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65" r:id="rId3"/>
    <p:sldId id="269" r:id="rId4"/>
    <p:sldId id="261" r:id="rId5"/>
    <p:sldId id="266" r:id="rId6"/>
    <p:sldId id="267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290E3296-B7B4-42DD-B846-F3B8867F48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2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8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07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5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23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789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2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10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0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60678-1178-49CC-A0B2-BAC54CE10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8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07703-722A-4771-9331-9A19AF488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58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3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13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0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0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pic>
        <p:nvPicPr>
          <p:cNvPr id="1028" name="Picture 1" descr="Corp-PPT-foot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5456238"/>
            <a:ext cx="12192000" cy="140176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0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ivapra/gsky/blob/master/crawl/GSKY_Crawl_MAS.pptx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hyperlink" Target="https://github.com/asivapra/gsky/blob/master/crawl/GSKY_Crawl_MAS.mp4.gz" TargetMode="External"/><Relationship Id="rId5" Type="http://schemas.openxmlformats.org/officeDocument/2006/relationships/hyperlink" Target="https://github.com/asivapra/gsky/blob/master/crawl/GSKY_Crawl_MAS.docx" TargetMode="External"/><Relationship Id="rId4" Type="http://schemas.openxmlformats.org/officeDocument/2006/relationships/hyperlink" Target="https://github.com/asivapra/gsky/blob/master/install/README.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5580-47D9-4987-8283-2885A63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564486" cy="973539"/>
          </a:xfrm>
        </p:spPr>
        <p:txBody>
          <a:bodyPr/>
          <a:lstStyle/>
          <a:p>
            <a:pPr algn="ctr"/>
            <a: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and Ingestion</a:t>
            </a:r>
            <a:b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Animated display of the process flow</a:t>
            </a:r>
            <a:endParaRPr lang="en-AU" sz="1600" b="1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98F0-0BE8-47EB-9D3B-39BD4364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2424635"/>
            <a:ext cx="4712847" cy="139876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GSKY_Crawl_MAS.pptx</a:t>
            </a:r>
            <a:endParaRPr lang="en-US"/>
          </a:p>
          <a:p>
            <a:r>
              <a:rPr lang="en-US"/>
              <a:t>Pre-requisite: </a:t>
            </a:r>
            <a:r>
              <a:rPr lang="en-US">
                <a:hlinkClick r:id="rId4"/>
              </a:rPr>
              <a:t>Setup</a:t>
            </a:r>
            <a:r>
              <a:rPr lang="en-US"/>
              <a:t> a virtual machine</a:t>
            </a:r>
          </a:p>
          <a:p>
            <a:r>
              <a:rPr lang="en-US"/>
              <a:t>Details: </a:t>
            </a:r>
            <a:r>
              <a:rPr lang="en-US">
                <a:hlinkClick r:id="rId5"/>
              </a:rPr>
              <a:t>GSKY_Crawl_MAS.docx</a:t>
            </a:r>
            <a:endParaRPr lang="en-US"/>
          </a:p>
          <a:p>
            <a:r>
              <a:rPr lang="en-US"/>
              <a:t>MP4: </a:t>
            </a:r>
            <a:r>
              <a:rPr lang="en-AU" u="sng">
                <a:hlinkClick r:id="rId6"/>
              </a:rPr>
              <a:t>GSKY_Crawl_MAS.mp4.gz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0EA34-EDB0-4A18-A437-1AA6199C6052}"/>
              </a:ext>
            </a:extLst>
          </p:cNvPr>
          <p:cNvSpPr txBox="1"/>
          <p:nvPr/>
        </p:nvSpPr>
        <p:spPr>
          <a:xfrm>
            <a:off x="1913641" y="3937100"/>
            <a:ext cx="9106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600"/>
              <a:t>It will take approximately 5 minutes to watch this demo.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600"/>
              <a:t>If too fast or too slow, then open the *.pptx or *.mp4 for controlled slideshow.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/>
              <a:t>To view individual slides, open the </a:t>
            </a:r>
            <a:r>
              <a:rPr lang="en-AU" sz="1600"/>
              <a:t>*.pptx and</a:t>
            </a:r>
            <a:r>
              <a:rPr lang="en-US" sz="1600"/>
              <a:t> use the ‘Animations | Preview’.</a:t>
            </a:r>
            <a:endParaRPr lang="en-GB" sz="1600"/>
          </a:p>
        </p:txBody>
      </p:sp>
      <p:sp>
        <p:nvSpPr>
          <p:cNvPr id="5" name="Text Box 25">
            <a:extLst>
              <a:ext uri="{FF2B5EF4-FFF2-40B4-BE49-F238E27FC236}">
                <a16:creationId xmlns:a16="http://schemas.microsoft.com/office/drawing/2014/main" id="{92403759-F67C-4756-AA27-7FCC81C3EFE1}"/>
              </a:ext>
            </a:extLst>
          </p:cNvPr>
          <p:cNvSpPr txBox="1"/>
          <p:nvPr/>
        </p:nvSpPr>
        <p:spPr>
          <a:xfrm>
            <a:off x="2743200" y="1717051"/>
            <a:ext cx="5534025" cy="4572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40CB23-062E-4164-8676-C1588C817DC5}"/>
              </a:ext>
            </a:extLst>
          </p:cNvPr>
          <p:cNvSpPr/>
          <p:nvPr/>
        </p:nvSpPr>
        <p:spPr>
          <a:xfrm>
            <a:off x="3152661" y="1790700"/>
            <a:ext cx="832485" cy="32385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crawl.sh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3C8EDB5-72D1-419A-9EC1-F7F37D7F7B5B}"/>
              </a:ext>
            </a:extLst>
          </p:cNvPr>
          <p:cNvSpPr/>
          <p:nvPr/>
        </p:nvSpPr>
        <p:spPr>
          <a:xfrm>
            <a:off x="4056901" y="188595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A29F70-596C-4148-9B52-5ECA907BF03B}"/>
              </a:ext>
            </a:extLst>
          </p:cNvPr>
          <p:cNvSpPr/>
          <p:nvPr/>
        </p:nvSpPr>
        <p:spPr>
          <a:xfrm>
            <a:off x="4295026" y="1752600"/>
            <a:ext cx="1065530" cy="381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TSV File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AA0F7E-7C5C-4AA4-9BE0-F0F5DB7B5015}"/>
              </a:ext>
            </a:extLst>
          </p:cNvPr>
          <p:cNvSpPr/>
          <p:nvPr/>
        </p:nvSpPr>
        <p:spPr>
          <a:xfrm>
            <a:off x="5418976" y="188976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0C8A7C-5A1B-4D0B-A63C-0C1A881D0F2A}"/>
              </a:ext>
            </a:extLst>
          </p:cNvPr>
          <p:cNvSpPr/>
          <p:nvPr/>
        </p:nvSpPr>
        <p:spPr>
          <a:xfrm>
            <a:off x="6798831" y="1758315"/>
            <a:ext cx="1066800" cy="381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AE8D7-8AF5-482F-A6A8-123C4F203C1A}"/>
              </a:ext>
            </a:extLst>
          </p:cNvPr>
          <p:cNvSpPr/>
          <p:nvPr/>
        </p:nvSpPr>
        <p:spPr>
          <a:xfrm>
            <a:off x="5658371" y="1771650"/>
            <a:ext cx="832485" cy="32385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ingest.sh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ECC2AD-24F1-4260-A3A9-99604894AEAE}"/>
              </a:ext>
            </a:extLst>
          </p:cNvPr>
          <p:cNvSpPr/>
          <p:nvPr/>
        </p:nvSpPr>
        <p:spPr>
          <a:xfrm>
            <a:off x="6533401" y="188976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9F293-131F-4906-A6C1-F9E52FFDED3E}"/>
              </a:ext>
            </a:extLst>
          </p:cNvPr>
          <p:cNvSpPr txBox="1"/>
          <p:nvPr/>
        </p:nvSpPr>
        <p:spPr>
          <a:xfrm>
            <a:off x="9785684" y="6481010"/>
            <a:ext cx="231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">
                <a:solidFill>
                  <a:schemeClr val="bg1">
                    <a:lumMod val="50000"/>
                  </a:schemeClr>
                </a:solidFill>
              </a:rPr>
              <a:t>Copyright © 2018 by NCI.  Created on 23 Nov 2018. </a:t>
            </a:r>
            <a:br>
              <a:rPr lang="en-AU" sz="600">
                <a:solidFill>
                  <a:schemeClr val="bg1">
                    <a:lumMod val="50000"/>
                  </a:schemeClr>
                </a:solidFill>
              </a:rPr>
            </a:br>
            <a:r>
              <a:rPr lang="en-AU" sz="600">
                <a:solidFill>
                  <a:schemeClr val="bg1">
                    <a:lumMod val="50000"/>
                  </a:schemeClr>
                </a:solidFill>
              </a:rPr>
              <a:t>Contact: Arapaut.Sivaprasad@anu.edu.au</a:t>
            </a:r>
            <a:endParaRPr lang="en-GB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82CFE-30DB-4136-A64C-16B7A40E35E6}"/>
              </a:ext>
            </a:extLst>
          </p:cNvPr>
          <p:cNvSpPr txBox="1"/>
          <p:nvPr/>
        </p:nvSpPr>
        <p:spPr>
          <a:xfrm>
            <a:off x="2743200" y="515244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The slide show will begin in 5 seconds !</a:t>
            </a:r>
            <a:endParaRPr lang="en-AU" b="1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E53065-3101-4920-A076-88ABB41989BB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1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69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372">
        <p159:morph option="byObject"/>
      </p:transition>
    </mc:Choice>
    <mc:Fallback xmlns="">
      <p:transition spd="slow" advTm="103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Up 47">
            <a:extLst>
              <a:ext uri="{FF2B5EF4-FFF2-40B4-BE49-F238E27FC236}">
                <a16:creationId xmlns:a16="http://schemas.microsoft.com/office/drawing/2014/main" id="{A4FB8531-8DB3-4D67-8BC7-B4116C1299B8}"/>
              </a:ext>
            </a:extLst>
          </p:cNvPr>
          <p:cNvSpPr/>
          <p:nvPr/>
        </p:nvSpPr>
        <p:spPr>
          <a:xfrm rot="5400000">
            <a:off x="8237748" y="221232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6CAE04-6717-449F-9DB0-D27FDB6C8096}"/>
              </a:ext>
            </a:extLst>
          </p:cNvPr>
          <p:cNvSpPr/>
          <p:nvPr/>
        </p:nvSpPr>
        <p:spPr>
          <a:xfrm>
            <a:off x="7953346" y="2161284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4EEC4A8D-5EB3-49E3-BDF3-C175DEA80DAC}"/>
              </a:ext>
            </a:extLst>
          </p:cNvPr>
          <p:cNvSpPr/>
          <p:nvPr/>
        </p:nvSpPr>
        <p:spPr>
          <a:xfrm rot="5400000">
            <a:off x="6986740" y="223571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D68BDB-9481-4473-9385-99F57799F049}"/>
              </a:ext>
            </a:extLst>
          </p:cNvPr>
          <p:cNvSpPr/>
          <p:nvPr/>
        </p:nvSpPr>
        <p:spPr>
          <a:xfrm>
            <a:off x="6639681" y="2161284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BE6FA786-39CA-4163-B809-706068445CD9}"/>
              </a:ext>
            </a:extLst>
          </p:cNvPr>
          <p:cNvSpPr/>
          <p:nvPr/>
        </p:nvSpPr>
        <p:spPr>
          <a:xfrm rot="5400000">
            <a:off x="5750279" y="224351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DBBB00D-E535-42D2-93CD-487DEA0DCC91}"/>
              </a:ext>
            </a:extLst>
          </p:cNvPr>
          <p:cNvSpPr/>
          <p:nvPr/>
        </p:nvSpPr>
        <p:spPr>
          <a:xfrm>
            <a:off x="5361229" y="2161284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AB56E91B-4B00-4F04-ACC7-F495F778552B}"/>
              </a:ext>
            </a:extLst>
          </p:cNvPr>
          <p:cNvSpPr/>
          <p:nvPr/>
        </p:nvSpPr>
        <p:spPr>
          <a:xfrm rot="5400000">
            <a:off x="4484724" y="222012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85C902-5E44-4D3D-925E-9F2A3F2CC3A8}"/>
              </a:ext>
            </a:extLst>
          </p:cNvPr>
          <p:cNvSpPr/>
          <p:nvPr/>
        </p:nvSpPr>
        <p:spPr>
          <a:xfrm>
            <a:off x="4089331" y="2144075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D1F49DC-04F0-4430-AFBE-D831EAFC3F0A}"/>
              </a:ext>
            </a:extLst>
          </p:cNvPr>
          <p:cNvSpPr/>
          <p:nvPr/>
        </p:nvSpPr>
        <p:spPr>
          <a:xfrm rot="5400000">
            <a:off x="3233716" y="222792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4C865C-1D93-4ECC-AC3E-F3FC7A3E64AD}"/>
              </a:ext>
            </a:extLst>
          </p:cNvPr>
          <p:cNvSpPr/>
          <p:nvPr/>
        </p:nvSpPr>
        <p:spPr>
          <a:xfrm>
            <a:off x="2828041" y="2136077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B9BCD151-61A1-4514-B59E-C6270743344E}"/>
              </a:ext>
            </a:extLst>
          </p:cNvPr>
          <p:cNvSpPr/>
          <p:nvPr/>
        </p:nvSpPr>
        <p:spPr>
          <a:xfrm rot="5400000">
            <a:off x="2010989" y="223571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22594A-9B06-4E3E-A012-64D370670438}"/>
              </a:ext>
            </a:extLst>
          </p:cNvPr>
          <p:cNvSpPr/>
          <p:nvPr/>
        </p:nvSpPr>
        <p:spPr>
          <a:xfrm>
            <a:off x="1710493" y="2123663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9BE9C07-8A8C-4471-AD11-009B6CF49D24}"/>
              </a:ext>
            </a:extLst>
          </p:cNvPr>
          <p:cNvSpPr/>
          <p:nvPr/>
        </p:nvSpPr>
        <p:spPr>
          <a:xfrm>
            <a:off x="1490606" y="189615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Start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E5580-47D9-4987-8283-2885A63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564486" cy="914162"/>
          </a:xfrm>
        </p:spPr>
        <p:txBody>
          <a:bodyPr/>
          <a:lstStyle/>
          <a:p>
            <a:pPr algn="ctr"/>
            <a: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and Ingestion</a:t>
            </a:r>
            <a:b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High level process flow</a:t>
            </a:r>
            <a:endParaRPr lang="en-AU" sz="1600" b="1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0F9147B-D575-404C-ABD6-BDF7385B24DC}"/>
              </a:ext>
            </a:extLst>
          </p:cNvPr>
          <p:cNvSpPr/>
          <p:nvPr/>
        </p:nvSpPr>
        <p:spPr>
          <a:xfrm>
            <a:off x="2741614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Env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2B5E3D2-CB4B-4657-A5C9-9EBD60B19B5D}"/>
              </a:ext>
            </a:extLst>
          </p:cNvPr>
          <p:cNvSpPr/>
          <p:nvPr/>
        </p:nvSpPr>
        <p:spPr>
          <a:xfrm>
            <a:off x="3992622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Dirs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CFC451D-C84C-4F40-AD88-8AC3F34FF63C}"/>
              </a:ext>
            </a:extLst>
          </p:cNvPr>
          <p:cNvSpPr/>
          <p:nvPr/>
        </p:nvSpPr>
        <p:spPr>
          <a:xfrm>
            <a:off x="5243630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TSV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103AAFB-1B4A-4AAF-B839-AE62885D9943}"/>
              </a:ext>
            </a:extLst>
          </p:cNvPr>
          <p:cNvSpPr/>
          <p:nvPr/>
        </p:nvSpPr>
        <p:spPr>
          <a:xfrm>
            <a:off x="6494638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rgbClr val="002060"/>
                </a:solidFill>
              </a:rPr>
              <a:t>Schema</a:t>
            </a:r>
            <a:endParaRPr lang="en-AU" sz="1050" b="1">
              <a:solidFill>
                <a:srgbClr val="002060"/>
              </a:solidFill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E9EC3BF9-6E50-4029-936B-37A0B139D2A2}"/>
              </a:ext>
            </a:extLst>
          </p:cNvPr>
          <p:cNvSpPr/>
          <p:nvPr/>
        </p:nvSpPr>
        <p:spPr>
          <a:xfrm>
            <a:off x="7745646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Ingest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02C8CC6-ABDB-48F9-9E8D-33A7246E82A7}"/>
              </a:ext>
            </a:extLst>
          </p:cNvPr>
          <p:cNvSpPr/>
          <p:nvPr/>
        </p:nvSpPr>
        <p:spPr>
          <a:xfrm>
            <a:off x="8996652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Refresh</a:t>
            </a:r>
            <a:endParaRPr lang="en-AU" sz="1400" b="1">
              <a:solidFill>
                <a:srgbClr val="00206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236045-35FA-4B76-9E53-0126924D21B3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0335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D734CB-4795-43A7-A63E-BBBCF9742029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166199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en-US"/>
                <a:t>Single command to run through the crawling.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Find the data source directory.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Setup environment variables.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Create output directories.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Create a list of *.nc files.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Process the *.nc files to create a *.tsv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Execute the ‘ingest.sh’</a:t>
              </a:r>
              <a:endParaRPr lang="en-AU" sz="1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729E8A-8089-409A-968F-FCC65331AA73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‘source /home/900/user/crawl.sh’</a:t>
              </a:r>
              <a:endParaRPr lang="en-AU" b="1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A3E4B1-F9EF-4107-A9B9-E5456B91261A}"/>
              </a:ext>
            </a:extLst>
          </p:cNvPr>
          <p:cNvGrpSpPr/>
          <p:nvPr/>
        </p:nvGrpSpPr>
        <p:grpSpPr>
          <a:xfrm>
            <a:off x="2467756" y="3120511"/>
            <a:ext cx="5901179" cy="2520000"/>
            <a:chOff x="2910010" y="3105834"/>
            <a:chExt cx="5901179" cy="19720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0BD5C1-A0F6-4271-91E0-368DEA0F611E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160043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$CRAWL_DIR 		Source datasets (mandatory).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$CRAWL_OUTPUT_DIR 	Destination for TSV file.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$CRAWL_FILE_LIST		List of *.nc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$GPATH 		Base directory of the project.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$SHARD		Project name (e.g. tc43)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$PGUSER		‘postgres’ to run PSQL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$PGDATA		PostgreSQL data files location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7CF0F0-5ED8-4C8D-9959-11C1D02A7D1D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Setup the environment variables</a:t>
              </a:r>
              <a:endParaRPr lang="en-AU" b="1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0EE1AF-21A9-4D87-A9D1-075137ACB468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40289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E5AD0B-6BF4-4ECF-AD8A-3EA1AAFC3E89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03132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$CRAWL_DIR 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/g/data2/tc43/modis-fc/v310/tiles/8-day/cover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$CRAWL_OUTPUT_DIR 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/home/900/user/crawl_outputs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/home/900/user/gsky/crawl/crawl_tsv/2018-11…40-21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$CRAWL_FILE_LIST	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/home/900/user/gsky/crawl/crawl_tsv/nc.filelist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$GPATH 	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/g/data2/tc43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8A9A1E-3407-456F-9A17-F956E860B0D7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Directories and example values</a:t>
              </a:r>
              <a:endParaRPr lang="en-AU" b="1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220DAD-1C73-4A2B-962B-DAED8EDD60C1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37211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F2F1E7-23B7-476F-B4CA-F21727138002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00054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One record per NC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Saved in $CRAWL_OUTPUT_DIR 	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Filename&lt;tab&gt;Type&lt;tab&gt;JSON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Gzipped as filename.tsv.gz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/>
                <a:t>/g/data2/tc43/…/FC….nc&lt;tab&gt;gdal&lt;tab&gt;{"filename":"/…}]}</a:t>
              </a:r>
              <a:endParaRPr lang="en-US" sz="14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D3D807-E313-46BC-B26C-84E0AD68EEB8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TSV File</a:t>
              </a:r>
              <a:endParaRPr lang="en-AU" b="1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D67867-0E6A-4253-9E31-B705F2E5D2DE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1874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7E6DD7-D054-4407-8CD0-2CF25DE88D0C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181588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Execute ‘shard.sql’ from within PSQL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Create a schema as $SHARD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Create tables and views within the schema.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Create the following functions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Ingest_line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Ingested_lines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Add the above functions as triggers to the table, ‘ingest’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2687A72-1E5D-44DD-BDC1-15E31DBF0782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Database Schema</a:t>
              </a:r>
              <a:endParaRPr lang="en-AU" b="1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599F9C-E3A4-4BB2-AFAF-36B83B27FB89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1874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16C0A64-543E-475F-8BDD-E100D60771CF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181588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Unzip the TSV.gz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Read in the file into the table, ‘ingest’, by ‘\copy’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Triggers process the 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Add specific details into two tables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1400"/>
                <a:t>metadata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1400"/>
                <a:t>paths	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501F42D-EE64-4B43-964A-543CC7E24DC9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Ingest</a:t>
              </a:r>
              <a:endParaRPr lang="en-AU" b="1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619DC5-D501-40BD-B013-0E4588480E47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40289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ECD08E-0B3D-4F6B-B6CC-2FF9B88EC617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03132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Add specific data into various views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Files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Links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Tallies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AU" sz="1400"/>
                <a:t>Nci_spatial_ref_sys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AU" sz="1400"/>
                <a:t>Spatial_ref_sys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AU" sz="1400"/>
                <a:t>Polygons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0158EB-EB47-473D-B678-01D58AEDA825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Refresh</a:t>
              </a:r>
              <a:endParaRPr lang="en-AU" b="1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4B5625C-8ECF-480B-8897-68D3ACED64FE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40289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8D297E9-4E9C-408C-9F74-B2D5C10F000A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03132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endParaRPr lang="en-US" sz="1400"/>
            </a:p>
            <a:p>
              <a:endParaRPr lang="en-US" sz="1400"/>
            </a:p>
            <a:p>
              <a:pPr algn="ctr"/>
              <a:r>
                <a:rPr lang="en-US" sz="1400"/>
                <a:t>Crawling and ingesting will be animated in the next slides.</a:t>
              </a:r>
            </a:p>
            <a:p>
              <a:pPr lvl="1"/>
              <a:endParaRPr lang="en-US" sz="1400"/>
            </a:p>
            <a:p>
              <a:pPr lvl="1"/>
              <a:endParaRPr lang="en-US" sz="1400"/>
            </a:p>
            <a:p>
              <a:pPr lvl="1"/>
              <a:endParaRPr lang="en-US" sz="1400"/>
            </a:p>
            <a:p>
              <a:pPr lvl="1"/>
              <a:endParaRPr lang="en-US" sz="1400"/>
            </a:p>
            <a:p>
              <a:pPr lvl="1"/>
              <a:endParaRPr lang="en-US" sz="140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36DF68-B509-4947-9EB0-8957ED3BEA4F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Next Slide: Crawling</a:t>
              </a:r>
              <a:endParaRPr lang="en-AU" b="1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5916C0F-9FE9-4DA6-9C95-559F881F066F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2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392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1291">
        <p159:morph option="byObject"/>
      </p:transition>
    </mc:Choice>
    <mc:Fallback xmlns="">
      <p:transition spd="slow" advTm="812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1013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09427 0.0011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L 0.09545 0.0023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0.0931 -0.0009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0.09427 0.0002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5.55112E-17 L 0.10091 0.0046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43" grpId="0" animBg="1"/>
      <p:bldP spid="39" grpId="0" animBg="1"/>
      <p:bldP spid="35" grpId="0" animBg="1"/>
      <p:bldP spid="2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Hexagon 47">
            <a:extLst>
              <a:ext uri="{FF2B5EF4-FFF2-40B4-BE49-F238E27FC236}">
                <a16:creationId xmlns:a16="http://schemas.microsoft.com/office/drawing/2014/main" id="{1457E7FD-97BE-40D6-BB72-2AB5AE4E4192}"/>
              </a:ext>
            </a:extLst>
          </p:cNvPr>
          <p:cNvSpPr/>
          <p:nvPr/>
        </p:nvSpPr>
        <p:spPr>
          <a:xfrm>
            <a:off x="6146523" y="1533968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A377AD11-A297-4E0B-A26A-9CD8541F03F1}"/>
              </a:ext>
            </a:extLst>
          </p:cNvPr>
          <p:cNvSpPr/>
          <p:nvPr/>
        </p:nvSpPr>
        <p:spPr>
          <a:xfrm>
            <a:off x="6597562" y="253364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0BEB1DBB-E819-46F0-B92A-860E7488B6B5}"/>
              </a:ext>
            </a:extLst>
          </p:cNvPr>
          <p:cNvSpPr/>
          <p:nvPr/>
        </p:nvSpPr>
        <p:spPr>
          <a:xfrm>
            <a:off x="6149027" y="2280577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8" name="Arrow: Up 57">
            <a:extLst>
              <a:ext uri="{FF2B5EF4-FFF2-40B4-BE49-F238E27FC236}">
                <a16:creationId xmlns:a16="http://schemas.microsoft.com/office/drawing/2014/main" id="{2EFB3870-1418-4417-9CF2-273B77F0AEBE}"/>
              </a:ext>
            </a:extLst>
          </p:cNvPr>
          <p:cNvSpPr/>
          <p:nvPr/>
        </p:nvSpPr>
        <p:spPr>
          <a:xfrm>
            <a:off x="6597562" y="324272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D6C56E80-F45D-4A6F-B359-E1AB498AA8DE}"/>
              </a:ext>
            </a:extLst>
          </p:cNvPr>
          <p:cNvSpPr/>
          <p:nvPr/>
        </p:nvSpPr>
        <p:spPr>
          <a:xfrm>
            <a:off x="6149024" y="303263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CD1BDBBF-DE7A-4CBC-8A01-236795C475AD}"/>
              </a:ext>
            </a:extLst>
          </p:cNvPr>
          <p:cNvSpPr/>
          <p:nvPr/>
        </p:nvSpPr>
        <p:spPr>
          <a:xfrm>
            <a:off x="6580065" y="399180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AE6E2976-1094-4C5F-AEDB-FCAF0B5A72EC}"/>
              </a:ext>
            </a:extLst>
          </p:cNvPr>
          <p:cNvSpPr/>
          <p:nvPr/>
        </p:nvSpPr>
        <p:spPr>
          <a:xfrm>
            <a:off x="6149021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3060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3060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1308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530AD243-73B1-4D8F-B96B-721B03424F42}"/>
              </a:ext>
            </a:extLst>
          </p:cNvPr>
          <p:cNvSpPr/>
          <p:nvPr/>
        </p:nvSpPr>
        <p:spPr>
          <a:xfrm rot="5400000">
            <a:off x="4357920" y="403501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D80D6-2D9C-49D8-9F8B-F950A406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07" y="3365086"/>
            <a:ext cx="2229235" cy="14974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2742" y="1155448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NC filename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2743" y="903985"/>
            <a:ext cx="90322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/>
              <a:t>Type: gdal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2742" y="660473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2849" y="165772"/>
            <a:ext cx="389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data files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crawl.sh</a:t>
            </a:r>
          </a:p>
        </p:txBody>
      </p:sp>
      <p:cxnSp>
        <p:nvCxnSpPr>
          <p:cNvPr id="64" name="Straight Arrow Connector 63"/>
          <p:cNvCxnSpPr>
            <a:cxnSpLocks/>
            <a:stCxn id="33" idx="1"/>
            <a:endCxn id="21" idx="6"/>
          </p:cNvCxnSpPr>
          <p:nvPr/>
        </p:nvCxnSpPr>
        <p:spPr>
          <a:xfrm flipH="1" flipV="1">
            <a:off x="4873655" y="970554"/>
            <a:ext cx="759088" cy="4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587861" y="676821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715085" y="892425"/>
            <a:ext cx="263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 Fields to be added to the TSV ile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6221" y="368048"/>
            <a:ext cx="84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/>
              <a:t>crawl.sh</a:t>
            </a:r>
            <a:endParaRPr lang="en-GB" sz="1400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0A5B87-D4A6-42C7-B5AD-D17CD1B27BAD}"/>
              </a:ext>
            </a:extLst>
          </p:cNvPr>
          <p:cNvSpPr txBox="1"/>
          <p:nvPr/>
        </p:nvSpPr>
        <p:spPr>
          <a:xfrm>
            <a:off x="7213370" y="2981068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Create a list of *.nc files</a:t>
            </a:r>
            <a:endParaRPr lang="en-GB" sz="9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7A7694-6281-4B70-A151-22E78D506235}"/>
              </a:ext>
            </a:extLst>
          </p:cNvPr>
          <p:cNvSpPr txBox="1"/>
          <p:nvPr/>
        </p:nvSpPr>
        <p:spPr>
          <a:xfrm>
            <a:off x="7213370" y="4083129"/>
            <a:ext cx="347662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buFontTx/>
              <a:buChar char="-"/>
            </a:pPr>
            <a:r>
              <a:rPr lang="en-US" sz="700"/>
              <a:t>/local/gsky/bin:/local/gsky/share/mas:/local/gsky/share/gsky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/g/data2/tc43/</a:t>
            </a:r>
            <a:r>
              <a:rPr lang="en-US" sz="700" err="1"/>
              <a:t>modis</a:t>
            </a:r>
            <a:r>
              <a:rPr lang="en-US" sz="700"/>
              <a:t>-fc/v310/tiles/8-day/cover/</a:t>
            </a:r>
          </a:p>
          <a:p>
            <a:pPr marL="171450" indent="-171450">
              <a:buFontTx/>
              <a:buChar char="-"/>
            </a:pPr>
            <a:r>
              <a:rPr lang="en-US" sz="700"/>
              <a:t>/home/900/avs900/</a:t>
            </a:r>
            <a:r>
              <a:rPr lang="en-US" sz="700" err="1"/>
              <a:t>crawl_outputs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2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/local/lib</a:t>
            </a:r>
          </a:p>
          <a:p>
            <a:pPr marL="171450" indent="-171450">
              <a:buFontTx/>
              <a:buChar char="-"/>
            </a:pPr>
            <a:r>
              <a:rPr lang="en-US" sz="700"/>
              <a:t>postgres</a:t>
            </a:r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</a:t>
            </a:r>
            <a:r>
              <a:rPr lang="en-US" sz="700" err="1"/>
              <a:t>pgsql</a:t>
            </a:r>
            <a:r>
              <a:rPr lang="en-US" sz="700"/>
              <a:t>/data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</a:t>
            </a:r>
          </a:p>
          <a:p>
            <a:pPr marL="171450" indent="-171450">
              <a:buFontTx/>
              <a:buChar char="-"/>
            </a:pPr>
            <a:r>
              <a:rPr lang="en-US" sz="700"/>
              <a:t>tc43</a:t>
            </a:r>
            <a:endParaRPr lang="en-GB" sz="7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FEA47C-492A-4F4F-B218-AA9F0C914186}"/>
              </a:ext>
            </a:extLst>
          </p:cNvPr>
          <p:cNvSpPr txBox="1"/>
          <p:nvPr/>
        </p:nvSpPr>
        <p:spPr>
          <a:xfrm>
            <a:off x="7213370" y="3205307"/>
            <a:ext cx="34766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AU" sz="600"/>
              <a:t>_g_data2_tc43_modis-fc_v310_tiles_8-day_cover.filelist</a:t>
            </a:r>
          </a:p>
          <a:p>
            <a:r>
              <a:rPr lang="en-AU" sz="600" b="0"/>
              <a:t>/g/data2/tc43/modis-fc/v310/tiles/8-day/cover/FC.v310.MCD43A4.h23v09.2008.006.nc</a:t>
            </a:r>
          </a:p>
          <a:p>
            <a:r>
              <a:rPr lang="en-AU" sz="600" b="0"/>
              <a:t>/g/data2/tc43/modis-fc/v310/tiles/8-day/cover/FC.v310.MCD43A4.h03v06.2016.006.nc</a:t>
            </a:r>
          </a:p>
          <a:p>
            <a:endParaRPr lang="en-AU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20D3FB-BFE6-440B-A553-9FBFC4857471}"/>
              </a:ext>
            </a:extLst>
          </p:cNvPr>
          <p:cNvSpPr txBox="1"/>
          <p:nvPr/>
        </p:nvSpPr>
        <p:spPr>
          <a:xfrm>
            <a:off x="7213370" y="2112354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‘gsky-crawl’ to create TSV file</a:t>
            </a:r>
            <a:endParaRPr lang="en-GB" sz="9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36CC2-E505-4CCA-8E04-A50C33FB3ED5}"/>
              </a:ext>
            </a:extLst>
          </p:cNvPr>
          <p:cNvSpPr txBox="1"/>
          <p:nvPr/>
        </p:nvSpPr>
        <p:spPr>
          <a:xfrm>
            <a:off x="7213370" y="2336593"/>
            <a:ext cx="3476624" cy="5386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 b="1"/>
              <a:t>_g_data2_tc43_modis-fc_v310_tiles_8-day_cover_gdal.tsv.gz</a:t>
            </a:r>
          </a:p>
          <a:p>
            <a:r>
              <a:rPr lang="en-GB" sz="600"/>
              <a:t>/g/data2/tc43/…/FC.v310….2011.006.nc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r>
              <a:rPr lang="en-GB" sz="600"/>
              <a:t>/g/data2/tc43/…/FC.v310….2014.006.nc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endParaRPr lang="en-GB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37669-C3F3-48C1-8677-2D8973728D99}"/>
              </a:ext>
            </a:extLst>
          </p:cNvPr>
          <p:cNvSpPr txBox="1"/>
          <p:nvPr/>
        </p:nvSpPr>
        <p:spPr>
          <a:xfrm>
            <a:off x="7212890" y="1476219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‘ingest.sh’ to enter the data into database</a:t>
            </a:r>
            <a:endParaRPr lang="en-GB" sz="9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A2DEC6-AA49-4EFB-A332-E286D3CF3475}"/>
              </a:ext>
            </a:extLst>
          </p:cNvPr>
          <p:cNvSpPr txBox="1"/>
          <p:nvPr/>
        </p:nvSpPr>
        <p:spPr>
          <a:xfrm>
            <a:off x="7212890" y="1700458"/>
            <a:ext cx="34766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1400" b="1">
                <a:solidFill>
                  <a:srgbClr val="00B0F0"/>
                </a:solidFill>
              </a:rPr>
              <a:t>ingest.sh: See next slide !</a:t>
            </a:r>
            <a:endParaRPr lang="en-GB" sz="1100">
              <a:solidFill>
                <a:srgbClr val="00B0F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BA4288-78E0-4AD7-B0B8-F4EAB1C4DABD}"/>
              </a:ext>
            </a:extLst>
          </p:cNvPr>
          <p:cNvSpPr txBox="1"/>
          <p:nvPr/>
        </p:nvSpPr>
        <p:spPr>
          <a:xfrm>
            <a:off x="7212890" y="3766134"/>
            <a:ext cx="3476624" cy="3077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/>
              <a:t>PATH | CRAWL_DIR | CRAWL_OUTPUT_DIR | CRAWL_CONC_LIMIT | LD_LIBRARY_PATH | PGUSER | PGDATA | GPATH | </a:t>
            </a:r>
            <a:r>
              <a:rPr lang="en-GB" sz="700"/>
              <a:t>SHARD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158703-8EEB-4838-8147-14A70BBA201E}"/>
              </a:ext>
            </a:extLst>
          </p:cNvPr>
          <p:cNvSpPr txBox="1"/>
          <p:nvPr/>
        </p:nvSpPr>
        <p:spPr>
          <a:xfrm>
            <a:off x="6258830" y="3962674"/>
            <a:ext cx="72266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Env variables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18EB79-B873-4250-BDB7-66F74E84DBAE}"/>
              </a:ext>
            </a:extLst>
          </p:cNvPr>
          <p:cNvSpPr txBox="1"/>
          <p:nvPr/>
        </p:nvSpPr>
        <p:spPr>
          <a:xfrm>
            <a:off x="6270129" y="2455409"/>
            <a:ext cx="7075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gsky-crawl</a:t>
            </a:r>
          </a:p>
          <a:p>
            <a:pPr algn="ctr"/>
            <a:r>
              <a:rPr lang="en-AU" sz="800"/>
              <a:t>(gdal)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CD8623-430F-4466-9C3B-8E638961EDB2}"/>
              </a:ext>
            </a:extLst>
          </p:cNvPr>
          <p:cNvSpPr txBox="1"/>
          <p:nvPr/>
        </p:nvSpPr>
        <p:spPr>
          <a:xfrm>
            <a:off x="6268255" y="3205600"/>
            <a:ext cx="70758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crawl_pipeline.sh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60EA3-A293-43ED-A3CD-7C8578596B6D}"/>
              </a:ext>
            </a:extLst>
          </p:cNvPr>
          <p:cNvSpPr txBox="1"/>
          <p:nvPr/>
        </p:nvSpPr>
        <p:spPr>
          <a:xfrm>
            <a:off x="6334819" y="1730709"/>
            <a:ext cx="60896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ingest.sh</a:t>
            </a:r>
          </a:p>
          <a:p>
            <a:pPr algn="ctr"/>
            <a:endParaRPr lang="en-AU" sz="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C47F97-7CB7-4342-9F37-024EED8970FF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3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387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950">
        <p15:prstTrans prst="drape"/>
      </p:transition>
    </mc:Choice>
    <mc:Fallback xmlns="">
      <p:transition spd="slow" advTm="409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1876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0208 -0.106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208 -0.10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16328 -0.1900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1539 -0.2180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5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0.16289 -0.2092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208 -0.104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5" grpId="0" animBg="1"/>
      <p:bldP spid="3" grpId="0" animBg="1"/>
      <p:bldP spid="10" grpId="0" animBg="1"/>
      <p:bldP spid="56" grpId="0" animBg="1"/>
      <p:bldP spid="84" grpId="0" animBg="1"/>
      <p:bldP spid="85" grpId="0" animBg="1"/>
      <p:bldP spid="86" grpId="0" animBg="1"/>
      <p:bldP spid="42" grpId="0" animBg="1"/>
      <p:bldP spid="43" grpId="0" animBg="1"/>
      <p:bldP spid="50" grpId="0" animBg="1"/>
      <p:bldP spid="51" grpId="0" animBg="1"/>
      <p:bldP spid="53" grpId="0" animBg="1"/>
      <p:bldP spid="80" grpId="0" animBg="1"/>
      <p:bldP spid="61" grpId="0"/>
      <p:bldP spid="81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Arrow: Up 104">
            <a:extLst>
              <a:ext uri="{FF2B5EF4-FFF2-40B4-BE49-F238E27FC236}">
                <a16:creationId xmlns:a16="http://schemas.microsoft.com/office/drawing/2014/main" id="{F4BE24DE-7FDC-4284-8896-5EF56E04700F}"/>
              </a:ext>
            </a:extLst>
          </p:cNvPr>
          <p:cNvSpPr/>
          <p:nvPr/>
        </p:nvSpPr>
        <p:spPr>
          <a:xfrm rot="10800000">
            <a:off x="2436963" y="290008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5775FD-958F-4E98-9BEC-535D7CC79DEC}"/>
              </a:ext>
            </a:extLst>
          </p:cNvPr>
          <p:cNvSpPr txBox="1"/>
          <p:nvPr/>
        </p:nvSpPr>
        <p:spPr>
          <a:xfrm>
            <a:off x="370127" y="1927098"/>
            <a:ext cx="2406428" cy="127727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GB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FC834116-F94E-4941-9DD8-916C0FFB52DA}"/>
              </a:ext>
            </a:extLst>
          </p:cNvPr>
          <p:cNvSpPr/>
          <p:nvPr/>
        </p:nvSpPr>
        <p:spPr>
          <a:xfrm rot="10800000">
            <a:off x="2469941" y="123919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E66D83-ED77-4098-B84A-C74754726CF1}"/>
              </a:ext>
            </a:extLst>
          </p:cNvPr>
          <p:cNvSpPr txBox="1"/>
          <p:nvPr/>
        </p:nvSpPr>
        <p:spPr>
          <a:xfrm>
            <a:off x="355506" y="1109356"/>
            <a:ext cx="242420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23F3CA4-F860-499B-9C69-A648408A6C80}"/>
              </a:ext>
            </a:extLst>
          </p:cNvPr>
          <p:cNvSpPr/>
          <p:nvPr/>
        </p:nvSpPr>
        <p:spPr>
          <a:xfrm rot="16200000" flipH="1">
            <a:off x="5731733" y="217368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FFDDB649-5630-4989-A528-FE6D452F4982}"/>
              </a:ext>
            </a:extLst>
          </p:cNvPr>
          <p:cNvSpPr/>
          <p:nvPr/>
        </p:nvSpPr>
        <p:spPr>
          <a:xfrm rot="5400000">
            <a:off x="7672820" y="210951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6A1420-81B8-4106-B4AA-C21062C5D092}"/>
              </a:ext>
            </a:extLst>
          </p:cNvPr>
          <p:cNvSpPr txBox="1"/>
          <p:nvPr/>
        </p:nvSpPr>
        <p:spPr>
          <a:xfrm>
            <a:off x="5654903" y="1926106"/>
            <a:ext cx="2424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C2DE0CB6-F168-452A-AEB4-27D92EAAE4B0}"/>
              </a:ext>
            </a:extLst>
          </p:cNvPr>
          <p:cNvSpPr/>
          <p:nvPr/>
        </p:nvSpPr>
        <p:spPr>
          <a:xfrm>
            <a:off x="7704024" y="268697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727CF6-0E6D-4C7F-A363-659ABC0437A3}"/>
              </a:ext>
            </a:extLst>
          </p:cNvPr>
          <p:cNvSpPr txBox="1"/>
          <p:nvPr/>
        </p:nvSpPr>
        <p:spPr>
          <a:xfrm>
            <a:off x="5654904" y="2576552"/>
            <a:ext cx="2424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E29CBF2-452E-440F-82D8-6B42BFAAA3D0}"/>
              </a:ext>
            </a:extLst>
          </p:cNvPr>
          <p:cNvSpPr/>
          <p:nvPr/>
        </p:nvSpPr>
        <p:spPr>
          <a:xfrm>
            <a:off x="7704024" y="400119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3966155"/>
            <a:ext cx="76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700" b="1"/>
              <a:t>Function ingest_line()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69A58C-A25E-4B9C-9EE6-F9B577AC7C1B}"/>
              </a:ext>
            </a:extLst>
          </p:cNvPr>
          <p:cNvGrpSpPr/>
          <p:nvPr/>
        </p:nvGrpSpPr>
        <p:grpSpPr>
          <a:xfrm>
            <a:off x="4333275" y="726480"/>
            <a:ext cx="548404" cy="462532"/>
            <a:chOff x="3306584" y="726480"/>
            <a:chExt cx="548404" cy="462532"/>
          </a:xfrm>
        </p:grpSpPr>
        <p:sp>
          <p:nvSpPr>
            <p:cNvPr id="20" name="Oval 19"/>
            <p:cNvSpPr/>
            <p:nvPr/>
          </p:nvSpPr>
          <p:spPr>
            <a:xfrm>
              <a:off x="3306584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3479965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3481289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71134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9561" y="104120"/>
            <a:ext cx="38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Ingestion into MAS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Function ingest_line()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81679" y="970554"/>
            <a:ext cx="837381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" idx="4"/>
          </p:cNvCxnSpPr>
          <p:nvPr/>
        </p:nvCxnSpPr>
        <p:spPr>
          <a:xfrm>
            <a:off x="4611823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3485" y="327121"/>
            <a:ext cx="9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>
                <a:solidFill>
                  <a:schemeClr val="bg1"/>
                </a:solidFill>
              </a:rPr>
              <a:t>Database: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mas</a:t>
            </a:r>
          </a:p>
          <a:p>
            <a:r>
              <a:rPr lang="en-AU" sz="1100" b="1">
                <a:solidFill>
                  <a:schemeClr val="bg1"/>
                </a:solidFill>
              </a:rPr>
              <a:t>Table: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ingest</a:t>
            </a:r>
            <a:endParaRPr lang="en-GB" sz="11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F724F5-19D9-4D1B-BE23-69871AD492C5}"/>
              </a:ext>
            </a:extLst>
          </p:cNvPr>
          <p:cNvSpPr txBox="1"/>
          <p:nvPr/>
        </p:nvSpPr>
        <p:spPr>
          <a:xfrm>
            <a:off x="5659015" y="2475077"/>
            <a:ext cx="2424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create function ingest_line()</a:t>
            </a:r>
          </a:p>
          <a:p>
            <a:pPr marL="285750" lvl="1"/>
            <a:r>
              <a:rPr lang="en-AU" sz="700"/>
              <a:t>create temporary mymetadata</a:t>
            </a:r>
          </a:p>
          <a:p>
            <a:pPr marL="285750" lvl="1"/>
            <a:r>
              <a:rPr lang="en-AU" sz="700"/>
              <a:t>create temporary mypaths</a:t>
            </a:r>
          </a:p>
          <a:p>
            <a:pPr marL="285750" lvl="1"/>
            <a:r>
              <a:rPr lang="en-GB" sz="700"/>
              <a:t>create trigger ingest before insert on ingest</a:t>
            </a:r>
            <a:br>
              <a:rPr lang="en-GB"/>
            </a:br>
            <a:endParaRPr lang="en-GB" sz="7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97CE4A-BE6E-4EA1-974E-0BBEC7CB15E1}"/>
              </a:ext>
            </a:extLst>
          </p:cNvPr>
          <p:cNvSpPr txBox="1"/>
          <p:nvPr/>
        </p:nvSpPr>
        <p:spPr>
          <a:xfrm>
            <a:off x="5654903" y="1909019"/>
            <a:ext cx="242420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function ingest_line()</a:t>
            </a:r>
          </a:p>
          <a:p>
            <a:pPr marL="285750" lvl="1"/>
            <a:r>
              <a:rPr lang="en-AU" sz="700"/>
              <a:t>insert into mymetadata </a:t>
            </a:r>
          </a:p>
          <a:p>
            <a:pPr marL="285750" lvl="1"/>
            <a:r>
              <a:rPr lang="en-AU" sz="700"/>
              <a:t>   ( md_hash, md_type,  md_json )</a:t>
            </a:r>
          </a:p>
          <a:p>
            <a:pPr marL="285750" lvl="1"/>
            <a:endParaRPr lang="en-AU" sz="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EE2B0-362F-4FFB-90C4-516EE7218CC3}"/>
              </a:ext>
            </a:extLst>
          </p:cNvPr>
          <p:cNvGrpSpPr/>
          <p:nvPr/>
        </p:nvGrpSpPr>
        <p:grpSpPr>
          <a:xfrm>
            <a:off x="8362980" y="1119169"/>
            <a:ext cx="3362968" cy="5314828"/>
            <a:chOff x="8362980" y="1119169"/>
            <a:chExt cx="3362968" cy="531482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334C03-E577-4196-B20C-3F0C2E51C4E6}"/>
                </a:ext>
              </a:extLst>
            </p:cNvPr>
            <p:cNvSpPr txBox="1"/>
            <p:nvPr/>
          </p:nvSpPr>
          <p:spPr>
            <a:xfrm>
              <a:off x="8362980" y="1317104"/>
              <a:ext cx="336296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md_hash |md_type | md_json</a:t>
              </a:r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C8297C-5E10-4A5B-A54D-E3963921E5AB}"/>
                </a:ext>
              </a:extLst>
            </p:cNvPr>
            <p:cNvSpPr txBox="1"/>
            <p:nvPr/>
          </p:nvSpPr>
          <p:spPr>
            <a:xfrm>
              <a:off x="8362980" y="1512953"/>
              <a:ext cx="336296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 (‘in_type’)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md_json</a:t>
              </a:r>
              <a:r>
                <a:rPr lang="en-US"/>
                <a:t>:  reformatted gdalinfo from filename (‘in_json’)</a:t>
              </a:r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990521-7C9D-4672-84CE-3B577F938CA1}"/>
                </a:ext>
              </a:extLst>
            </p:cNvPr>
            <p:cNvSpPr txBox="1"/>
            <p:nvPr/>
          </p:nvSpPr>
          <p:spPr>
            <a:xfrm>
              <a:off x="8362980" y="1925070"/>
              <a:ext cx="3362968" cy="450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</a:t>
              </a:r>
              <a:endParaRPr lang="en-GB"/>
            </a:p>
            <a:p>
              <a:pPr marL="0" indent="0">
                <a:buNone/>
              </a:pPr>
              <a:r>
                <a:rPr lang="en-GB" b="1"/>
                <a:t>md_json</a:t>
              </a:r>
              <a:r>
                <a:rPr lang="en-GB"/>
                <a:t>:</a:t>
              </a:r>
            </a:p>
            <a:p>
              <a:pPr marL="0" indent="0">
                <a:buNone/>
              </a:pPr>
              <a:r>
                <a:rPr lang="en-GB"/>
                <a:t>{</a:t>
              </a:r>
            </a:p>
            <a:p>
              <a:pPr marL="0" indent="0">
                <a:buNone/>
              </a:pPr>
              <a:r>
                <a:rPr lang="en-GB"/>
                <a:t>    "filename":"</a:t>
              </a:r>
              <a:r>
                <a:rPr lang="en-AU"/>
                <a:t> /g/data2/tc43/…/FC.v310.MCD43A4.h15v02.2013.006.nc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"file_type":"netCDF",</a:t>
              </a:r>
            </a:p>
            <a:p>
              <a:pPr marL="0" indent="0">
                <a:buNone/>
              </a:pPr>
              <a:r>
                <a:rPr lang="en-GB"/>
                <a:t>    "geo_metadata":</a:t>
              </a:r>
            </a:p>
            <a:p>
              <a:pPr marL="0" indent="0">
                <a:buNone/>
              </a:pPr>
              <a:r>
                <a:rPr lang="en-GB"/>
                <a:t>    [</a:t>
              </a:r>
            </a:p>
            <a:p>
              <a:pPr marL="0" indent="0">
                <a:buNone/>
              </a:pPr>
              <a:r>
                <a:rPr lang="en-GB"/>
                <a:t>     {</a:t>
              </a:r>
            </a:p>
            <a:p>
              <a:pPr marL="0" indent="0">
                <a:buNone/>
              </a:pPr>
              <a:r>
                <a:rPr lang="en-GB"/>
                <a:t>       "ds_name": "NETCDF:\"</a:t>
              </a:r>
              <a:r>
                <a:rPr lang="en-AU"/>
                <a:t> /g/data2/tc43/…/FC.v…15v02.2013.006.nc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  "namespace":"phot_veg",</a:t>
              </a:r>
            </a:p>
            <a:p>
              <a:pPr marL="0" indent="0">
                <a:buNone/>
              </a:pPr>
              <a:r>
                <a:rPr lang="en-GB"/>
                <a:t>        "array_type":"Byte",</a:t>
              </a:r>
            </a:p>
            <a:p>
              <a:pPr marL="0" indent="0">
                <a:buNone/>
              </a:pPr>
              <a:r>
                <a:rPr lang="en-GB"/>
                <a:t>        "raster_count":48,</a:t>
              </a:r>
            </a:p>
            <a:p>
              <a:pPr marL="0" indent="0">
                <a:buNone/>
              </a:pPr>
              <a:r>
                <a:rPr lang="en-GB"/>
                <a:t>        "timestamps":["2011-01-01T00:00:00Z", "2011-01-09T00:00:00Z“],</a:t>
              </a:r>
            </a:p>
            <a:p>
              <a:pPr marL="0" indent="0">
                <a:buNone/>
              </a:pPr>
              <a:r>
                <a:rPr lang="en-GB"/>
                <a:t>        "x_size":2400, "y_size":2400,</a:t>
              </a:r>
            </a:p>
            <a:p>
              <a:pPr marL="0" indent="0">
                <a:buNone/>
              </a:pPr>
              <a:r>
                <a:rPr lang="en-GB"/>
                <a:t>        "geotransform":[-15567539.028221982, 463.5058439629849, 0, 2],</a:t>
              </a:r>
            </a:p>
            <a:p>
              <a:pPr marL="0" indent="0">
                <a:buNone/>
              </a:pPr>
              <a:r>
                <a:rPr lang="en-GB"/>
                <a:t>        "polygon":"POLYGON ((-15567539.028222 231.752922, -15567539)],</a:t>
              </a:r>
            </a:p>
            <a:p>
              <a:pPr marL="0" indent="0">
                <a:buNone/>
              </a:pPr>
              <a:r>
                <a:rPr lang="en-GB"/>
                <a:t>        "proj_wkt":"PROJCS[GEOGCS[DATUM[SPHEROID[]],</a:t>
              </a:r>
            </a:p>
            <a:p>
              <a:pPr marL="0" indent="0">
                <a:buNone/>
              </a:pPr>
              <a:r>
                <a:rPr lang="en-GB"/>
                <a:t>          PRIMEM[], UNIT[]], PROJECTION[], PARAMETER[],</a:t>
              </a:r>
            </a:p>
            <a:p>
              <a:pPr marL="0" indent="0">
                <a:buNone/>
              </a:pPr>
              <a:r>
                <a:rPr lang="en-GB"/>
                <a:t>          PARAMETER[PARAMETER[],NIT[]]",</a:t>
              </a:r>
            </a:p>
            <a:p>
              <a:pPr marL="0" indent="0">
                <a:buNone/>
              </a:pPr>
              <a:r>
                <a:rPr lang="en-GB"/>
                <a:t>        "proj4":"+proj=sinu +lon_0=0 +x_0=0 +y_0=0 +a=6371007.181 +b</a:t>
              </a:r>
            </a:p>
            <a:p>
              <a:pPr marL="0" indent="0">
                <a:buNone/>
              </a:pPr>
              <a:r>
                <a:rPr lang="en-GB"/>
                <a:t>        "mins":[255, 255, 255, 255, 255, 255, 255, 255, 255, 255, 25</a:t>
              </a:r>
            </a:p>
            <a:p>
              <a:pPr marL="0" indent="0">
                <a:buNone/>
              </a:pPr>
              <a:r>
                <a:rPr lang="en-GB"/>
                <a:t>        "maxs":[255, 255, 255, 255, 255, 255, 255, 255, 255, 255, 25</a:t>
              </a:r>
            </a:p>
            <a:p>
              <a:pPr marL="0" indent="0">
                <a:buNone/>
              </a:pPr>
              <a:r>
                <a:rPr lang="en-GB"/>
                <a:t>        "means":[255, 255, 255, 255, 255, 255, 255, 255, 255, 255, 2</a:t>
              </a:r>
            </a:p>
            <a:p>
              <a:pPr marL="0" indent="0">
                <a:buNone/>
              </a:pPr>
              <a:r>
                <a:rPr lang="en-GB"/>
                <a:t>        "stddevs":[255, 255, 255, 255, 255, 255, 255, 255, 255, 255,</a:t>
              </a:r>
            </a:p>
            <a:p>
              <a:pPr marL="0" indent="0">
                <a:buNone/>
              </a:pPr>
              <a:r>
                <a:rPr lang="en-GB"/>
                <a:t>        "sample_counts":[-1, -1, -1, -1, -1, -1, -1, -1, -1, -1, -1,</a:t>
              </a:r>
            </a:p>
            <a:p>
              <a:pPr marL="0" indent="0">
                <a:buNone/>
              </a:pPr>
              <a:r>
                <a:rPr lang="en-GB"/>
                <a:t>        "nodata":255</a:t>
              </a:r>
            </a:p>
            <a:p>
              <a:pPr marL="0" indent="0">
                <a:buNone/>
              </a:pPr>
              <a:r>
                <a:rPr lang="en-GB"/>
                <a:t>     },</a:t>
              </a:r>
            </a:p>
            <a:p>
              <a:pPr marL="0" indent="0">
                <a:buNone/>
              </a:pPr>
              <a:r>
                <a:rPr lang="en-AU"/>
                <a:t>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 </a:t>
              </a:r>
            </a:p>
            <a:p>
              <a:pPr marL="0" indent="0">
                <a:buNone/>
              </a:pPr>
              <a:r>
                <a:rPr lang="en-AU"/>
                <a:t> 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</a:t>
              </a:r>
              <a:r>
                <a:rPr lang="en-GB"/>
                <a:t>    </a:t>
              </a:r>
            </a:p>
            <a:p>
              <a:pPr marL="0" indent="0">
                <a:buNone/>
              </a:pPr>
              <a:r>
                <a:rPr lang="en-GB"/>
                <a:t>    ]</a:t>
              </a:r>
            </a:p>
            <a:p>
              <a:pPr marL="0" indent="0">
                <a:buNone/>
              </a:pPr>
              <a:r>
                <a:rPr lang="en-GB"/>
                <a:t>}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CF6286-B57C-4CA2-BE98-E11E791E41A2}"/>
                </a:ext>
              </a:extLst>
            </p:cNvPr>
            <p:cNvSpPr txBox="1"/>
            <p:nvPr/>
          </p:nvSpPr>
          <p:spPr>
            <a:xfrm>
              <a:off x="8362980" y="1119169"/>
              <a:ext cx="336296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Temporary table </a:t>
              </a:r>
              <a:r>
                <a:rPr lang="en-AU"/>
                <a:t>mymetadata</a:t>
              </a:r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458A96-AD0F-4113-8C3E-78BE11515BCD}"/>
              </a:ext>
            </a:extLst>
          </p:cNvPr>
          <p:cNvGrpSpPr/>
          <p:nvPr/>
        </p:nvGrpSpPr>
        <p:grpSpPr>
          <a:xfrm>
            <a:off x="370122" y="1876297"/>
            <a:ext cx="2406428" cy="1332545"/>
            <a:chOff x="370127" y="1675769"/>
            <a:chExt cx="2406428" cy="133254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B5B580-190D-40D7-83E4-32634A089727}"/>
                </a:ext>
              </a:extLst>
            </p:cNvPr>
            <p:cNvSpPr txBox="1"/>
            <p:nvPr/>
          </p:nvSpPr>
          <p:spPr>
            <a:xfrm>
              <a:off x="370127" y="1873704"/>
              <a:ext cx="240642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AU"/>
                <a:t>pa_hash | pa_type | pa_path</a:t>
              </a:r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2E0FC2-1E65-4656-83EC-07C507460384}"/>
                </a:ext>
              </a:extLst>
            </p:cNvPr>
            <p:cNvSpPr txBox="1"/>
            <p:nvPr/>
          </p:nvSpPr>
          <p:spPr>
            <a:xfrm>
              <a:off x="370127" y="2069553"/>
              <a:ext cx="240642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 filename</a:t>
              </a:r>
              <a:endParaRPr lang="en-GB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2FC715-36D6-43B2-82D3-082776007963}"/>
                </a:ext>
              </a:extLst>
            </p:cNvPr>
            <p:cNvSpPr txBox="1"/>
            <p:nvPr/>
          </p:nvSpPr>
          <p:spPr>
            <a:xfrm>
              <a:off x="370127" y="1675769"/>
              <a:ext cx="240642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Temporary table </a:t>
              </a:r>
              <a:r>
                <a:rPr lang="en-AU"/>
                <a:t>mypaths</a:t>
              </a:r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DF2B0A-C22F-42D0-9B18-DB8087D7728C}"/>
                </a:ext>
              </a:extLst>
            </p:cNvPr>
            <p:cNvSpPr txBox="1"/>
            <p:nvPr/>
          </p:nvSpPr>
          <p:spPr>
            <a:xfrm>
              <a:off x="370127" y="2485094"/>
              <a:ext cx="240642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</a:t>
              </a:r>
              <a:r>
                <a:rPr lang="en-AU"/>
                <a:t>/g/data2/tc43/…/FC.v15v02.2013.006.nc</a:t>
              </a:r>
            </a:p>
            <a:p>
              <a:pPr marL="0" indent="0">
                <a:buNone/>
              </a:pPr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8FA0C2B-4059-4F83-BD80-5E44AE01E20B}"/>
              </a:ext>
            </a:extLst>
          </p:cNvPr>
          <p:cNvSpPr txBox="1"/>
          <p:nvPr/>
        </p:nvSpPr>
        <p:spPr>
          <a:xfrm>
            <a:off x="373706" y="3612346"/>
            <a:ext cx="240642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/>
              <a:t>Trigger: ingested</a:t>
            </a:r>
          </a:p>
          <a:p>
            <a:pPr marL="0" indent="0">
              <a:buNone/>
            </a:pPr>
            <a:endParaRPr lang="en-AU" b="1"/>
          </a:p>
          <a:p>
            <a:pPr marL="0" indent="0">
              <a:buNone/>
            </a:pPr>
            <a:r>
              <a:rPr lang="en-AU" sz="1200" b="1">
                <a:solidFill>
                  <a:srgbClr val="00B0F0"/>
                </a:solidFill>
              </a:rPr>
              <a:t>See next slide</a:t>
            </a:r>
            <a:endParaRPr lang="en-GB" sz="1200">
              <a:solidFill>
                <a:srgbClr val="00B0F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932E9F-06BF-419D-859B-C6EED2CCDE17}"/>
              </a:ext>
            </a:extLst>
          </p:cNvPr>
          <p:cNvSpPr txBox="1"/>
          <p:nvPr/>
        </p:nvSpPr>
        <p:spPr>
          <a:xfrm>
            <a:off x="355505" y="1109355"/>
            <a:ext cx="242420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function ingest_line()</a:t>
            </a:r>
          </a:p>
          <a:p>
            <a:pPr marL="285750" lvl="1"/>
            <a:r>
              <a:rPr lang="en-AU" sz="700"/>
              <a:t>insert into mypaths </a:t>
            </a:r>
          </a:p>
          <a:p>
            <a:pPr marL="285750" lvl="1"/>
            <a:r>
              <a:rPr lang="en-AU" sz="700"/>
              <a:t>   ( pa_hash, pa_type, pa_path 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9FAF0-0B9F-4572-962F-0AA45B289C3C}"/>
              </a:ext>
            </a:extLst>
          </p:cNvPr>
          <p:cNvSpPr txBox="1"/>
          <p:nvPr/>
        </p:nvSpPr>
        <p:spPr>
          <a:xfrm>
            <a:off x="5027202" y="4887720"/>
            <a:ext cx="1614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Triggers: 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before insert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after insert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F97AC1-1EFF-4B54-8B8E-7AD2E7AA1068}"/>
              </a:ext>
            </a:extLst>
          </p:cNvPr>
          <p:cNvSpPr txBox="1"/>
          <p:nvPr/>
        </p:nvSpPr>
        <p:spPr>
          <a:xfrm>
            <a:off x="5452464" y="4248097"/>
            <a:ext cx="1077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Trigger: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endParaRPr lang="en-AU" sz="10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3304C0-BF85-4E07-862A-7EA02ED642DE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4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79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6655">
        <p15:prstTrans prst="drape"/>
      </p:transition>
    </mc:Choice>
    <mc:Fallback xmlns="">
      <p:transition spd="slow" advTm="466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0222 0.4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167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4.58333E-6 -0.066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7891 -0.0002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26758 -0.1361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4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692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4.16667E-6 0.1182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98" grpId="0" animBg="1"/>
      <p:bldP spid="95" grpId="0" animBg="1"/>
      <p:bldP spid="70" grpId="0" animBg="1"/>
      <p:bldP spid="69" grpId="0" animBg="1"/>
      <p:bldP spid="16" grpId="0" animBg="1"/>
      <p:bldP spid="5" grpId="0" animBg="1"/>
      <p:bldP spid="3" grpId="0" animBg="1"/>
      <p:bldP spid="10" grpId="0" animBg="1"/>
      <p:bldP spid="67" grpId="0" animBg="1"/>
      <p:bldP spid="68" grpId="0" animBg="1"/>
      <p:bldP spid="111" grpId="0" animBg="1"/>
      <p:bldP spid="83" grpId="0" animBg="1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row: Up 64">
            <a:extLst>
              <a:ext uri="{FF2B5EF4-FFF2-40B4-BE49-F238E27FC236}">
                <a16:creationId xmlns:a16="http://schemas.microsoft.com/office/drawing/2014/main" id="{EB96487F-E3B2-47B7-A052-7DFB6CA9B087}"/>
              </a:ext>
            </a:extLst>
          </p:cNvPr>
          <p:cNvSpPr/>
          <p:nvPr/>
        </p:nvSpPr>
        <p:spPr>
          <a:xfrm rot="5400000">
            <a:off x="2334438" y="532135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A3D71E-3606-410E-9D4A-0D438CD1E3BF}"/>
              </a:ext>
            </a:extLst>
          </p:cNvPr>
          <p:cNvSpPr txBox="1"/>
          <p:nvPr/>
        </p:nvSpPr>
        <p:spPr>
          <a:xfrm>
            <a:off x="373859" y="5255564"/>
            <a:ext cx="24064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 sz="800" b="1">
              <a:solidFill>
                <a:srgbClr val="FF0000"/>
              </a:solidFill>
            </a:endParaRPr>
          </a:p>
          <a:p>
            <a:endParaRPr lang="en-GB" sz="800" b="1">
              <a:solidFill>
                <a:srgbClr val="FF0000"/>
              </a:solidFill>
            </a:endParaRP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9F59A0BD-C1BA-4C25-BD06-C40F8C0175AC}"/>
              </a:ext>
            </a:extLst>
          </p:cNvPr>
          <p:cNvSpPr/>
          <p:nvPr/>
        </p:nvSpPr>
        <p:spPr>
          <a:xfrm rot="10800000">
            <a:off x="2429166" y="463844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5CC254-FDE6-414F-92E8-3F712FD5D288}"/>
              </a:ext>
            </a:extLst>
          </p:cNvPr>
          <p:cNvSpPr txBox="1"/>
          <p:nvPr/>
        </p:nvSpPr>
        <p:spPr>
          <a:xfrm>
            <a:off x="378149" y="4073253"/>
            <a:ext cx="24064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GB"/>
          </a:p>
        </p:txBody>
      </p:sp>
      <p:sp>
        <p:nvSpPr>
          <p:cNvPr id="105" name="Arrow: Up 104">
            <a:extLst>
              <a:ext uri="{FF2B5EF4-FFF2-40B4-BE49-F238E27FC236}">
                <a16:creationId xmlns:a16="http://schemas.microsoft.com/office/drawing/2014/main" id="{F4BE24DE-7FDC-4284-8896-5EF56E04700F}"/>
              </a:ext>
            </a:extLst>
          </p:cNvPr>
          <p:cNvSpPr/>
          <p:nvPr/>
        </p:nvSpPr>
        <p:spPr>
          <a:xfrm rot="10800000">
            <a:off x="2436963" y="333322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5775FD-958F-4E98-9BEC-535D7CC79DEC}"/>
              </a:ext>
            </a:extLst>
          </p:cNvPr>
          <p:cNvSpPr txBox="1"/>
          <p:nvPr/>
        </p:nvSpPr>
        <p:spPr>
          <a:xfrm>
            <a:off x="370127" y="2833471"/>
            <a:ext cx="240642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FC834116-F94E-4941-9DD8-916C0FFB52DA}"/>
              </a:ext>
            </a:extLst>
          </p:cNvPr>
          <p:cNvSpPr/>
          <p:nvPr/>
        </p:nvSpPr>
        <p:spPr>
          <a:xfrm rot="10800000">
            <a:off x="2469941" y="123919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E66D83-ED77-4098-B84A-C74754726CF1}"/>
              </a:ext>
            </a:extLst>
          </p:cNvPr>
          <p:cNvSpPr txBox="1"/>
          <p:nvPr/>
        </p:nvSpPr>
        <p:spPr>
          <a:xfrm>
            <a:off x="371548" y="964978"/>
            <a:ext cx="240840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23F3CA4-F860-499B-9C69-A648408A6C80}"/>
              </a:ext>
            </a:extLst>
          </p:cNvPr>
          <p:cNvSpPr/>
          <p:nvPr/>
        </p:nvSpPr>
        <p:spPr>
          <a:xfrm rot="16200000" flipH="1">
            <a:off x="5731733" y="219170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FFDDB649-5630-4989-A528-FE6D452F4982}"/>
              </a:ext>
            </a:extLst>
          </p:cNvPr>
          <p:cNvSpPr/>
          <p:nvPr/>
        </p:nvSpPr>
        <p:spPr>
          <a:xfrm rot="5400000">
            <a:off x="7672820" y="269702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C2DE0CB6-F168-452A-AEB4-27D92EAAE4B0}"/>
              </a:ext>
            </a:extLst>
          </p:cNvPr>
          <p:cNvSpPr/>
          <p:nvPr/>
        </p:nvSpPr>
        <p:spPr>
          <a:xfrm>
            <a:off x="7704024" y="261155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727CF6-0E6D-4C7F-A363-659ABC0437A3}"/>
              </a:ext>
            </a:extLst>
          </p:cNvPr>
          <p:cNvSpPr txBox="1"/>
          <p:nvPr/>
        </p:nvSpPr>
        <p:spPr>
          <a:xfrm>
            <a:off x="5651413" y="2067768"/>
            <a:ext cx="24242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GB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E29CBF2-452E-440F-82D8-6B42BFAAA3D0}"/>
              </a:ext>
            </a:extLst>
          </p:cNvPr>
          <p:cNvSpPr/>
          <p:nvPr/>
        </p:nvSpPr>
        <p:spPr>
          <a:xfrm>
            <a:off x="7704024" y="400119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372651" y="3966155"/>
            <a:ext cx="92630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700"/>
              <a:t>Function ingested_lines()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69A58C-A25E-4B9C-9EE6-F9B577AC7C1B}"/>
              </a:ext>
            </a:extLst>
          </p:cNvPr>
          <p:cNvGrpSpPr/>
          <p:nvPr/>
        </p:nvGrpSpPr>
        <p:grpSpPr>
          <a:xfrm>
            <a:off x="4333275" y="726480"/>
            <a:ext cx="548404" cy="462532"/>
            <a:chOff x="3306584" y="726480"/>
            <a:chExt cx="548404" cy="462532"/>
          </a:xfrm>
        </p:grpSpPr>
        <p:sp>
          <p:nvSpPr>
            <p:cNvPr id="20" name="Oval 19"/>
            <p:cNvSpPr/>
            <p:nvPr/>
          </p:nvSpPr>
          <p:spPr>
            <a:xfrm>
              <a:off x="3306584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3479965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3481289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71134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9561" y="104120"/>
            <a:ext cx="38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Ingestion into MAS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Function ingested_lines()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81679" y="970554"/>
            <a:ext cx="837381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" idx="4"/>
          </p:cNvCxnSpPr>
          <p:nvPr/>
        </p:nvCxnSpPr>
        <p:spPr>
          <a:xfrm>
            <a:off x="4611823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3485" y="327121"/>
            <a:ext cx="9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>
                <a:solidFill>
                  <a:schemeClr val="bg1"/>
                </a:solidFill>
              </a:rPr>
              <a:t>Database: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mas</a:t>
            </a:r>
          </a:p>
          <a:p>
            <a:r>
              <a:rPr lang="en-AU" sz="1100" b="1">
                <a:solidFill>
                  <a:schemeClr val="bg1"/>
                </a:solidFill>
              </a:rPr>
              <a:t>Table: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ingest</a:t>
            </a:r>
            <a:endParaRPr lang="en-GB" sz="11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F724F5-19D9-4D1B-BE23-69871AD492C5}"/>
              </a:ext>
            </a:extLst>
          </p:cNvPr>
          <p:cNvSpPr txBox="1"/>
          <p:nvPr/>
        </p:nvSpPr>
        <p:spPr>
          <a:xfrm>
            <a:off x="373167" y="964979"/>
            <a:ext cx="240840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>
                <a:solidFill>
                  <a:srgbClr val="00B0F0"/>
                </a:solidFill>
              </a:rPr>
              <a:t>create function ingested_lines()</a:t>
            </a:r>
          </a:p>
          <a:p>
            <a:r>
              <a:rPr lang="en-AU" b="1">
                <a:solidFill>
                  <a:srgbClr val="FF0000"/>
                </a:solidFill>
              </a:rPr>
              <a:t>insert into mypaths</a:t>
            </a:r>
            <a:r>
              <a:rPr lang="en-AU"/>
              <a:t> select md5(path)::uuid, now(), 'directory', path from ( select distinct(public.parent_paths(pa_path)) as path from mypaths ) t on conflict (pa_hash) do nothing;</a:t>
            </a:r>
          </a:p>
          <a:p>
            <a:r>
              <a:rPr lang="en-AU" b="1">
                <a:solidFill>
                  <a:srgbClr val="FF0000"/>
                </a:solidFill>
              </a:rPr>
              <a:t>update mypaths</a:t>
            </a:r>
            <a:r>
              <a:rPr lang="en-AU"/>
              <a:t> set pa_parents = (   select array_agg(md5(t)::uuid order by octet_length(t)) from public.parent_paths(pa_path) t ); </a:t>
            </a:r>
          </a:p>
          <a:p>
            <a:r>
              <a:rPr lang="en-GB" b="1">
                <a:solidFill>
                  <a:srgbClr val="FF0000"/>
                </a:solidFill>
              </a:rPr>
              <a:t>lock table paths</a:t>
            </a:r>
            <a:r>
              <a:rPr lang="en-GB"/>
              <a:t> in exclusive mode;</a:t>
            </a:r>
          </a:p>
          <a:p>
            <a:r>
              <a:rPr lang="en-AU" b="1">
                <a:solidFill>
                  <a:srgbClr val="FF0000"/>
                </a:solidFill>
              </a:rPr>
              <a:t>insert into paths</a:t>
            </a:r>
            <a:r>
              <a:rPr lang="en-AU"/>
              <a:t> select * from mypaths on conflict (pa_hash) do update set      pa_ingested = excluded.pa_ingested;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97CE4A-BE6E-4EA1-974E-0BBEC7CB15E1}"/>
              </a:ext>
            </a:extLst>
          </p:cNvPr>
          <p:cNvSpPr txBox="1"/>
          <p:nvPr/>
        </p:nvSpPr>
        <p:spPr>
          <a:xfrm>
            <a:off x="5656452" y="2069685"/>
            <a:ext cx="24242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>
                <a:solidFill>
                  <a:srgbClr val="00B0F0"/>
                </a:solidFill>
              </a:rPr>
              <a:t>function ingested_lines()</a:t>
            </a:r>
          </a:p>
          <a:p>
            <a:r>
              <a:rPr lang="en-GB" b="1">
                <a:solidFill>
                  <a:srgbClr val="FF0000"/>
                </a:solidFill>
              </a:rPr>
              <a:t>insert into metadata</a:t>
            </a:r>
            <a:r>
              <a:rPr lang="en-GB"/>
              <a:t> select * from mymetadata on conflict (md_hash, md_type) do update set md_ingested = excluded.md_ingested, md_json = excluded.md_json ;</a:t>
            </a:r>
            <a:endParaRPr lang="en-AU" sz="700"/>
          </a:p>
          <a:p>
            <a:pPr marL="285750" lvl="1"/>
            <a:endParaRPr lang="en-AU" sz="700"/>
          </a:p>
          <a:p>
            <a:pPr marL="285750" lvl="1"/>
            <a:endParaRPr lang="en-AU" sz="700"/>
          </a:p>
          <a:p>
            <a:pPr marL="285750" lvl="1"/>
            <a:endParaRPr lang="en-AU" sz="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EE2B0-362F-4FFB-90C4-516EE7218CC3}"/>
              </a:ext>
            </a:extLst>
          </p:cNvPr>
          <p:cNvGrpSpPr/>
          <p:nvPr/>
        </p:nvGrpSpPr>
        <p:grpSpPr>
          <a:xfrm>
            <a:off x="8362980" y="1119169"/>
            <a:ext cx="3362968" cy="5314828"/>
            <a:chOff x="8362980" y="1119169"/>
            <a:chExt cx="3362968" cy="531482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334C03-E577-4196-B20C-3F0C2E51C4E6}"/>
                </a:ext>
              </a:extLst>
            </p:cNvPr>
            <p:cNvSpPr txBox="1"/>
            <p:nvPr/>
          </p:nvSpPr>
          <p:spPr>
            <a:xfrm>
              <a:off x="8362980" y="1317104"/>
              <a:ext cx="336296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md_hash |md_type | md_json</a:t>
              </a:r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C8297C-5E10-4A5B-A54D-E3963921E5AB}"/>
                </a:ext>
              </a:extLst>
            </p:cNvPr>
            <p:cNvSpPr txBox="1"/>
            <p:nvPr/>
          </p:nvSpPr>
          <p:spPr>
            <a:xfrm>
              <a:off x="8362980" y="1512953"/>
              <a:ext cx="336296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 (‘in_type’)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md_json</a:t>
              </a:r>
              <a:r>
                <a:rPr lang="en-US"/>
                <a:t>:  reformatted gdalinfo from filename (‘in_json’)</a:t>
              </a:r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990521-7C9D-4672-84CE-3B577F938CA1}"/>
                </a:ext>
              </a:extLst>
            </p:cNvPr>
            <p:cNvSpPr txBox="1"/>
            <p:nvPr/>
          </p:nvSpPr>
          <p:spPr>
            <a:xfrm>
              <a:off x="8362980" y="1925070"/>
              <a:ext cx="3362968" cy="450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</a:t>
              </a:r>
              <a:endParaRPr lang="en-GB"/>
            </a:p>
            <a:p>
              <a:pPr marL="0" indent="0">
                <a:buNone/>
              </a:pPr>
              <a:r>
                <a:rPr lang="en-GB" b="1"/>
                <a:t>md_json</a:t>
              </a:r>
              <a:r>
                <a:rPr lang="en-GB"/>
                <a:t>:</a:t>
              </a:r>
            </a:p>
            <a:p>
              <a:pPr marL="0" indent="0">
                <a:buNone/>
              </a:pPr>
              <a:r>
                <a:rPr lang="en-GB"/>
                <a:t>{</a:t>
              </a:r>
            </a:p>
            <a:p>
              <a:pPr marL="0" indent="0">
                <a:buNone/>
              </a:pPr>
              <a:r>
                <a:rPr lang="en-GB"/>
                <a:t>    "filename":"</a:t>
              </a:r>
              <a:r>
                <a:rPr lang="en-AU"/>
                <a:t> /g/data2/tc43/…/FC.v310.MCD43A4.h15v02.2013.006.nc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"file_type":"netCDF",</a:t>
              </a:r>
            </a:p>
            <a:p>
              <a:pPr marL="0" indent="0">
                <a:buNone/>
              </a:pPr>
              <a:r>
                <a:rPr lang="en-GB"/>
                <a:t>    "geo_metadata":</a:t>
              </a:r>
            </a:p>
            <a:p>
              <a:pPr marL="0" indent="0">
                <a:buNone/>
              </a:pPr>
              <a:r>
                <a:rPr lang="en-GB"/>
                <a:t>    [</a:t>
              </a:r>
            </a:p>
            <a:p>
              <a:pPr marL="0" indent="0">
                <a:buNone/>
              </a:pPr>
              <a:r>
                <a:rPr lang="en-GB"/>
                <a:t>     {</a:t>
              </a:r>
            </a:p>
            <a:p>
              <a:pPr marL="0" indent="0">
                <a:buNone/>
              </a:pPr>
              <a:r>
                <a:rPr lang="en-GB"/>
                <a:t>       "ds_name": "NETCDF:\"</a:t>
              </a:r>
              <a:r>
                <a:rPr lang="en-AU"/>
                <a:t> /g/data2/tc43/…/FC.v…15v02.2013.006.nc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  "namespace":"phot_veg",</a:t>
              </a:r>
            </a:p>
            <a:p>
              <a:pPr marL="0" indent="0">
                <a:buNone/>
              </a:pPr>
              <a:r>
                <a:rPr lang="en-GB"/>
                <a:t>        "array_type":"Byte",</a:t>
              </a:r>
            </a:p>
            <a:p>
              <a:pPr marL="0" indent="0">
                <a:buNone/>
              </a:pPr>
              <a:r>
                <a:rPr lang="en-GB"/>
                <a:t>        "raster_count":48,</a:t>
              </a:r>
            </a:p>
            <a:p>
              <a:pPr marL="0" indent="0">
                <a:buNone/>
              </a:pPr>
              <a:r>
                <a:rPr lang="en-GB"/>
                <a:t>        "timestamps":["2011-01-01T00:00:00Z", "2011-01-09T00:00:00Z“],</a:t>
              </a:r>
            </a:p>
            <a:p>
              <a:pPr marL="0" indent="0">
                <a:buNone/>
              </a:pPr>
              <a:r>
                <a:rPr lang="en-GB"/>
                <a:t>        "x_size":2400, "y_size":2400,</a:t>
              </a:r>
            </a:p>
            <a:p>
              <a:pPr marL="0" indent="0">
                <a:buNone/>
              </a:pPr>
              <a:r>
                <a:rPr lang="en-GB"/>
                <a:t>        "geotransform":[-15567539.028221982, 463.5058439629849, 0, 2],</a:t>
              </a:r>
            </a:p>
            <a:p>
              <a:pPr marL="0" indent="0">
                <a:buNone/>
              </a:pPr>
              <a:r>
                <a:rPr lang="en-GB"/>
                <a:t>        "polygon":"POLYGON ((-15567539.028222 231.752922, -15567539)],</a:t>
              </a:r>
            </a:p>
            <a:p>
              <a:pPr marL="0" indent="0">
                <a:buNone/>
              </a:pPr>
              <a:r>
                <a:rPr lang="en-GB"/>
                <a:t>        "proj_wkt":"PROJCS[GEOGCS[DATUM[SPHEROID[]],</a:t>
              </a:r>
            </a:p>
            <a:p>
              <a:pPr marL="0" indent="0">
                <a:buNone/>
              </a:pPr>
              <a:r>
                <a:rPr lang="en-GB"/>
                <a:t>          PRIMEM[], UNIT[]], PROJECTION[], PARAMETER[],</a:t>
              </a:r>
            </a:p>
            <a:p>
              <a:pPr marL="0" indent="0">
                <a:buNone/>
              </a:pPr>
              <a:r>
                <a:rPr lang="en-GB"/>
                <a:t>          PARAMETER[PARAMETER[],NIT[]]",</a:t>
              </a:r>
            </a:p>
            <a:p>
              <a:pPr marL="0" indent="0">
                <a:buNone/>
              </a:pPr>
              <a:r>
                <a:rPr lang="en-GB"/>
                <a:t>        "proj4":"+proj=sinu +lon_0=0 +x_0=0 +y_0=0 +a=6371007.181 +b</a:t>
              </a:r>
            </a:p>
            <a:p>
              <a:pPr marL="0" indent="0">
                <a:buNone/>
              </a:pPr>
              <a:r>
                <a:rPr lang="en-GB"/>
                <a:t>        "mins":[255,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"maxs":[255,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"means":[255,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"stddevs":[255, 255, 255, 255, 255, 255, 255, 255, 255, 255,</a:t>
              </a:r>
            </a:p>
            <a:p>
              <a:pPr marL="0" indent="0">
                <a:buNone/>
              </a:pPr>
              <a:r>
                <a:rPr lang="en-GB"/>
                <a:t>        "sample_counts":[-1, -1, -1, -1, -1, -1, -1, -1, -1, -1, -1,</a:t>
              </a:r>
            </a:p>
            <a:p>
              <a:pPr marL="0" indent="0">
                <a:buNone/>
              </a:pPr>
              <a:r>
                <a:rPr lang="en-GB"/>
                <a:t>        "nodata":255</a:t>
              </a:r>
            </a:p>
            <a:p>
              <a:pPr marL="0" indent="0">
                <a:buNone/>
              </a:pPr>
              <a:r>
                <a:rPr lang="en-GB"/>
                <a:t>     },</a:t>
              </a:r>
            </a:p>
            <a:p>
              <a:pPr marL="0" indent="0">
                <a:buNone/>
              </a:pPr>
              <a:r>
                <a:rPr lang="en-AU"/>
                <a:t>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 </a:t>
              </a:r>
            </a:p>
            <a:p>
              <a:pPr marL="0" indent="0">
                <a:buNone/>
              </a:pPr>
              <a:r>
                <a:rPr lang="en-AU"/>
                <a:t> 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</a:t>
              </a:r>
              <a:r>
                <a:rPr lang="en-GB"/>
                <a:t>    </a:t>
              </a:r>
            </a:p>
            <a:p>
              <a:pPr marL="0" indent="0">
                <a:buNone/>
              </a:pPr>
              <a:r>
                <a:rPr lang="en-GB"/>
                <a:t>    ]</a:t>
              </a:r>
            </a:p>
            <a:p>
              <a:pPr marL="0" indent="0">
                <a:buNone/>
              </a:pPr>
              <a:r>
                <a:rPr lang="en-GB"/>
                <a:t>}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CF6286-B57C-4CA2-BE98-E11E791E41A2}"/>
                </a:ext>
              </a:extLst>
            </p:cNvPr>
            <p:cNvSpPr txBox="1"/>
            <p:nvPr/>
          </p:nvSpPr>
          <p:spPr>
            <a:xfrm>
              <a:off x="8362980" y="1119169"/>
              <a:ext cx="336296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Table </a:t>
              </a:r>
              <a:r>
                <a:rPr lang="en-AU"/>
                <a:t>metadata</a:t>
              </a:r>
              <a:endParaRPr lang="en-GB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9FAF0-0B9F-4572-962F-0AA45B289C3C}"/>
              </a:ext>
            </a:extLst>
          </p:cNvPr>
          <p:cNvSpPr txBox="1"/>
          <p:nvPr/>
        </p:nvSpPr>
        <p:spPr>
          <a:xfrm>
            <a:off x="5027202" y="4887720"/>
            <a:ext cx="1614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Triggers: 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before insert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after insert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F97AC1-1EFF-4B54-8B8E-7AD2E7AA1068}"/>
              </a:ext>
            </a:extLst>
          </p:cNvPr>
          <p:cNvSpPr txBox="1"/>
          <p:nvPr/>
        </p:nvSpPr>
        <p:spPr>
          <a:xfrm>
            <a:off x="5226414" y="4256118"/>
            <a:ext cx="1335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Trigger: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3250CE-4670-47A7-BFC4-BCF1DE0214B9}"/>
              </a:ext>
            </a:extLst>
          </p:cNvPr>
          <p:cNvGrpSpPr/>
          <p:nvPr/>
        </p:nvGrpSpPr>
        <p:grpSpPr>
          <a:xfrm>
            <a:off x="370127" y="2830793"/>
            <a:ext cx="2406428" cy="2204587"/>
            <a:chOff x="370127" y="2830793"/>
            <a:chExt cx="2406428" cy="22045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B5B580-190D-40D7-83E4-32634A089727}"/>
                </a:ext>
              </a:extLst>
            </p:cNvPr>
            <p:cNvSpPr txBox="1"/>
            <p:nvPr/>
          </p:nvSpPr>
          <p:spPr>
            <a:xfrm>
              <a:off x="370127" y="3028728"/>
              <a:ext cx="2406428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AU" sz="600"/>
                <a:t>pa_hash | pa_ingested | pa_type | pa_path | pa_parents</a:t>
              </a:r>
              <a:endParaRPr lang="en-GB" sz="6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2E0FC2-1E65-4656-83EC-07C507460384}"/>
                </a:ext>
              </a:extLst>
            </p:cNvPr>
            <p:cNvSpPr txBox="1"/>
            <p:nvPr/>
          </p:nvSpPr>
          <p:spPr>
            <a:xfrm>
              <a:off x="370127" y="3224577"/>
              <a:ext cx="2406428" cy="846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md5 hash of filename (‘in_path’)</a:t>
              </a:r>
            </a:p>
            <a:p>
              <a:pPr marL="0" indent="0">
                <a:buNone/>
              </a:pPr>
              <a:r>
                <a:rPr lang="en-GB" b="1"/>
                <a:t>pa_ingested</a:t>
              </a:r>
              <a:r>
                <a:rPr lang="en-GB"/>
                <a:t>: timestamp</a:t>
              </a:r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 filename</a:t>
              </a:r>
            </a:p>
            <a:p>
              <a:pPr marL="0" indent="0">
                <a:buNone/>
              </a:pPr>
              <a:r>
                <a:rPr lang="en-GB" b="1"/>
                <a:t>pa_parents</a:t>
              </a:r>
              <a:r>
                <a:rPr lang="en-GB"/>
                <a:t>: md5 hash of parent directories (e.g. /g, /g/data2, /g/data2/tc43, etc)</a:t>
              </a:r>
            </a:p>
            <a:p>
              <a:pPr marL="0" indent="0">
                <a:buNone/>
              </a:pPr>
              <a:endParaRPr lang="en-GB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2FC715-36D6-43B2-82D3-082776007963}"/>
                </a:ext>
              </a:extLst>
            </p:cNvPr>
            <p:cNvSpPr txBox="1"/>
            <p:nvPr/>
          </p:nvSpPr>
          <p:spPr>
            <a:xfrm>
              <a:off x="370127" y="2830793"/>
              <a:ext cx="240642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Table </a:t>
              </a:r>
              <a:r>
                <a:rPr lang="en-AU"/>
                <a:t>paths</a:t>
              </a:r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DF2B0A-C22F-42D0-9B18-DB8087D7728C}"/>
                </a:ext>
              </a:extLst>
            </p:cNvPr>
            <p:cNvSpPr txBox="1"/>
            <p:nvPr/>
          </p:nvSpPr>
          <p:spPr>
            <a:xfrm>
              <a:off x="370127" y="4081273"/>
              <a:ext cx="2406428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</a:p>
            <a:p>
              <a:pPr marL="0" indent="0">
                <a:buNone/>
              </a:pPr>
              <a:r>
                <a:rPr lang="en-GB" b="1"/>
                <a:t>pa_ingested</a:t>
              </a:r>
              <a:r>
                <a:rPr lang="en-GB"/>
                <a:t>: 2018-11-22 20:57:18.435794+11</a:t>
              </a:r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</a:t>
              </a:r>
              <a:r>
                <a:rPr lang="en-AU"/>
                <a:t>/g/data2/tc43/…/FC.v15v02.2013.006.nc</a:t>
              </a:r>
            </a:p>
            <a:p>
              <a:pPr marL="0" indent="0">
                <a:buNone/>
              </a:pPr>
              <a:r>
                <a:rPr lang="en-AU" b="1"/>
                <a:t>pa_parents</a:t>
              </a:r>
              <a:r>
                <a:rPr lang="en-AU"/>
                <a:t>: {399ab314-4e5e-e928-7ec4-94b96feb2d3f,d835f4d1-b7a9-9857-5fe4-166118e91ded,…}</a:t>
              </a:r>
            </a:p>
            <a:p>
              <a:pPr marL="0" indent="0">
                <a:buNone/>
              </a:pPr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8FA0C2B-4059-4F83-BD80-5E44AE01E20B}"/>
              </a:ext>
            </a:extLst>
          </p:cNvPr>
          <p:cNvSpPr txBox="1"/>
          <p:nvPr/>
        </p:nvSpPr>
        <p:spPr>
          <a:xfrm>
            <a:off x="373858" y="5255563"/>
            <a:ext cx="24064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>
                <a:solidFill>
                  <a:srgbClr val="FF0000"/>
                </a:solidFill>
              </a:rPr>
              <a:t>drop table mypaths;</a:t>
            </a:r>
          </a:p>
          <a:p>
            <a:pPr marL="0" indent="0">
              <a:buNone/>
            </a:pPr>
            <a:r>
              <a:rPr lang="en-AU" sz="800" b="1">
                <a:solidFill>
                  <a:srgbClr val="FF0000"/>
                </a:solidFill>
              </a:rPr>
              <a:t>drop table mymetadata;</a:t>
            </a:r>
            <a:endParaRPr lang="en-GB" sz="800" b="1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A876FC-B852-49DF-A3E2-2FEEC13C5B3F}"/>
              </a:ext>
            </a:extLst>
          </p:cNvPr>
          <p:cNvSpPr txBox="1"/>
          <p:nvPr/>
        </p:nvSpPr>
        <p:spPr>
          <a:xfrm>
            <a:off x="3130054" y="6035290"/>
            <a:ext cx="29659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 algn="ctr">
              <a:buNone/>
            </a:pPr>
            <a:r>
              <a:rPr lang="en-AU" sz="1200" b="1">
                <a:solidFill>
                  <a:srgbClr val="00B050"/>
                </a:solidFill>
              </a:rPr>
              <a:t>Next slide for creating views</a:t>
            </a:r>
            <a:endParaRPr lang="en-GB" sz="1200" b="1">
              <a:solidFill>
                <a:srgbClr val="00B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45E9C2-5EF6-42F6-89FF-1DF177CA9090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5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361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373">
        <p15:prstTrans prst="drape"/>
      </p:transition>
    </mc:Choice>
    <mc:Fallback xmlns="">
      <p:transition spd="slow" advTm="473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0222 0.4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2027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891 -0.000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26602 -0.12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7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2905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1736 L -3.125E-6 0.0983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07969 0.1118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1" grpId="0" animBg="1"/>
      <p:bldP spid="98" grpId="0" animBg="1"/>
      <p:bldP spid="95" grpId="0" animBg="1"/>
      <p:bldP spid="70" grpId="0" animBg="1"/>
      <p:bldP spid="16" grpId="0" animBg="1"/>
      <p:bldP spid="5" grpId="0" animBg="1"/>
      <p:bldP spid="3" grpId="0" animBg="1"/>
      <p:bldP spid="10" grpId="0" animBg="1"/>
      <p:bldP spid="67" grpId="0" animBg="1"/>
      <p:bldP spid="68" grpId="0" animBg="1"/>
      <p:bldP spid="104" grpId="0"/>
      <p:bldP spid="111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22C93119-6CE9-4778-904F-C0AB6AC98025}"/>
              </a:ext>
            </a:extLst>
          </p:cNvPr>
          <p:cNvSpPr txBox="1"/>
          <p:nvPr/>
        </p:nvSpPr>
        <p:spPr>
          <a:xfrm>
            <a:off x="1223542" y="604533"/>
            <a:ext cx="899456" cy="2154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/>
              <a:t>ps_srid</a:t>
            </a:r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C35F9A-EE82-44A4-A586-BCB6B163C282}"/>
              </a:ext>
            </a:extLst>
          </p:cNvPr>
          <p:cNvSpPr txBox="1"/>
          <p:nvPr/>
        </p:nvSpPr>
        <p:spPr>
          <a:xfrm>
            <a:off x="1223542" y="823976"/>
            <a:ext cx="899456" cy="3231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100000</a:t>
            </a:r>
            <a:br>
              <a:rPr lang="en-US" sz="700"/>
            </a:br>
            <a:r>
              <a:rPr lang="en-US" sz="700"/>
              <a:t>(1 row)</a:t>
            </a:r>
            <a:endParaRPr lang="en-AU" sz="700"/>
          </a:p>
          <a:p>
            <a:endParaRPr lang="en-GB" sz="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01AF7-DD45-4170-B2E6-63FDA9D24A03}"/>
              </a:ext>
            </a:extLst>
          </p:cNvPr>
          <p:cNvSpPr txBox="1"/>
          <p:nvPr/>
        </p:nvSpPr>
        <p:spPr>
          <a:xfrm>
            <a:off x="1223543" y="1477275"/>
            <a:ext cx="3046027" cy="3385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800"/>
              <a:t>po_hash|po_stamps|po_min_stamp|po_max_stamp|po_name|po_pixel_x|po_pixel_y|po_polygon</a:t>
            </a:r>
            <a:endParaRPr lang="en-AU" sz="8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EED8E5-F875-44AB-AC1B-956CC7CB498F}"/>
              </a:ext>
            </a:extLst>
          </p:cNvPr>
          <p:cNvSpPr txBox="1"/>
          <p:nvPr/>
        </p:nvSpPr>
        <p:spPr>
          <a:xfrm>
            <a:off x="1223543" y="1801479"/>
            <a:ext cx="30460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bba3…0a30 | {"2017-01-01…"2017-12-27 11:00:00+11"}| 2017-01-01|bare_soil |463.50…45|-463.50…45|0103…5041</a:t>
            </a:r>
            <a:endParaRPr lang="en-AU" sz="700"/>
          </a:p>
          <a:p>
            <a:endParaRPr lang="en-GB" sz="200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3E86E3E9-DDB7-4225-AFFA-866F3EC48EEB}"/>
              </a:ext>
            </a:extLst>
          </p:cNvPr>
          <p:cNvSpPr/>
          <p:nvPr/>
        </p:nvSpPr>
        <p:spPr>
          <a:xfrm>
            <a:off x="182258" y="1407816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F98FC6-48CA-4C1B-9AA3-9DFF31660FD5}"/>
              </a:ext>
            </a:extLst>
          </p:cNvPr>
          <p:cNvSpPr txBox="1"/>
          <p:nvPr/>
        </p:nvSpPr>
        <p:spPr>
          <a:xfrm>
            <a:off x="238834" y="2230821"/>
            <a:ext cx="3275089" cy="2154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/>
              <a:t>srid|auth_name|auth_srid|srtext|proj4text</a:t>
            </a:r>
            <a:endParaRPr lang="en-AU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42BBB5-DCE8-4145-90BB-DD11E52365B0}"/>
              </a:ext>
            </a:extLst>
          </p:cNvPr>
          <p:cNvSpPr txBox="1"/>
          <p:nvPr/>
        </p:nvSpPr>
        <p:spPr>
          <a:xfrm>
            <a:off x="238834" y="2460755"/>
            <a:ext cx="327509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3819|EPSG|3819|GEOGCS["HD1909",DATUM["Hung…1909",SPHEROID["Bessel1841",6377397.155,299.15,AUTHORITY["EPSG","7004"]],TOWGS84[595.48,121.69,515.35,4.115,-2.93,0.853,-3.408],AUTH["EPSG","1024"]],PRIMEM["Grwich",0,AUTH["EPSG","8901"]],UNIT["deg",0.01…33,AUTH["EPSG","9122"]],AUTH["EPSG","3819"]]</a:t>
            </a:r>
            <a:endParaRPr lang="en-AU" sz="700"/>
          </a:p>
          <a:p>
            <a:endParaRPr lang="en-GB" sz="1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10D1D5-9717-4075-93C3-F1BE3531F8BD}"/>
              </a:ext>
            </a:extLst>
          </p:cNvPr>
          <p:cNvSpPr txBox="1"/>
          <p:nvPr/>
        </p:nvSpPr>
        <p:spPr>
          <a:xfrm>
            <a:off x="238834" y="4045971"/>
            <a:ext cx="25266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/>
              <a:t>100000 </a:t>
            </a:r>
            <a:r>
              <a:rPr lang="en-US" sz="600">
                <a:solidFill>
                  <a:srgbClr val="FF0000"/>
                </a:solidFill>
              </a:rPr>
              <a:t>|</a:t>
            </a:r>
            <a:r>
              <a:rPr lang="en-US" sz="600"/>
              <a:t> NCI </a:t>
            </a:r>
            <a:r>
              <a:rPr lang="en-US" sz="600">
                <a:solidFill>
                  <a:srgbClr val="FF0000"/>
                </a:solidFill>
              </a:rPr>
              <a:t>|</a:t>
            </a:r>
            <a:r>
              <a:rPr lang="en-US" sz="600"/>
              <a:t>  PROJCS["unnamed",GEOGCS["Unknown datum",DATUM["Not specified",SPHEROID["Custom spheroid",6371007.181,0]],PRIMEM["Greenwich",0],UNIT["degree",0.0174532925199433]],PROJECTION["Sinusoidal"],PARAMETER["longitude_of_center",0],PARAMETER["false_easting",0],PARAMETER["false_northing",0],UNIT["Meter",1]] </a:t>
            </a:r>
            <a:r>
              <a:rPr lang="en-US" sz="600">
                <a:solidFill>
                  <a:srgbClr val="FF0000"/>
                </a:solidFill>
              </a:rPr>
              <a:t>|</a:t>
            </a:r>
            <a:r>
              <a:rPr lang="en-US" sz="600"/>
              <a:t> +proj=sinu +lon_0=0 +x_0=0 +y_0=0+a=6371007.181 +b=6371007.181 +units=m +no_defs</a:t>
            </a:r>
            <a:endParaRPr lang="en-AU" sz="600"/>
          </a:p>
          <a:p>
            <a:r>
              <a:rPr lang="en-US" sz="600"/>
              <a:t>(1 row)</a:t>
            </a:r>
            <a:endParaRPr lang="en-AU" sz="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A86534-6EA4-44AB-8B4E-BCB05B275013}"/>
              </a:ext>
            </a:extLst>
          </p:cNvPr>
          <p:cNvSpPr txBox="1"/>
          <p:nvPr/>
        </p:nvSpPr>
        <p:spPr>
          <a:xfrm>
            <a:off x="238834" y="3824766"/>
            <a:ext cx="2526648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/>
              <a:t>srid|auth_name|srtext|proj4text</a:t>
            </a:r>
            <a:endParaRPr lang="en-AU" sz="800"/>
          </a:p>
        </p:txBody>
      </p:sp>
      <p:sp>
        <p:nvSpPr>
          <p:cNvPr id="115" name="Arrow: Up 114">
            <a:extLst>
              <a:ext uri="{FF2B5EF4-FFF2-40B4-BE49-F238E27FC236}">
                <a16:creationId xmlns:a16="http://schemas.microsoft.com/office/drawing/2014/main" id="{E3FCCCEE-DF14-4608-972A-A1F9285672DB}"/>
              </a:ext>
            </a:extLst>
          </p:cNvPr>
          <p:cNvSpPr/>
          <p:nvPr/>
        </p:nvSpPr>
        <p:spPr>
          <a:xfrm rot="5400000">
            <a:off x="552992" y="75337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A46E79AB-ACE3-4178-8E06-89077BFD7B4D}"/>
              </a:ext>
            </a:extLst>
          </p:cNvPr>
          <p:cNvSpPr/>
          <p:nvPr/>
        </p:nvSpPr>
        <p:spPr>
          <a:xfrm>
            <a:off x="176322" y="553211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10" name="Arrow: Up 109">
            <a:extLst>
              <a:ext uri="{FF2B5EF4-FFF2-40B4-BE49-F238E27FC236}">
                <a16:creationId xmlns:a16="http://schemas.microsoft.com/office/drawing/2014/main" id="{FD191EB8-D4FE-4CD6-8790-6FFF9223ED0A}"/>
              </a:ext>
            </a:extLst>
          </p:cNvPr>
          <p:cNvSpPr/>
          <p:nvPr/>
        </p:nvSpPr>
        <p:spPr>
          <a:xfrm>
            <a:off x="538466" y="335618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97A28749-C0E3-4AC5-B01D-009D6C109714}"/>
              </a:ext>
            </a:extLst>
          </p:cNvPr>
          <p:cNvSpPr/>
          <p:nvPr/>
        </p:nvSpPr>
        <p:spPr>
          <a:xfrm>
            <a:off x="183998" y="3229844"/>
            <a:ext cx="962108" cy="516918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9" name="Arrow: Up 108">
            <a:extLst>
              <a:ext uri="{FF2B5EF4-FFF2-40B4-BE49-F238E27FC236}">
                <a16:creationId xmlns:a16="http://schemas.microsoft.com/office/drawing/2014/main" id="{D7E9215B-5BE7-47A4-B2CE-C3D7A193086F}"/>
              </a:ext>
            </a:extLst>
          </p:cNvPr>
          <p:cNvSpPr/>
          <p:nvPr/>
        </p:nvSpPr>
        <p:spPr>
          <a:xfrm>
            <a:off x="552992" y="536951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9078B05-7D6A-46DE-83B7-BD2163331AE0}"/>
              </a:ext>
            </a:extLst>
          </p:cNvPr>
          <p:cNvSpPr/>
          <p:nvPr/>
        </p:nvSpPr>
        <p:spPr>
          <a:xfrm>
            <a:off x="182258" y="5156135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96C2A7C-DEA0-4591-97B6-7660FC401535}"/>
              </a:ext>
            </a:extLst>
          </p:cNvPr>
          <p:cNvSpPr/>
          <p:nvPr/>
        </p:nvSpPr>
        <p:spPr>
          <a:xfrm>
            <a:off x="7339853" y="2556884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7" name="Arrow: Up 106">
            <a:extLst>
              <a:ext uri="{FF2B5EF4-FFF2-40B4-BE49-F238E27FC236}">
                <a16:creationId xmlns:a16="http://schemas.microsoft.com/office/drawing/2014/main" id="{B9F16A2F-168C-4472-A9E5-B7C5589148B6}"/>
              </a:ext>
            </a:extLst>
          </p:cNvPr>
          <p:cNvSpPr/>
          <p:nvPr/>
        </p:nvSpPr>
        <p:spPr>
          <a:xfrm>
            <a:off x="7725481" y="350927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F15CD3D8-D14F-429E-89A6-373225EF17C3}"/>
              </a:ext>
            </a:extLst>
          </p:cNvPr>
          <p:cNvSpPr/>
          <p:nvPr/>
        </p:nvSpPr>
        <p:spPr>
          <a:xfrm>
            <a:off x="7355650" y="3388967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8" name="Arrow: Up 107">
            <a:extLst>
              <a:ext uri="{FF2B5EF4-FFF2-40B4-BE49-F238E27FC236}">
                <a16:creationId xmlns:a16="http://schemas.microsoft.com/office/drawing/2014/main" id="{DD596759-2672-469E-BAF9-71762AC4FA09}"/>
              </a:ext>
            </a:extLst>
          </p:cNvPr>
          <p:cNvSpPr/>
          <p:nvPr/>
        </p:nvSpPr>
        <p:spPr>
          <a:xfrm rot="16200000">
            <a:off x="2973334" y="523761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Arrow: Up 112">
            <a:extLst>
              <a:ext uri="{FF2B5EF4-FFF2-40B4-BE49-F238E27FC236}">
                <a16:creationId xmlns:a16="http://schemas.microsoft.com/office/drawing/2014/main" id="{F8337934-93C2-4B04-8678-04E5C559E7FA}"/>
              </a:ext>
            </a:extLst>
          </p:cNvPr>
          <p:cNvSpPr/>
          <p:nvPr/>
        </p:nvSpPr>
        <p:spPr>
          <a:xfrm>
            <a:off x="2932141" y="361179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Arrow: Up 105">
            <a:extLst>
              <a:ext uri="{FF2B5EF4-FFF2-40B4-BE49-F238E27FC236}">
                <a16:creationId xmlns:a16="http://schemas.microsoft.com/office/drawing/2014/main" id="{AEF2F821-FB24-4047-B16B-0807813D5418}"/>
              </a:ext>
            </a:extLst>
          </p:cNvPr>
          <p:cNvSpPr/>
          <p:nvPr/>
        </p:nvSpPr>
        <p:spPr>
          <a:xfrm>
            <a:off x="7725481" y="435827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415840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4" name="Arrow: Up 103">
            <a:extLst>
              <a:ext uri="{FF2B5EF4-FFF2-40B4-BE49-F238E27FC236}">
                <a16:creationId xmlns:a16="http://schemas.microsoft.com/office/drawing/2014/main" id="{DC257103-E5AF-463F-8C7A-FAC30D015829}"/>
              </a:ext>
            </a:extLst>
          </p:cNvPr>
          <p:cNvSpPr/>
          <p:nvPr/>
        </p:nvSpPr>
        <p:spPr>
          <a:xfrm rot="5400000">
            <a:off x="5908679" y="439981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639339" y="179194"/>
            <a:ext cx="2941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Refresh Views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shard_refresh.sh</a:t>
            </a:r>
          </a:p>
        </p:txBody>
      </p: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DBBE85-162F-48F4-B934-0B945A81156B}"/>
              </a:ext>
            </a:extLst>
          </p:cNvPr>
          <p:cNvSpPr txBox="1"/>
          <p:nvPr/>
        </p:nvSpPr>
        <p:spPr>
          <a:xfrm>
            <a:off x="8363443" y="4460798"/>
            <a:ext cx="305724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US"/>
              <a:t>fi_hash | fi_parent | fi_name | fi_size | fi_ctime | fi_mtime | fi_atime | fi_mode | fi_inode | fi_uid | fi_gid | fi_user | fi_group</a:t>
            </a:r>
            <a:br>
              <a:rPr lang="en-US"/>
            </a:br>
            <a:r>
              <a:rPr lang="en-US"/>
              <a:t>(0 rows)</a:t>
            </a:r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8DB448-AFB1-495E-A807-F5FBD6577BD5}"/>
              </a:ext>
            </a:extLst>
          </p:cNvPr>
          <p:cNvSpPr txBox="1"/>
          <p:nvPr/>
        </p:nvSpPr>
        <p:spPr>
          <a:xfrm>
            <a:off x="327921" y="1643496"/>
            <a:ext cx="65546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/>
            <a:r>
              <a:rPr lang="en-AU" sz="800"/>
              <a:t>Polygons</a:t>
            </a:r>
          </a:p>
          <a:p>
            <a:pPr algn="ctr"/>
            <a:endParaRPr lang="en-AU" sz="8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C79322-B143-4F38-8633-C9DE86B64200}"/>
              </a:ext>
            </a:extLst>
          </p:cNvPr>
          <p:cNvSpPr txBox="1"/>
          <p:nvPr/>
        </p:nvSpPr>
        <p:spPr>
          <a:xfrm>
            <a:off x="7273571" y="2211803"/>
            <a:ext cx="1077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EE8416-A2EA-455A-9966-E584E318ACEE}"/>
              </a:ext>
            </a:extLst>
          </p:cNvPr>
          <p:cNvSpPr txBox="1"/>
          <p:nvPr/>
        </p:nvSpPr>
        <p:spPr>
          <a:xfrm>
            <a:off x="5139978" y="4256118"/>
            <a:ext cx="1401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rgbClr val="FFC000"/>
                </a:solidFill>
                <a:cs typeface="Arial" panose="020B0604020202020204" pitchFamily="34" charset="0"/>
              </a:rPr>
              <a:t>refresh_views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B2CA95-1E94-4594-923F-14B9803A3193}"/>
              </a:ext>
            </a:extLst>
          </p:cNvPr>
          <p:cNvSpPr txBox="1"/>
          <p:nvPr/>
        </p:nvSpPr>
        <p:spPr>
          <a:xfrm>
            <a:off x="8363443" y="4252304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refresh materialized view files</a:t>
            </a:r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667781-4B4F-4A9D-A4A2-C549362FEF72}"/>
              </a:ext>
            </a:extLst>
          </p:cNvPr>
          <p:cNvSpPr txBox="1"/>
          <p:nvPr/>
        </p:nvSpPr>
        <p:spPr>
          <a:xfrm>
            <a:off x="8363443" y="3714700"/>
            <a:ext cx="305724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US"/>
              <a:t>li_hash | li_parent | li_name | li_ctime | li_mtime | li_atime | li_inode | li_uid | li_gid | li_user | li_group | li_intact | li_target</a:t>
            </a:r>
            <a:br>
              <a:rPr lang="en-US"/>
            </a:br>
            <a:r>
              <a:rPr lang="en-US"/>
              <a:t>(0 rows)</a:t>
            </a:r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93950D-72F4-470C-98F9-36A29C3F2A32}"/>
              </a:ext>
            </a:extLst>
          </p:cNvPr>
          <p:cNvSpPr txBox="1"/>
          <p:nvPr/>
        </p:nvSpPr>
        <p:spPr>
          <a:xfrm>
            <a:off x="8363443" y="3506206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refresh materialized view links</a:t>
            </a:r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0CBFA3-A677-4779-A057-B7CA339E5ED3}"/>
              </a:ext>
            </a:extLst>
          </p:cNvPr>
          <p:cNvSpPr txBox="1"/>
          <p:nvPr/>
        </p:nvSpPr>
        <p:spPr>
          <a:xfrm>
            <a:off x="8363443" y="2300692"/>
            <a:ext cx="305724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US" b="1"/>
              <a:t>ta_hash | ta_count | ta_size</a:t>
            </a:r>
            <a:endParaRPr lang="en-AU" b="1"/>
          </a:p>
          <a:p>
            <a:pPr marL="0" indent="0">
              <a:buNone/>
            </a:pPr>
            <a:r>
              <a:rPr lang="en-US"/>
              <a:t>055ec5de-6554-e594-8a5c-e13507336d04 |        5 |       4096</a:t>
            </a:r>
            <a:br>
              <a:rPr lang="en-US"/>
            </a:br>
            <a:r>
              <a:rPr lang="en-US"/>
              <a:t>3bd50de5-2ae0-e0a0-4ea4-e4a7fb3ba59b |        6 |       8192</a:t>
            </a:r>
            <a:br>
              <a:rPr lang="en-US"/>
            </a:br>
            <a:r>
              <a:rPr lang="en-US"/>
              <a:t>54228a91-ae5c-70d4-3cae-2636f74f4848  |         7 |    12288</a:t>
            </a:r>
            <a:br>
              <a:rPr lang="en-US"/>
            </a:br>
            <a:r>
              <a:rPr lang="en-US"/>
              <a:t>8e3a9b64-c866-8b77-ee2f-1a9e9fe70ca5 |          8 |    16384</a:t>
            </a:r>
            <a:br>
              <a:rPr lang="en-US"/>
            </a:br>
            <a:r>
              <a:rPr lang="en-US"/>
              <a:t>34165e3c-6722-8c77-94ac-670a9a49580b |        9 |     20480</a:t>
            </a:r>
            <a:br>
              <a:rPr lang="en-US"/>
            </a:br>
            <a:r>
              <a:rPr lang="en-US"/>
              <a:t>de66a1b3-29bc-fad4-1996-ac08d4dbac77 |      10 |     24576</a:t>
            </a:r>
            <a:br>
              <a:rPr lang="en-US"/>
            </a:br>
            <a:r>
              <a:rPr lang="en-US"/>
              <a:t>d835f4d1-b7a9-9857-5fe4-166118e91ded |       11 |   28672</a:t>
            </a:r>
            <a:br>
              <a:rPr lang="en-US"/>
            </a:br>
            <a:r>
              <a:rPr lang="en-US"/>
              <a:t>(7 rows)</a:t>
            </a:r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1B8EAF-7B99-4D75-BA56-AE2B463E0745}"/>
              </a:ext>
            </a:extLst>
          </p:cNvPr>
          <p:cNvSpPr txBox="1"/>
          <p:nvPr/>
        </p:nvSpPr>
        <p:spPr>
          <a:xfrm>
            <a:off x="8363443" y="2092198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truncate tallies; insert into tallies</a:t>
            </a:r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583D85-287B-4DB4-A1CA-EF68037058E2}"/>
              </a:ext>
            </a:extLst>
          </p:cNvPr>
          <p:cNvSpPr txBox="1"/>
          <p:nvPr/>
        </p:nvSpPr>
        <p:spPr>
          <a:xfrm>
            <a:off x="2765481" y="5089375"/>
            <a:ext cx="1693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rgbClr val="92D050"/>
                </a:solidFill>
                <a:cs typeface="Arial" panose="020B0604020202020204" pitchFamily="34" charset="0"/>
              </a:rPr>
              <a:t>refresh_polygons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A4C9E7-69DF-4358-A023-AD0ED385BCC1}"/>
              </a:ext>
            </a:extLst>
          </p:cNvPr>
          <p:cNvSpPr txBox="1"/>
          <p:nvPr/>
        </p:nvSpPr>
        <p:spPr>
          <a:xfrm>
            <a:off x="2765481" y="3431771"/>
            <a:ext cx="1559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rgbClr val="FFFF00"/>
                </a:solidFill>
                <a:cs typeface="Arial" panose="020B0604020202020204" pitchFamily="34" charset="0"/>
              </a:rPr>
              <a:t>refresh_caches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CB6B6D7-D793-49E2-BE75-39C935A8988F}"/>
              </a:ext>
            </a:extLst>
          </p:cNvPr>
          <p:cNvSpPr txBox="1"/>
          <p:nvPr/>
        </p:nvSpPr>
        <p:spPr>
          <a:xfrm>
            <a:off x="7466025" y="2754409"/>
            <a:ext cx="70541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Tallies</a:t>
            </a:r>
          </a:p>
          <a:p>
            <a:pPr algn="ctr"/>
            <a:endParaRPr lang="en-AU" sz="9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E1DF84-75EF-4091-BC30-FA6785A8A555}"/>
              </a:ext>
            </a:extLst>
          </p:cNvPr>
          <p:cNvSpPr txBox="1"/>
          <p:nvPr/>
        </p:nvSpPr>
        <p:spPr>
          <a:xfrm>
            <a:off x="185749" y="128300"/>
            <a:ext cx="1077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D08142-92D9-4E06-B907-EA1C0949012B}"/>
              </a:ext>
            </a:extLst>
          </p:cNvPr>
          <p:cNvSpPr txBox="1"/>
          <p:nvPr/>
        </p:nvSpPr>
        <p:spPr>
          <a:xfrm>
            <a:off x="2637853" y="707206"/>
            <a:ext cx="130864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1600" b="1">
                <a:solidFill>
                  <a:srgbClr val="00B0F0"/>
                </a:solidFill>
              </a:rPr>
              <a:t>Next Slide !</a:t>
            </a:r>
            <a:endParaRPr lang="en-GB" b="1">
              <a:solidFill>
                <a:srgbClr val="00B0F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75452" y="4316373"/>
            <a:ext cx="7242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Files</a:t>
            </a:r>
          </a:p>
          <a:p>
            <a:pPr algn="ctr"/>
            <a:endParaRPr lang="en-AU" sz="9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A24FC3-4B8E-4E82-B780-DCEE30CA2C27}"/>
              </a:ext>
            </a:extLst>
          </p:cNvPr>
          <p:cNvSpPr txBox="1"/>
          <p:nvPr/>
        </p:nvSpPr>
        <p:spPr>
          <a:xfrm>
            <a:off x="7494307" y="3578930"/>
            <a:ext cx="67712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Links</a:t>
            </a:r>
          </a:p>
          <a:p>
            <a:pPr algn="ctr"/>
            <a:endParaRPr lang="en-AU" sz="9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458E5C-7ED1-4480-9F60-28C7F5B1BC94}"/>
              </a:ext>
            </a:extLst>
          </p:cNvPr>
          <p:cNvSpPr txBox="1"/>
          <p:nvPr/>
        </p:nvSpPr>
        <p:spPr>
          <a:xfrm>
            <a:off x="294511" y="3323820"/>
            <a:ext cx="69830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/>
            <a:r>
              <a:rPr lang="en-AU" sz="800"/>
              <a:t>Spatial_ref_sys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92957F-4579-41DD-BA62-E7B1F0280A98}"/>
              </a:ext>
            </a:extLst>
          </p:cNvPr>
          <p:cNvSpPr txBox="1"/>
          <p:nvPr/>
        </p:nvSpPr>
        <p:spPr>
          <a:xfrm>
            <a:off x="299585" y="5360093"/>
            <a:ext cx="73432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nci_spatial_ref_sys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8E533B-D738-4DC4-9579-56A695485361}"/>
              </a:ext>
            </a:extLst>
          </p:cNvPr>
          <p:cNvSpPr txBox="1"/>
          <p:nvPr/>
        </p:nvSpPr>
        <p:spPr>
          <a:xfrm>
            <a:off x="290213" y="764328"/>
            <a:ext cx="70599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/>
            <a:r>
              <a:rPr lang="en-US"/>
              <a:t>polygon_srids</a:t>
            </a:r>
            <a:endParaRPr lang="en-AU" sz="8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DE92F07-7827-4443-9152-F0E99A0B8710}"/>
              </a:ext>
            </a:extLst>
          </p:cNvPr>
          <p:cNvSpPr txBox="1"/>
          <p:nvPr/>
        </p:nvSpPr>
        <p:spPr>
          <a:xfrm>
            <a:off x="3130054" y="6035290"/>
            <a:ext cx="29659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 algn="ctr">
              <a:buNone/>
            </a:pPr>
            <a:r>
              <a:rPr lang="en-AU" sz="1200" b="1">
                <a:solidFill>
                  <a:srgbClr val="00B050"/>
                </a:solidFill>
              </a:rPr>
              <a:t>See next slide for final distributions</a:t>
            </a:r>
            <a:endParaRPr lang="en-GB" sz="1200" b="1">
              <a:solidFill>
                <a:srgbClr val="00B05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DA788E-3BA5-450C-B14D-B175A7B0C990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6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163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75377">
        <p15:prstTrans prst="drape"/>
      </p:transition>
    </mc:Choice>
    <mc:Fallback xmlns="">
      <p:transition spd="slow" advTm="753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14505 -1.48148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0156 -0.1002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1.875E-6 -0.095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19947 0.0317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00104 -0.2953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0104 -0.24144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18919 -0.4013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-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0.17252 0.00625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80" grpId="0" animBg="1"/>
      <p:bldP spid="81" grpId="0" animBg="1"/>
      <p:bldP spid="111" grpId="0" animBg="1"/>
      <p:bldP spid="112" grpId="0" animBg="1"/>
      <p:bldP spid="89" grpId="0" animBg="1"/>
      <p:bldP spid="91" grpId="0" animBg="1"/>
      <p:bldP spid="115" grpId="0" animBg="1"/>
      <p:bldP spid="110" grpId="0" animBg="1"/>
      <p:bldP spid="109" grpId="0" animBg="1"/>
      <p:bldP spid="107" grpId="0" animBg="1"/>
      <p:bldP spid="108" grpId="0" animBg="1"/>
      <p:bldP spid="113" grpId="0" animBg="1"/>
      <p:bldP spid="106" grpId="0" animBg="1"/>
      <p:bldP spid="104" grpId="0" animBg="1"/>
      <p:bldP spid="76" grpId="0" animBg="1"/>
      <p:bldP spid="82" grpId="0" animBg="1"/>
      <p:bldP spid="60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3" grpId="0"/>
      <p:bldP spid="93" grpId="0" animBg="1"/>
      <p:bldP spid="114" grpId="0" animBg="1"/>
      <p:bldP spid="59" grpId="0" animBg="1"/>
      <p:bldP spid="83" grpId="0" animBg="1"/>
      <p:bldP spid="96" grpId="0" animBg="1"/>
      <p:bldP spid="88" grpId="0" animBg="1"/>
      <p:bldP spid="98" grpId="0" animBg="1"/>
      <p:bldP spid="1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BF01AF7-DD45-4170-B2E6-63FDA9D24A03}"/>
              </a:ext>
            </a:extLst>
          </p:cNvPr>
          <p:cNvSpPr txBox="1"/>
          <p:nvPr/>
        </p:nvSpPr>
        <p:spPr>
          <a:xfrm>
            <a:off x="229097" y="1406362"/>
            <a:ext cx="3362968" cy="276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/>
              <a:t>di_hash | di_parent | di_name | di_ctime | di_mtime | di_atime | di_mode | di_inode | di_uid | di_gid | di_user | di_group | di_count | di_size</a:t>
            </a:r>
            <a:endParaRPr lang="en-GB" sz="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EED8E5-F875-44AB-AC1B-956CC7CB498F}"/>
              </a:ext>
            </a:extLst>
          </p:cNvPr>
          <p:cNvSpPr txBox="1"/>
          <p:nvPr/>
        </p:nvSpPr>
        <p:spPr>
          <a:xfrm>
            <a:off x="229097" y="1697363"/>
            <a:ext cx="33629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399ab…b2d3f   |             | g        | | | | | | | | | | 0  | 0</a:t>
            </a:r>
            <a:endParaRPr lang="en-GB" sz="700"/>
          </a:p>
          <a:p>
            <a:r>
              <a:rPr lang="en-US" sz="700"/>
              <a:t>d835f…91ded | 399af…b2d3f | data2    | | | | | | | | | | 11 | 28672</a:t>
            </a:r>
            <a:endParaRPr lang="en-GB" sz="700"/>
          </a:p>
          <a:p>
            <a:r>
              <a:rPr lang="en-US" sz="700"/>
              <a:t>de66a…bac77 | d835f…91ded | tc43     | | | | | | | | | | 10 | 24576</a:t>
            </a:r>
            <a:endParaRPr lang="en-GB" sz="700"/>
          </a:p>
          <a:p>
            <a:r>
              <a:rPr lang="en-US" sz="700"/>
              <a:t>34165…9580b | de66a…bac77 | modis-fc | | | | | | | | | | 9  | 20480</a:t>
            </a:r>
            <a:endParaRPr lang="en-GB" sz="700"/>
          </a:p>
          <a:p>
            <a:r>
              <a:rPr lang="en-US" sz="700"/>
              <a:t>8e3a9…70ca5  | 34165…9580b | v310     | | | | | | | | | | 8  | 16384</a:t>
            </a:r>
            <a:endParaRPr lang="en-GB" sz="700"/>
          </a:p>
          <a:p>
            <a:r>
              <a:rPr lang="en-US" sz="700"/>
              <a:t>54228…f4848  | 8e3a9…70ca5 | tiles    | | | | | | | | | | 7  | 12288</a:t>
            </a:r>
            <a:endParaRPr lang="en-GB" sz="700"/>
          </a:p>
          <a:p>
            <a:r>
              <a:rPr lang="en-US" sz="700"/>
              <a:t>3bd50…ba59b | 54228…f4848 | 8-day    | | | | | | | | | | 6  | 8192</a:t>
            </a:r>
            <a:endParaRPr lang="en-GB" sz="700"/>
          </a:p>
          <a:p>
            <a:r>
              <a:rPr lang="en-US" sz="700"/>
              <a:t>055ec…36d04  | 3bd50…ba59b | cover    | | | | | | | | | | 5  | 4096</a:t>
            </a:r>
            <a:endParaRPr lang="en-GB" sz="700"/>
          </a:p>
        </p:txBody>
      </p:sp>
      <p:sp>
        <p:nvSpPr>
          <p:cNvPr id="94" name="Pentagon 93">
            <a:extLst>
              <a:ext uri="{FF2B5EF4-FFF2-40B4-BE49-F238E27FC236}">
                <a16:creationId xmlns:a16="http://schemas.microsoft.com/office/drawing/2014/main" id="{B7F0D894-A0B9-4266-A2EE-F14FF9EEC243}"/>
              </a:ext>
            </a:extLst>
          </p:cNvPr>
          <p:cNvSpPr/>
          <p:nvPr/>
        </p:nvSpPr>
        <p:spPr>
          <a:xfrm>
            <a:off x="552460" y="335124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9078B05-7D6A-46DE-83B7-BD2163331AE0}"/>
              </a:ext>
            </a:extLst>
          </p:cNvPr>
          <p:cNvSpPr/>
          <p:nvPr/>
        </p:nvSpPr>
        <p:spPr>
          <a:xfrm>
            <a:off x="182258" y="3101837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90" name="Pentagon 89">
            <a:extLst>
              <a:ext uri="{FF2B5EF4-FFF2-40B4-BE49-F238E27FC236}">
                <a16:creationId xmlns:a16="http://schemas.microsoft.com/office/drawing/2014/main" id="{7163EB41-1435-4A18-97AF-99A99560094F}"/>
              </a:ext>
            </a:extLst>
          </p:cNvPr>
          <p:cNvSpPr/>
          <p:nvPr/>
        </p:nvSpPr>
        <p:spPr>
          <a:xfrm>
            <a:off x="534859" y="942913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3E86E3E9-DDB7-4225-AFFA-866F3EC48EEB}"/>
              </a:ext>
            </a:extLst>
          </p:cNvPr>
          <p:cNvSpPr/>
          <p:nvPr/>
        </p:nvSpPr>
        <p:spPr>
          <a:xfrm>
            <a:off x="182258" y="628591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E77AF73E-0C34-4241-9EB1-DC07CE8EDC4D}"/>
              </a:ext>
            </a:extLst>
          </p:cNvPr>
          <p:cNvSpPr/>
          <p:nvPr/>
        </p:nvSpPr>
        <p:spPr>
          <a:xfrm>
            <a:off x="7732886" y="248036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96C2A7C-DEA0-4591-97B6-7660FC401535}"/>
              </a:ext>
            </a:extLst>
          </p:cNvPr>
          <p:cNvSpPr/>
          <p:nvPr/>
        </p:nvSpPr>
        <p:spPr>
          <a:xfrm>
            <a:off x="7339853" y="2175225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4" name="Pentagon 83">
            <a:extLst>
              <a:ext uri="{FF2B5EF4-FFF2-40B4-BE49-F238E27FC236}">
                <a16:creationId xmlns:a16="http://schemas.microsoft.com/office/drawing/2014/main" id="{DE952326-CC64-4121-AA66-FCC4F73AD524}"/>
              </a:ext>
            </a:extLst>
          </p:cNvPr>
          <p:cNvSpPr/>
          <p:nvPr/>
        </p:nvSpPr>
        <p:spPr>
          <a:xfrm>
            <a:off x="7707348" y="329504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F15CD3D8-D14F-429E-89A6-373225EF17C3}"/>
              </a:ext>
            </a:extLst>
          </p:cNvPr>
          <p:cNvSpPr/>
          <p:nvPr/>
        </p:nvSpPr>
        <p:spPr>
          <a:xfrm>
            <a:off x="7355650" y="3023208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51C5CB11-1210-4220-996B-8CAF3DAEE764}"/>
              </a:ext>
            </a:extLst>
          </p:cNvPr>
          <p:cNvSpPr/>
          <p:nvPr/>
        </p:nvSpPr>
        <p:spPr>
          <a:xfrm>
            <a:off x="7689891" y="401078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B959F9-5473-4D21-A5F6-FA0AD8600440}"/>
              </a:ext>
            </a:extLst>
          </p:cNvPr>
          <p:cNvSpPr txBox="1"/>
          <p:nvPr/>
        </p:nvSpPr>
        <p:spPr>
          <a:xfrm>
            <a:off x="2873571" y="5922631"/>
            <a:ext cx="4845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>
                <a:solidFill>
                  <a:srgbClr val="00B050"/>
                </a:solidFill>
              </a:rPr>
              <a:t>End of the slide show !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575116" y="4674980"/>
            <a:ext cx="170956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Trigger functions add data to other tables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39339" y="179194"/>
            <a:ext cx="501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Final data distribution</a:t>
            </a:r>
          </a:p>
        </p:txBody>
      </p: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4214806"/>
            <a:ext cx="7655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metadata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DD7D49-E68C-47EB-B844-E67AFF048C5C}"/>
              </a:ext>
            </a:extLst>
          </p:cNvPr>
          <p:cNvSpPr txBox="1"/>
          <p:nvPr/>
        </p:nvSpPr>
        <p:spPr>
          <a:xfrm>
            <a:off x="7538794" y="3452538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paths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BD5E96-CCBD-40AA-8E5B-C68C5CC71861}"/>
              </a:ext>
            </a:extLst>
          </p:cNvPr>
          <p:cNvSpPr txBox="1"/>
          <p:nvPr/>
        </p:nvSpPr>
        <p:spPr>
          <a:xfrm>
            <a:off x="7533327" y="2713718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tallies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334C03-E577-4196-B20C-3F0C2E51C4E6}"/>
              </a:ext>
            </a:extLst>
          </p:cNvPr>
          <p:cNvSpPr txBox="1"/>
          <p:nvPr/>
        </p:nvSpPr>
        <p:spPr>
          <a:xfrm>
            <a:off x="8363443" y="4044247"/>
            <a:ext cx="305724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md_hash | md_ingested | md_type | md_json</a:t>
            </a:r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1DA850-B95A-4946-9037-BF671E26E7D1}"/>
              </a:ext>
            </a:extLst>
          </p:cNvPr>
          <p:cNvSpPr txBox="1"/>
          <p:nvPr/>
        </p:nvSpPr>
        <p:spPr>
          <a:xfrm>
            <a:off x="8363443" y="2837282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pa_hash | pa_ingested | pa_type | pa_path | pa_parents</a:t>
            </a:r>
            <a:endParaRPr lang="en-GB" sz="7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DBBE85-162F-48F4-B934-0B945A81156B}"/>
              </a:ext>
            </a:extLst>
          </p:cNvPr>
          <p:cNvSpPr txBox="1"/>
          <p:nvPr/>
        </p:nvSpPr>
        <p:spPr>
          <a:xfrm>
            <a:off x="8363443" y="4254061"/>
            <a:ext cx="3057244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US"/>
              <a:t>bd788deb-fa0d-ebea-1dac-a2c5999a364c</a:t>
            </a:r>
            <a:endParaRPr lang="en-GB"/>
          </a:p>
          <a:p>
            <a:r>
              <a:rPr lang="en-US"/>
              <a:t>2018-11-21 15:01:34.395869+11</a:t>
            </a:r>
            <a:endParaRPr lang="en-GB"/>
          </a:p>
          <a:p>
            <a:r>
              <a:rPr lang="en-US"/>
              <a:t>gdal</a:t>
            </a:r>
            <a:endParaRPr lang="en-GB"/>
          </a:p>
          <a:p>
            <a:r>
              <a:rPr lang="en-US"/>
              <a:t>{"filename": "/g/data2/tc43…”… -1]}]}</a:t>
            </a:r>
            <a:endParaRPr lang="en-GB"/>
          </a:p>
          <a:p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4AF64D-0525-4F23-B0FB-5D42FA926024}"/>
              </a:ext>
            </a:extLst>
          </p:cNvPr>
          <p:cNvSpPr txBox="1"/>
          <p:nvPr/>
        </p:nvSpPr>
        <p:spPr>
          <a:xfrm>
            <a:off x="8363443" y="3045619"/>
            <a:ext cx="305724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e2a71936-e060-3431-e0af-c4c1e0d7a926</a:t>
            </a:r>
          </a:p>
          <a:p>
            <a:r>
              <a:rPr lang="en-GB"/>
              <a:t>2018-11-22 13:40:47.980522+11</a:t>
            </a:r>
          </a:p>
          <a:p>
            <a:r>
              <a:rPr lang="en-GB"/>
              <a:t>null</a:t>
            </a:r>
          </a:p>
          <a:p>
            <a:r>
              <a:rPr lang="en-GB"/>
              <a:t>/g/data2/tc43/…/FC.v310.M...h1...2018.006.nc</a:t>
            </a:r>
          </a:p>
          <a:p>
            <a:r>
              <a:rPr lang="en-US"/>
              <a:t>{399ab314-4e5e-e928-7ec4,…}</a:t>
            </a:r>
            <a:endParaRPr lang="en-GB"/>
          </a:p>
          <a:p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mas:ingest</a:t>
            </a:r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315C93-BFF2-4831-B42E-E7C38ADC2820}"/>
              </a:ext>
            </a:extLst>
          </p:cNvPr>
          <p:cNvSpPr txBox="1"/>
          <p:nvPr/>
        </p:nvSpPr>
        <p:spPr>
          <a:xfrm>
            <a:off x="8363443" y="1487573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ta_hash | ta_count | ta_size </a:t>
            </a:r>
            <a:endParaRPr lang="en-GB" sz="7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F38305-83CE-4E54-88A1-4782B326C978}"/>
              </a:ext>
            </a:extLst>
          </p:cNvPr>
          <p:cNvSpPr txBox="1"/>
          <p:nvPr/>
        </p:nvSpPr>
        <p:spPr>
          <a:xfrm>
            <a:off x="8363443" y="1694552"/>
            <a:ext cx="305724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 055ec5de-6554-e594-8a5c-e13507336d04 |         5 |      4096</a:t>
            </a:r>
          </a:p>
          <a:p>
            <a:r>
              <a:rPr lang="en-GB"/>
              <a:t> 3bd50de5-2ae0-e0a0-4ea4-e4a7fb3ba59b |         6 |      8192</a:t>
            </a:r>
          </a:p>
          <a:p>
            <a:r>
              <a:rPr lang="en-GB"/>
              <a:t> 54228a91-ae5c-70d4-3cae-2636f74f4848   |         7 |   12288</a:t>
            </a:r>
          </a:p>
          <a:p>
            <a:r>
              <a:rPr lang="en-GB"/>
              <a:t> 8e3a9b64-c866-8b77-ee2f-1a9e9fe70ca5   |         8 |   16384</a:t>
            </a:r>
          </a:p>
          <a:p>
            <a:r>
              <a:rPr lang="en-GB"/>
              <a:t> 34165e3c-6722-8c77-94ac-670a9a49580b  |         9 |   20480</a:t>
            </a:r>
          </a:p>
          <a:p>
            <a:r>
              <a:rPr lang="en-GB"/>
              <a:t> de66a1b3-29bc-fad4-1996-ac08d4dbac77  |       10 |   24576</a:t>
            </a:r>
          </a:p>
          <a:p>
            <a:r>
              <a:rPr lang="en-GB"/>
              <a:t> d835f4d1-b7a9-9857-5fe4-166118e91ded  |       11 |   28672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8DB448-AFB1-495E-A807-F5FBD6577BD5}"/>
              </a:ext>
            </a:extLst>
          </p:cNvPr>
          <p:cNvSpPr txBox="1"/>
          <p:nvPr/>
        </p:nvSpPr>
        <p:spPr>
          <a:xfrm>
            <a:off x="299585" y="1128230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directories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92957F-4579-41DD-BA62-E7B1F0280A98}"/>
              </a:ext>
            </a:extLst>
          </p:cNvPr>
          <p:cNvSpPr txBox="1"/>
          <p:nvPr/>
        </p:nvSpPr>
        <p:spPr>
          <a:xfrm>
            <a:off x="299585" y="3601476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polygons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10D1D5-9717-4075-93C3-F1BE3531F8BD}"/>
              </a:ext>
            </a:extLst>
          </p:cNvPr>
          <p:cNvSpPr txBox="1"/>
          <p:nvPr/>
        </p:nvSpPr>
        <p:spPr>
          <a:xfrm>
            <a:off x="238834" y="4165241"/>
            <a:ext cx="2526648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ed289005-7578-3180-3b86-8b20a3d9c755 | {"2017-01-01 11:00:00+11”,…} | 2017-01-01 11:00:00+11 | 2017-12-27 11:00:00+11 | </a:t>
            </a:r>
            <a:r>
              <a:rPr lang="en-US" sz="700" err="1"/>
              <a:t>bare_soil</a:t>
            </a:r>
            <a:r>
              <a:rPr lang="en-US" sz="700"/>
              <a:t> | 463.50584396298467 | -463.50584396298467 | 0103000…9734941 </a:t>
            </a:r>
            <a:endParaRPr lang="en-GB" sz="700"/>
          </a:p>
          <a:p>
            <a:endParaRPr lang="en-GB" sz="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A86534-6EA4-44AB-8B4E-BCB05B275013}"/>
              </a:ext>
            </a:extLst>
          </p:cNvPr>
          <p:cNvSpPr txBox="1"/>
          <p:nvPr/>
        </p:nvSpPr>
        <p:spPr>
          <a:xfrm>
            <a:off x="238834" y="3880428"/>
            <a:ext cx="2526648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 err="1"/>
              <a:t>po_</a:t>
            </a:r>
            <a:r>
              <a:rPr lang="en-US" sz="600"/>
              <a:t>hash | </a:t>
            </a:r>
            <a:r>
              <a:rPr lang="en-US" sz="600" err="1"/>
              <a:t>po_</a:t>
            </a:r>
            <a:r>
              <a:rPr lang="en-US" sz="600"/>
              <a:t>stamps | </a:t>
            </a:r>
            <a:r>
              <a:rPr lang="en-US" sz="600" err="1"/>
              <a:t>po_min_</a:t>
            </a:r>
            <a:r>
              <a:rPr lang="en-US" sz="600"/>
              <a:t>stamp | </a:t>
            </a:r>
            <a:r>
              <a:rPr lang="en-US" sz="600" err="1"/>
              <a:t>po_max_</a:t>
            </a:r>
            <a:r>
              <a:rPr lang="en-US" sz="600"/>
              <a:t>stamp | </a:t>
            </a:r>
            <a:r>
              <a:rPr lang="en-US" sz="600" err="1"/>
              <a:t>po_</a:t>
            </a:r>
            <a:r>
              <a:rPr lang="en-US" sz="600"/>
              <a:t>name | </a:t>
            </a:r>
            <a:r>
              <a:rPr lang="en-US" sz="600" err="1"/>
              <a:t>po_pixel_</a:t>
            </a:r>
            <a:r>
              <a:rPr lang="en-US" sz="600"/>
              <a:t>x | </a:t>
            </a:r>
            <a:r>
              <a:rPr lang="en-US" sz="600" err="1"/>
              <a:t>po_pixel_</a:t>
            </a:r>
            <a:r>
              <a:rPr lang="en-US" sz="600"/>
              <a:t>y | </a:t>
            </a:r>
            <a:r>
              <a:rPr lang="en-US" sz="600" err="1"/>
              <a:t>po_</a:t>
            </a:r>
            <a:r>
              <a:rPr lang="en-US" sz="600"/>
              <a:t>polygon</a:t>
            </a:r>
            <a:endParaRPr lang="en-GB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2BABE-D050-452C-A42B-EF7145888072}"/>
              </a:ext>
            </a:extLst>
          </p:cNvPr>
          <p:cNvSpPr txBox="1"/>
          <p:nvPr/>
        </p:nvSpPr>
        <p:spPr>
          <a:xfrm>
            <a:off x="182259" y="339798"/>
            <a:ext cx="1215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C79322-B143-4F38-8633-C9DE86B64200}"/>
              </a:ext>
            </a:extLst>
          </p:cNvPr>
          <p:cNvSpPr txBox="1"/>
          <p:nvPr/>
        </p:nvSpPr>
        <p:spPr>
          <a:xfrm>
            <a:off x="7526319" y="1917606"/>
            <a:ext cx="59159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Tables</a:t>
            </a:r>
            <a:endParaRPr lang="en-GB" sz="9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2B66E3-D16F-4109-8E55-F1482040546B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7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655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089">
        <p15:prstTrans prst="drape"/>
      </p:transition>
    </mc:Choice>
    <mc:Fallback xmlns="">
      <p:transition spd="slow" advTm="550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1.48148E-6 L 0.00026 -0.1141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00169 -0.1175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00139 L -0.59062 -0.233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9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0117 0.3523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22852 0.3888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4" grpId="0" animBg="1"/>
      <p:bldP spid="90" grpId="0" animBg="1"/>
      <p:bldP spid="85" grpId="0" animBg="1"/>
      <p:bldP spid="84" grpId="0" animBg="1"/>
      <p:bldP spid="38" grpId="0" animBg="1"/>
      <p:bldP spid="41" grpId="0"/>
      <p:bldP spid="5" grpId="0" animBg="1"/>
      <p:bldP spid="3" grpId="0" animBg="1"/>
      <p:bldP spid="1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9" grpId="0" animBg="1"/>
      <p:bldP spid="91" grpId="0" animBg="1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8.9|2.3|0.7|7.9|2.1|0.7|8.3|2.1|0.7|7.6|1.9|1|7.6|2.1|0.7|6.9|2|0.7|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7|2.3|0.8|0.8|3.1|2.1|0.8|0.7|3.5|2|0.8|2.4|2.4|2.5|1.1|3.1|2.1|0.9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9|2.1|2.6|2.5|2.7|2.4|3.2|2.4|3|2.3|3.9|2.9|1.7|2.5|1.8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5|1.7|3|2.5|2.9|2.3|2.3|2.2|2.9|2.3|2.1|2.2|3.9|2.1|3.1|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2|2.3|2.2|0.9|0.8|3.8|2.2|0.7|0.7|3.7|2.1|0.8|0.7|2.9|2.5|2.2|0.9|0.7|4.4|2|0.8|0.8|4.3|2.2|0.7|0.8|3.5|3|2.5|0.8|0.8|3.5|2.1|3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4.2|1.2|2.6|2.6|2.7|1|3.3|2.3|0.8|2.8|2.6|0.8|3.6|2.6|0.8|0.7|3|2.4|0.9|3.1|2.7"/>
</p:tagLst>
</file>

<file path=ppt/theme/theme1.xml><?xml version="1.0" encoding="utf-8"?>
<a:theme xmlns:a="http://schemas.openxmlformats.org/drawingml/2006/main" name="91783 DEWNR PPT Nov 2012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Tahoma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B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ajorFont>
      <a:min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Arial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M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5138</TotalTime>
  <Words>3056</Words>
  <Application>Microsoft Office PowerPoint</Application>
  <PresentationFormat>Widescreen</PresentationFormat>
  <Paragraphs>414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ＭＳ Ｐゴシック</vt:lpstr>
      <vt:lpstr>Arial</vt:lpstr>
      <vt:lpstr>Calibri</vt:lpstr>
      <vt:lpstr>Century Gothic</vt:lpstr>
      <vt:lpstr>Segoe UI</vt:lpstr>
      <vt:lpstr>Times New Roman</vt:lpstr>
      <vt:lpstr>Trebuchet MS</vt:lpstr>
      <vt:lpstr>Wingdings 3</vt:lpstr>
      <vt:lpstr>91783 DEWNR PPT Nov 2012 V3</vt:lpstr>
      <vt:lpstr>Wisp</vt:lpstr>
      <vt:lpstr>Crawling and Ingestion Animated display of the process flow</vt:lpstr>
      <vt:lpstr>Crawling and Ingestion High level process 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DEWNR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214</cp:revision>
  <dcterms:created xsi:type="dcterms:W3CDTF">2015-08-17T06:58:19Z</dcterms:created>
  <dcterms:modified xsi:type="dcterms:W3CDTF">2018-11-27T04:14:45Z</dcterms:modified>
</cp:coreProperties>
</file>