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Lst>
  <p:sldSz cy="5143500" cx="9144000"/>
  <p:notesSz cx="6858000" cy="9144000"/>
  <p:embeddedFontLst>
    <p:embeddedFont>
      <p:font typeface="Old Standard TT"/>
      <p:regular r:id="rId28"/>
      <p:bold r:id="rId29"/>
      <p:italic r:id="rId30"/>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font" Target="fonts/OldStandardTT-regular.fntdata"/><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font" Target="fonts/OldStandardTT-bold.fntdata"/><Relationship Id="rId7" Type="http://schemas.openxmlformats.org/officeDocument/2006/relationships/slide" Target="slides/slide2.xml"/><Relationship Id="rId8" Type="http://schemas.openxmlformats.org/officeDocument/2006/relationships/slide" Target="slides/slide3.xml"/><Relationship Id="rId30" Type="http://schemas.openxmlformats.org/officeDocument/2006/relationships/font" Target="fonts/OldStandardTT-italic.fntdata"/><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 name="Shape 55"/>
        <p:cNvGrpSpPr/>
        <p:nvPr/>
      </p:nvGrpSpPr>
      <p:grpSpPr>
        <a:xfrm>
          <a:off x="0" y="0"/>
          <a:ext cx="0" cy="0"/>
          <a:chOff x="0" y="0"/>
          <a:chExt cx="0" cy="0"/>
        </a:xfrm>
      </p:grpSpPr>
      <p:sp>
        <p:nvSpPr>
          <p:cNvPr id="56" name="Google Shape;56;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7" name="Google Shape;57;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g3608bece66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0" name="Google Shape;120;g3608bece66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3608bece66f_0_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3608bece66f_0_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g3608bece66f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4" name="Google Shape;134;g3608bece66f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3608bece66f_0_1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3608bece66f_0_1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3608bece66f_0_1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3608bece66f_0_1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608bece66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608bece66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g3608bece66f_0_1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2" name="Google Shape;162;g3608bece66f_0_1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g3608bece66f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9" name="Google Shape;169;g3608bece66f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3608bece66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5" name="Google Shape;175;g3608bece66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9" name="Shape 179"/>
        <p:cNvGrpSpPr/>
        <p:nvPr/>
      </p:nvGrpSpPr>
      <p:grpSpPr>
        <a:xfrm>
          <a:off x="0" y="0"/>
          <a:ext cx="0" cy="0"/>
          <a:chOff x="0" y="0"/>
          <a:chExt cx="0" cy="0"/>
        </a:xfrm>
      </p:grpSpPr>
      <p:sp>
        <p:nvSpPr>
          <p:cNvPr id="180" name="Google Shape;180;g3608bece66f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1" name="Google Shape;181;g3608bece66f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608bece66f_0_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608bece66f_0_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5" name="Shape 185"/>
        <p:cNvGrpSpPr/>
        <p:nvPr/>
      </p:nvGrpSpPr>
      <p:grpSpPr>
        <a:xfrm>
          <a:off x="0" y="0"/>
          <a:ext cx="0" cy="0"/>
          <a:chOff x="0" y="0"/>
          <a:chExt cx="0" cy="0"/>
        </a:xfrm>
      </p:grpSpPr>
      <p:sp>
        <p:nvSpPr>
          <p:cNvPr id="186" name="Google Shape;186;g3608bece66f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7" name="Google Shape;187;g3608bece66f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g370361da6fb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3" name="Google Shape;193;g370361da6fb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g370361da6fb_0_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0" name="Google Shape;200;g370361da6fb_0_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3608bece66f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3608bece66f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g3608bece66f_0_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 name="Google Shape;78;g3608bece66f_0_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 name="Shape 83"/>
        <p:cNvGrpSpPr/>
        <p:nvPr/>
      </p:nvGrpSpPr>
      <p:grpSpPr>
        <a:xfrm>
          <a:off x="0" y="0"/>
          <a:ext cx="0" cy="0"/>
          <a:chOff x="0" y="0"/>
          <a:chExt cx="0" cy="0"/>
        </a:xfrm>
      </p:grpSpPr>
      <p:sp>
        <p:nvSpPr>
          <p:cNvPr id="84" name="Google Shape;84;g3608bece66f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 name="Google Shape;85;g3608bece66f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3608bece66f_0_8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3608bece66f_0_8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g3608bece66f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 name="Google Shape;99;g3608bece66f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g3608bece66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 name="Google Shape;106;g3608bece66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608bece66f_0_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608bece66f_0_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100"/>
            <a:ext cx="9144000" cy="1711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1" name="Google Shape;11;p2"/>
          <p:cNvCxnSpPr/>
          <p:nvPr/>
        </p:nvCxnSpPr>
        <p:spPr>
          <a:xfrm>
            <a:off x="641934" y="3597500"/>
            <a:ext cx="390300" cy="0"/>
          </a:xfrm>
          <a:prstGeom prst="straightConnector1">
            <a:avLst/>
          </a:prstGeom>
          <a:noFill/>
          <a:ln cap="flat" cmpd="sng" w="28575">
            <a:solidFill>
              <a:schemeClr val="accent1"/>
            </a:solidFill>
            <a:prstDash val="solid"/>
            <a:round/>
            <a:headEnd len="sm" w="sm" type="none"/>
            <a:tailEnd len="sm" w="sm" type="none"/>
          </a:ln>
        </p:spPr>
      </p:cxnSp>
      <p:sp>
        <p:nvSpPr>
          <p:cNvPr id="12" name="Google Shape;12;p2"/>
          <p:cNvSpPr txBox="1"/>
          <p:nvPr>
            <p:ph type="ctr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4200"/>
              <a:buNone/>
              <a:defRPr sz="4200">
                <a:solidFill>
                  <a:schemeClr val="accent1"/>
                </a:solidFill>
              </a:defRPr>
            </a:lvl1pPr>
            <a:lvl2pPr lvl="1">
              <a:spcBef>
                <a:spcPts val="0"/>
              </a:spcBef>
              <a:spcAft>
                <a:spcPts val="0"/>
              </a:spcAft>
              <a:buClr>
                <a:schemeClr val="accent1"/>
              </a:buClr>
              <a:buSzPts val="4200"/>
              <a:buNone/>
              <a:defRPr sz="4200">
                <a:solidFill>
                  <a:schemeClr val="accent1"/>
                </a:solidFill>
              </a:defRPr>
            </a:lvl2pPr>
            <a:lvl3pPr lvl="2">
              <a:spcBef>
                <a:spcPts val="0"/>
              </a:spcBef>
              <a:spcAft>
                <a:spcPts val="0"/>
              </a:spcAft>
              <a:buClr>
                <a:schemeClr val="accent1"/>
              </a:buClr>
              <a:buSzPts val="4200"/>
              <a:buNone/>
              <a:defRPr sz="4200">
                <a:solidFill>
                  <a:schemeClr val="accent1"/>
                </a:solidFill>
              </a:defRPr>
            </a:lvl3pPr>
            <a:lvl4pPr lvl="3">
              <a:spcBef>
                <a:spcPts val="0"/>
              </a:spcBef>
              <a:spcAft>
                <a:spcPts val="0"/>
              </a:spcAft>
              <a:buClr>
                <a:schemeClr val="accent1"/>
              </a:buClr>
              <a:buSzPts val="4200"/>
              <a:buNone/>
              <a:defRPr sz="4200">
                <a:solidFill>
                  <a:schemeClr val="accent1"/>
                </a:solidFill>
              </a:defRPr>
            </a:lvl4pPr>
            <a:lvl5pPr lvl="4">
              <a:spcBef>
                <a:spcPts val="0"/>
              </a:spcBef>
              <a:spcAft>
                <a:spcPts val="0"/>
              </a:spcAft>
              <a:buClr>
                <a:schemeClr val="accent1"/>
              </a:buClr>
              <a:buSzPts val="4200"/>
              <a:buNone/>
              <a:defRPr sz="4200">
                <a:solidFill>
                  <a:schemeClr val="accent1"/>
                </a:solidFill>
              </a:defRPr>
            </a:lvl5pPr>
            <a:lvl6pPr lvl="5">
              <a:spcBef>
                <a:spcPts val="0"/>
              </a:spcBef>
              <a:spcAft>
                <a:spcPts val="0"/>
              </a:spcAft>
              <a:buClr>
                <a:schemeClr val="accent1"/>
              </a:buClr>
              <a:buSzPts val="4200"/>
              <a:buNone/>
              <a:defRPr sz="4200">
                <a:solidFill>
                  <a:schemeClr val="accent1"/>
                </a:solidFill>
              </a:defRPr>
            </a:lvl6pPr>
            <a:lvl7pPr lvl="6">
              <a:spcBef>
                <a:spcPts val="0"/>
              </a:spcBef>
              <a:spcAft>
                <a:spcPts val="0"/>
              </a:spcAft>
              <a:buClr>
                <a:schemeClr val="accent1"/>
              </a:buClr>
              <a:buSzPts val="4200"/>
              <a:buNone/>
              <a:defRPr sz="4200">
                <a:solidFill>
                  <a:schemeClr val="accent1"/>
                </a:solidFill>
              </a:defRPr>
            </a:lvl7pPr>
            <a:lvl8pPr lvl="7">
              <a:spcBef>
                <a:spcPts val="0"/>
              </a:spcBef>
              <a:spcAft>
                <a:spcPts val="0"/>
              </a:spcAft>
              <a:buClr>
                <a:schemeClr val="accent1"/>
              </a:buClr>
              <a:buSzPts val="4200"/>
              <a:buNone/>
              <a:defRPr sz="4200">
                <a:solidFill>
                  <a:schemeClr val="accent1"/>
                </a:solidFill>
              </a:defRPr>
            </a:lvl8pPr>
            <a:lvl9pPr lvl="8">
              <a:spcBef>
                <a:spcPts val="0"/>
              </a:spcBef>
              <a:spcAft>
                <a:spcPts val="0"/>
              </a:spcAft>
              <a:buClr>
                <a:schemeClr val="accent1"/>
              </a:buClr>
              <a:buSzPts val="4200"/>
              <a:buNone/>
              <a:defRPr sz="4200">
                <a:solidFill>
                  <a:schemeClr val="accent1"/>
                </a:solidFill>
              </a:defRPr>
            </a:lvl9pPr>
          </a:lstStyle>
          <a:p/>
        </p:txBody>
      </p:sp>
      <p:sp>
        <p:nvSpPr>
          <p:cNvPr id="13" name="Google Shape;13;p2"/>
          <p:cNvSpPr txBox="1"/>
          <p:nvPr>
            <p:ph idx="1" type="subTitle"/>
          </p:nvPr>
        </p:nvSpPr>
        <p:spPr>
          <a:xfrm>
            <a:off x="512700" y="3840639"/>
            <a:ext cx="8118600" cy="7875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Clr>
                <a:schemeClr val="accent2"/>
              </a:buClr>
              <a:buSzPts val="2400"/>
              <a:buNone/>
              <a:defRPr sz="2400">
                <a:solidFill>
                  <a:schemeClr val="accent2"/>
                </a:solidFill>
              </a:defRPr>
            </a:lvl1pPr>
            <a:lvl2pPr lvl="1">
              <a:lnSpc>
                <a:spcPct val="100000"/>
              </a:lnSpc>
              <a:spcBef>
                <a:spcPts val="0"/>
              </a:spcBef>
              <a:spcAft>
                <a:spcPts val="0"/>
              </a:spcAft>
              <a:buClr>
                <a:schemeClr val="accent2"/>
              </a:buClr>
              <a:buSzPts val="2400"/>
              <a:buNone/>
              <a:defRPr sz="2400">
                <a:solidFill>
                  <a:schemeClr val="accent2"/>
                </a:solidFill>
              </a:defRPr>
            </a:lvl2pPr>
            <a:lvl3pPr lvl="2">
              <a:lnSpc>
                <a:spcPct val="100000"/>
              </a:lnSpc>
              <a:spcBef>
                <a:spcPts val="0"/>
              </a:spcBef>
              <a:spcAft>
                <a:spcPts val="0"/>
              </a:spcAft>
              <a:buClr>
                <a:schemeClr val="accent2"/>
              </a:buClr>
              <a:buSzPts val="2400"/>
              <a:buNone/>
              <a:defRPr sz="2400">
                <a:solidFill>
                  <a:schemeClr val="accent2"/>
                </a:solidFill>
              </a:defRPr>
            </a:lvl3pPr>
            <a:lvl4pPr lvl="3">
              <a:lnSpc>
                <a:spcPct val="100000"/>
              </a:lnSpc>
              <a:spcBef>
                <a:spcPts val="0"/>
              </a:spcBef>
              <a:spcAft>
                <a:spcPts val="0"/>
              </a:spcAft>
              <a:buClr>
                <a:schemeClr val="accent2"/>
              </a:buClr>
              <a:buSzPts val="2400"/>
              <a:buNone/>
              <a:defRPr sz="2400">
                <a:solidFill>
                  <a:schemeClr val="accent2"/>
                </a:solidFill>
              </a:defRPr>
            </a:lvl4pPr>
            <a:lvl5pPr lvl="4">
              <a:lnSpc>
                <a:spcPct val="100000"/>
              </a:lnSpc>
              <a:spcBef>
                <a:spcPts val="0"/>
              </a:spcBef>
              <a:spcAft>
                <a:spcPts val="0"/>
              </a:spcAft>
              <a:buClr>
                <a:schemeClr val="accent2"/>
              </a:buClr>
              <a:buSzPts val="2400"/>
              <a:buNone/>
              <a:defRPr sz="2400">
                <a:solidFill>
                  <a:schemeClr val="accent2"/>
                </a:solidFill>
              </a:defRPr>
            </a:lvl5pPr>
            <a:lvl6pPr lvl="5">
              <a:lnSpc>
                <a:spcPct val="100000"/>
              </a:lnSpc>
              <a:spcBef>
                <a:spcPts val="0"/>
              </a:spcBef>
              <a:spcAft>
                <a:spcPts val="0"/>
              </a:spcAft>
              <a:buClr>
                <a:schemeClr val="accent2"/>
              </a:buClr>
              <a:buSzPts val="2400"/>
              <a:buNone/>
              <a:defRPr sz="2400">
                <a:solidFill>
                  <a:schemeClr val="accent2"/>
                </a:solidFill>
              </a:defRPr>
            </a:lvl6pPr>
            <a:lvl7pPr lvl="6">
              <a:lnSpc>
                <a:spcPct val="100000"/>
              </a:lnSpc>
              <a:spcBef>
                <a:spcPts val="0"/>
              </a:spcBef>
              <a:spcAft>
                <a:spcPts val="0"/>
              </a:spcAft>
              <a:buClr>
                <a:schemeClr val="accent2"/>
              </a:buClr>
              <a:buSzPts val="2400"/>
              <a:buNone/>
              <a:defRPr sz="2400">
                <a:solidFill>
                  <a:schemeClr val="accent2"/>
                </a:solidFill>
              </a:defRPr>
            </a:lvl7pPr>
            <a:lvl8pPr lvl="7">
              <a:lnSpc>
                <a:spcPct val="100000"/>
              </a:lnSpc>
              <a:spcBef>
                <a:spcPts val="0"/>
              </a:spcBef>
              <a:spcAft>
                <a:spcPts val="0"/>
              </a:spcAft>
              <a:buClr>
                <a:schemeClr val="accent2"/>
              </a:buClr>
              <a:buSzPts val="2400"/>
              <a:buNone/>
              <a:defRPr sz="2400">
                <a:solidFill>
                  <a:schemeClr val="accent2"/>
                </a:solidFill>
              </a:defRPr>
            </a:lvl8pPr>
            <a:lvl9pPr lvl="8">
              <a:lnSpc>
                <a:spcPct val="100000"/>
              </a:lnSpc>
              <a:spcBef>
                <a:spcPts val="0"/>
              </a:spcBef>
              <a:spcAft>
                <a:spcPts val="0"/>
              </a:spcAft>
              <a:buClr>
                <a:schemeClr val="accent2"/>
              </a:buClr>
              <a:buSzPts val="2400"/>
              <a:buNone/>
              <a:defRPr sz="2400">
                <a:solidFill>
                  <a:schemeClr val="accent2"/>
                </a:solidFill>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9" name="Shape 49"/>
        <p:cNvGrpSpPr/>
        <p:nvPr/>
      </p:nvGrpSpPr>
      <p:grpSpPr>
        <a:xfrm>
          <a:off x="0" y="0"/>
          <a:ext cx="0" cy="0"/>
          <a:chOff x="0" y="0"/>
          <a:chExt cx="0" cy="0"/>
        </a:xfrm>
      </p:grpSpPr>
      <p:sp>
        <p:nvSpPr>
          <p:cNvPr id="50" name="Google Shape;50;p11"/>
          <p:cNvSpPr txBox="1"/>
          <p:nvPr>
            <p:ph hasCustomPrompt="1" type="title"/>
          </p:nvPr>
        </p:nvSpPr>
        <p:spPr>
          <a:xfrm>
            <a:off x="311700" y="1039650"/>
            <a:ext cx="8520600" cy="2106300"/>
          </a:xfrm>
          <a:prstGeom prst="rect">
            <a:avLst/>
          </a:prstGeom>
        </p:spPr>
        <p:txBody>
          <a:bodyPr anchorCtr="0" anchor="b" bIns="91425" lIns="91425" spcFirstLastPara="1" rIns="91425" wrap="square" tIns="91425">
            <a:normAutofit/>
          </a:bodyPr>
          <a:lstStyle>
            <a:lvl1pPr lvl="0" algn="ctr">
              <a:spcBef>
                <a:spcPts val="0"/>
              </a:spcBef>
              <a:spcAft>
                <a:spcPts val="0"/>
              </a:spcAft>
              <a:buSzPts val="14000"/>
              <a:buNone/>
              <a:defRPr b="1" sz="14000"/>
            </a:lvl1pPr>
            <a:lvl2pPr lvl="1" algn="ctr">
              <a:spcBef>
                <a:spcPts val="0"/>
              </a:spcBef>
              <a:spcAft>
                <a:spcPts val="0"/>
              </a:spcAft>
              <a:buSzPts val="14000"/>
              <a:buNone/>
              <a:defRPr b="1" sz="14000"/>
            </a:lvl2pPr>
            <a:lvl3pPr lvl="2" algn="ctr">
              <a:spcBef>
                <a:spcPts val="0"/>
              </a:spcBef>
              <a:spcAft>
                <a:spcPts val="0"/>
              </a:spcAft>
              <a:buSzPts val="14000"/>
              <a:buNone/>
              <a:defRPr b="1" sz="14000"/>
            </a:lvl3pPr>
            <a:lvl4pPr lvl="3" algn="ctr">
              <a:spcBef>
                <a:spcPts val="0"/>
              </a:spcBef>
              <a:spcAft>
                <a:spcPts val="0"/>
              </a:spcAft>
              <a:buSzPts val="14000"/>
              <a:buNone/>
              <a:defRPr b="1" sz="14000"/>
            </a:lvl4pPr>
            <a:lvl5pPr lvl="4" algn="ctr">
              <a:spcBef>
                <a:spcPts val="0"/>
              </a:spcBef>
              <a:spcAft>
                <a:spcPts val="0"/>
              </a:spcAft>
              <a:buSzPts val="14000"/>
              <a:buNone/>
              <a:defRPr b="1" sz="14000"/>
            </a:lvl5pPr>
            <a:lvl6pPr lvl="5" algn="ctr">
              <a:spcBef>
                <a:spcPts val="0"/>
              </a:spcBef>
              <a:spcAft>
                <a:spcPts val="0"/>
              </a:spcAft>
              <a:buSzPts val="14000"/>
              <a:buNone/>
              <a:defRPr b="1" sz="14000"/>
            </a:lvl6pPr>
            <a:lvl7pPr lvl="6" algn="ctr">
              <a:spcBef>
                <a:spcPts val="0"/>
              </a:spcBef>
              <a:spcAft>
                <a:spcPts val="0"/>
              </a:spcAft>
              <a:buSzPts val="14000"/>
              <a:buNone/>
              <a:defRPr b="1" sz="14000"/>
            </a:lvl7pPr>
            <a:lvl8pPr lvl="7" algn="ctr">
              <a:spcBef>
                <a:spcPts val="0"/>
              </a:spcBef>
              <a:spcAft>
                <a:spcPts val="0"/>
              </a:spcAft>
              <a:buSzPts val="14000"/>
              <a:buNone/>
              <a:defRPr b="1" sz="14000"/>
            </a:lvl8pPr>
            <a:lvl9pPr lvl="8" algn="ctr">
              <a:spcBef>
                <a:spcPts val="0"/>
              </a:spcBef>
              <a:spcAft>
                <a:spcPts val="0"/>
              </a:spcAft>
              <a:buSzPts val="14000"/>
              <a:buNone/>
              <a:defRPr b="1" sz="14000"/>
            </a:lvl9pPr>
          </a:lstStyle>
          <a:p>
            <a:r>
              <a:t>xx%</a:t>
            </a:r>
          </a:p>
        </p:txBody>
      </p:sp>
      <p:sp>
        <p:nvSpPr>
          <p:cNvPr id="51" name="Google Shape;51;p11"/>
          <p:cNvSpPr txBox="1"/>
          <p:nvPr>
            <p:ph idx="1" type="body"/>
          </p:nvPr>
        </p:nvSpPr>
        <p:spPr>
          <a:xfrm>
            <a:off x="311700" y="32284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52" name="Google Shape;52;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3" name="Shape 53"/>
        <p:cNvGrpSpPr/>
        <p:nvPr/>
      </p:nvGrpSpPr>
      <p:grpSpPr>
        <a:xfrm>
          <a:off x="0" y="0"/>
          <a:ext cx="0" cy="0"/>
          <a:chOff x="0" y="0"/>
          <a:chExt cx="0" cy="0"/>
        </a:xfrm>
      </p:grpSpPr>
      <p:sp>
        <p:nvSpPr>
          <p:cNvPr id="54" name="Google Shape;54;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5" name="Shape 15"/>
        <p:cNvGrpSpPr/>
        <p:nvPr/>
      </p:nvGrpSpPr>
      <p:grpSpPr>
        <a:xfrm>
          <a:off x="0" y="0"/>
          <a:ext cx="0" cy="0"/>
          <a:chOff x="0" y="0"/>
          <a:chExt cx="0" cy="0"/>
        </a:xfrm>
      </p:grpSpPr>
      <p:cxnSp>
        <p:nvCxnSpPr>
          <p:cNvPr id="16" name="Google Shape;16;p3"/>
          <p:cNvCxnSpPr/>
          <p:nvPr/>
        </p:nvCxnSpPr>
        <p:spPr>
          <a:xfrm>
            <a:off x="641934" y="3597500"/>
            <a:ext cx="390300" cy="0"/>
          </a:xfrm>
          <a:prstGeom prst="straightConnector1">
            <a:avLst/>
          </a:prstGeom>
          <a:noFill/>
          <a:ln cap="flat" cmpd="sng" w="28575">
            <a:solidFill>
              <a:schemeClr val="lt2"/>
            </a:solidFill>
            <a:prstDash val="solid"/>
            <a:round/>
            <a:headEnd len="sm" w="sm" type="none"/>
            <a:tailEnd len="sm" w="sm" type="none"/>
          </a:ln>
        </p:spPr>
      </p:cxnSp>
      <p:sp>
        <p:nvSpPr>
          <p:cNvPr id="17" name="Google Shape;17;p3"/>
          <p:cNvSpPr txBox="1"/>
          <p:nvPr>
            <p:ph type="title"/>
          </p:nvPr>
        </p:nvSpPr>
        <p:spPr>
          <a:xfrm>
            <a:off x="512700" y="1893300"/>
            <a:ext cx="8118600" cy="1522800"/>
          </a:xfrm>
          <a:prstGeom prst="rect">
            <a:avLst/>
          </a:prstGeom>
        </p:spPr>
        <p:txBody>
          <a:bodyPr anchorCtr="0" anchor="b" bIns="91425" lIns="91425" spcFirstLastPara="1" rIns="91425" wrap="square" tIns="91425">
            <a:normAutofit/>
          </a:bodyPr>
          <a:lstStyle>
            <a:lvl1pPr lvl="0">
              <a:spcBef>
                <a:spcPts val="0"/>
              </a:spcBef>
              <a:spcAft>
                <a:spcPts val="0"/>
              </a:spcAft>
              <a:buClr>
                <a:schemeClr val="accent1"/>
              </a:buClr>
              <a:buSzPts val="6000"/>
              <a:buNone/>
              <a:defRPr sz="6000">
                <a:solidFill>
                  <a:schemeClr val="accent1"/>
                </a:solidFill>
              </a:defRPr>
            </a:lvl1pPr>
            <a:lvl2pPr lvl="1">
              <a:spcBef>
                <a:spcPts val="0"/>
              </a:spcBef>
              <a:spcAft>
                <a:spcPts val="0"/>
              </a:spcAft>
              <a:buClr>
                <a:schemeClr val="accent1"/>
              </a:buClr>
              <a:buSzPts val="6000"/>
              <a:buNone/>
              <a:defRPr sz="6000">
                <a:solidFill>
                  <a:schemeClr val="accent1"/>
                </a:solidFill>
              </a:defRPr>
            </a:lvl2pPr>
            <a:lvl3pPr lvl="2">
              <a:spcBef>
                <a:spcPts val="0"/>
              </a:spcBef>
              <a:spcAft>
                <a:spcPts val="0"/>
              </a:spcAft>
              <a:buClr>
                <a:schemeClr val="accent1"/>
              </a:buClr>
              <a:buSzPts val="6000"/>
              <a:buNone/>
              <a:defRPr sz="6000">
                <a:solidFill>
                  <a:schemeClr val="accent1"/>
                </a:solidFill>
              </a:defRPr>
            </a:lvl3pPr>
            <a:lvl4pPr lvl="3">
              <a:spcBef>
                <a:spcPts val="0"/>
              </a:spcBef>
              <a:spcAft>
                <a:spcPts val="0"/>
              </a:spcAft>
              <a:buClr>
                <a:schemeClr val="accent1"/>
              </a:buClr>
              <a:buSzPts val="6000"/>
              <a:buNone/>
              <a:defRPr sz="6000">
                <a:solidFill>
                  <a:schemeClr val="accent1"/>
                </a:solidFill>
              </a:defRPr>
            </a:lvl4pPr>
            <a:lvl5pPr lvl="4">
              <a:spcBef>
                <a:spcPts val="0"/>
              </a:spcBef>
              <a:spcAft>
                <a:spcPts val="0"/>
              </a:spcAft>
              <a:buClr>
                <a:schemeClr val="accent1"/>
              </a:buClr>
              <a:buSzPts val="6000"/>
              <a:buNone/>
              <a:defRPr sz="6000">
                <a:solidFill>
                  <a:schemeClr val="accent1"/>
                </a:solidFill>
              </a:defRPr>
            </a:lvl5pPr>
            <a:lvl6pPr lvl="5">
              <a:spcBef>
                <a:spcPts val="0"/>
              </a:spcBef>
              <a:spcAft>
                <a:spcPts val="0"/>
              </a:spcAft>
              <a:buClr>
                <a:schemeClr val="accent1"/>
              </a:buClr>
              <a:buSzPts val="6000"/>
              <a:buNone/>
              <a:defRPr sz="6000">
                <a:solidFill>
                  <a:schemeClr val="accent1"/>
                </a:solidFill>
              </a:defRPr>
            </a:lvl6pPr>
            <a:lvl7pPr lvl="6">
              <a:spcBef>
                <a:spcPts val="0"/>
              </a:spcBef>
              <a:spcAft>
                <a:spcPts val="0"/>
              </a:spcAft>
              <a:buClr>
                <a:schemeClr val="accent1"/>
              </a:buClr>
              <a:buSzPts val="6000"/>
              <a:buNone/>
              <a:defRPr sz="6000">
                <a:solidFill>
                  <a:schemeClr val="accent1"/>
                </a:solidFill>
              </a:defRPr>
            </a:lvl7pPr>
            <a:lvl8pPr lvl="7">
              <a:spcBef>
                <a:spcPts val="0"/>
              </a:spcBef>
              <a:spcAft>
                <a:spcPts val="0"/>
              </a:spcAft>
              <a:buClr>
                <a:schemeClr val="accent1"/>
              </a:buClr>
              <a:buSzPts val="6000"/>
              <a:buNone/>
              <a:defRPr sz="6000">
                <a:solidFill>
                  <a:schemeClr val="accent1"/>
                </a:solidFill>
              </a:defRPr>
            </a:lvl8pPr>
            <a:lvl9pPr lvl="8">
              <a:spcBef>
                <a:spcPts val="0"/>
              </a:spcBef>
              <a:spcAft>
                <a:spcPts val="0"/>
              </a:spcAft>
              <a:buClr>
                <a:schemeClr val="accent1"/>
              </a:buClr>
              <a:buSzPts val="6000"/>
              <a:buNone/>
              <a:defRPr sz="6000">
                <a:solidFill>
                  <a:schemeClr val="accen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sp>
        <p:nvSpPr>
          <p:cNvPr id="20" name="Google Shape;20;p4"/>
          <p:cNvSpPr/>
          <p:nvPr/>
        </p:nvSpPr>
        <p:spPr>
          <a:xfrm>
            <a:off x="0" y="5045700"/>
            <a:ext cx="9144000" cy="9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4"/>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171600"/>
            <a:ext cx="8520600" cy="3397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sp>
        <p:nvSpPr>
          <p:cNvPr id="25" name="Google Shape;25;p5"/>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6" name="Google Shape;26;p5"/>
          <p:cNvSpPr txBox="1"/>
          <p:nvPr>
            <p:ph idx="1" type="body"/>
          </p:nvPr>
        </p:nvSpPr>
        <p:spPr>
          <a:xfrm>
            <a:off x="3117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7" name="Google Shape;27;p5"/>
          <p:cNvSpPr txBox="1"/>
          <p:nvPr>
            <p:ph idx="2" type="body"/>
          </p:nvPr>
        </p:nvSpPr>
        <p:spPr>
          <a:xfrm>
            <a:off x="4832400" y="1171675"/>
            <a:ext cx="3999900" cy="3397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9" name="Shape 29"/>
        <p:cNvGrpSpPr/>
        <p:nvPr/>
      </p:nvGrpSpPr>
      <p:grpSpPr>
        <a:xfrm>
          <a:off x="0" y="0"/>
          <a:ext cx="0" cy="0"/>
          <a:chOff x="0" y="0"/>
          <a:chExt cx="0" cy="0"/>
        </a:xfrm>
      </p:grpSpPr>
      <p:sp>
        <p:nvSpPr>
          <p:cNvPr id="30" name="Google Shape;30;p6"/>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1" name="Google Shape;3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2" name="Shape 32"/>
        <p:cNvGrpSpPr/>
        <p:nvPr/>
      </p:nvGrpSpPr>
      <p:grpSpPr>
        <a:xfrm>
          <a:off x="0" y="0"/>
          <a:ext cx="0" cy="0"/>
          <a:chOff x="0" y="0"/>
          <a:chExt cx="0" cy="0"/>
        </a:xfrm>
      </p:grpSpPr>
      <p:sp>
        <p:nvSpPr>
          <p:cNvPr id="33" name="Google Shape;33;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4" name="Google Shape;34;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5" name="Google Shape;35;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6" name="Shape 36"/>
        <p:cNvGrpSpPr/>
        <p:nvPr/>
      </p:nvGrpSpPr>
      <p:grpSpPr>
        <a:xfrm>
          <a:off x="0" y="0"/>
          <a:ext cx="0" cy="0"/>
          <a:chOff x="0" y="0"/>
          <a:chExt cx="0" cy="0"/>
        </a:xfrm>
      </p:grpSpPr>
      <p:sp>
        <p:nvSpPr>
          <p:cNvPr id="37" name="Google Shape;37;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accent1"/>
              </a:buClr>
              <a:buSzPts val="5400"/>
              <a:buNone/>
              <a:defRPr sz="5400">
                <a:solidFill>
                  <a:schemeClr val="accent1"/>
                </a:solidFill>
              </a:defRPr>
            </a:lvl1pPr>
            <a:lvl2pPr lvl="1">
              <a:spcBef>
                <a:spcPts val="0"/>
              </a:spcBef>
              <a:spcAft>
                <a:spcPts val="0"/>
              </a:spcAft>
              <a:buClr>
                <a:schemeClr val="accent1"/>
              </a:buClr>
              <a:buSzPts val="5400"/>
              <a:buNone/>
              <a:defRPr sz="5400">
                <a:solidFill>
                  <a:schemeClr val="accent1"/>
                </a:solidFill>
              </a:defRPr>
            </a:lvl2pPr>
            <a:lvl3pPr lvl="2">
              <a:spcBef>
                <a:spcPts val="0"/>
              </a:spcBef>
              <a:spcAft>
                <a:spcPts val="0"/>
              </a:spcAft>
              <a:buClr>
                <a:schemeClr val="accent1"/>
              </a:buClr>
              <a:buSzPts val="5400"/>
              <a:buNone/>
              <a:defRPr sz="5400">
                <a:solidFill>
                  <a:schemeClr val="accent1"/>
                </a:solidFill>
              </a:defRPr>
            </a:lvl3pPr>
            <a:lvl4pPr lvl="3">
              <a:spcBef>
                <a:spcPts val="0"/>
              </a:spcBef>
              <a:spcAft>
                <a:spcPts val="0"/>
              </a:spcAft>
              <a:buClr>
                <a:schemeClr val="accent1"/>
              </a:buClr>
              <a:buSzPts val="5400"/>
              <a:buNone/>
              <a:defRPr sz="5400">
                <a:solidFill>
                  <a:schemeClr val="accent1"/>
                </a:solidFill>
              </a:defRPr>
            </a:lvl4pPr>
            <a:lvl5pPr lvl="4">
              <a:spcBef>
                <a:spcPts val="0"/>
              </a:spcBef>
              <a:spcAft>
                <a:spcPts val="0"/>
              </a:spcAft>
              <a:buClr>
                <a:schemeClr val="accent1"/>
              </a:buClr>
              <a:buSzPts val="5400"/>
              <a:buNone/>
              <a:defRPr sz="5400">
                <a:solidFill>
                  <a:schemeClr val="accent1"/>
                </a:solidFill>
              </a:defRPr>
            </a:lvl5pPr>
            <a:lvl6pPr lvl="5">
              <a:spcBef>
                <a:spcPts val="0"/>
              </a:spcBef>
              <a:spcAft>
                <a:spcPts val="0"/>
              </a:spcAft>
              <a:buClr>
                <a:schemeClr val="accent1"/>
              </a:buClr>
              <a:buSzPts val="5400"/>
              <a:buNone/>
              <a:defRPr sz="5400">
                <a:solidFill>
                  <a:schemeClr val="accent1"/>
                </a:solidFill>
              </a:defRPr>
            </a:lvl6pPr>
            <a:lvl7pPr lvl="6">
              <a:spcBef>
                <a:spcPts val="0"/>
              </a:spcBef>
              <a:spcAft>
                <a:spcPts val="0"/>
              </a:spcAft>
              <a:buClr>
                <a:schemeClr val="accent1"/>
              </a:buClr>
              <a:buSzPts val="5400"/>
              <a:buNone/>
              <a:defRPr sz="5400">
                <a:solidFill>
                  <a:schemeClr val="accent1"/>
                </a:solidFill>
              </a:defRPr>
            </a:lvl7pPr>
            <a:lvl8pPr lvl="7">
              <a:spcBef>
                <a:spcPts val="0"/>
              </a:spcBef>
              <a:spcAft>
                <a:spcPts val="0"/>
              </a:spcAft>
              <a:buClr>
                <a:schemeClr val="accent1"/>
              </a:buClr>
              <a:buSzPts val="5400"/>
              <a:buNone/>
              <a:defRPr sz="5400">
                <a:solidFill>
                  <a:schemeClr val="accent1"/>
                </a:solidFill>
              </a:defRPr>
            </a:lvl8pPr>
            <a:lvl9pPr lvl="8">
              <a:spcBef>
                <a:spcPts val="0"/>
              </a:spcBef>
              <a:spcAft>
                <a:spcPts val="0"/>
              </a:spcAft>
              <a:buClr>
                <a:schemeClr val="accent1"/>
              </a:buClr>
              <a:buSzPts val="5400"/>
              <a:buNone/>
              <a:defRPr sz="5400">
                <a:solidFill>
                  <a:schemeClr val="accent1"/>
                </a:solidFill>
              </a:defRPr>
            </a:lvl9pPr>
          </a:lstStyle>
          <a:p/>
        </p:txBody>
      </p:sp>
      <p:sp>
        <p:nvSpPr>
          <p:cNvPr id="38" name="Google Shape;38;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9" name="Shape 39"/>
        <p:cNvGrpSpPr/>
        <p:nvPr/>
      </p:nvGrpSpPr>
      <p:grpSpPr>
        <a:xfrm>
          <a:off x="0" y="0"/>
          <a:ext cx="0" cy="0"/>
          <a:chOff x="0" y="0"/>
          <a:chExt cx="0" cy="0"/>
        </a:xfrm>
      </p:grpSpPr>
      <p:sp>
        <p:nvSpPr>
          <p:cNvPr id="40" name="Google Shape;40;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1" name="Google Shape;41;p9"/>
          <p:cNvCxnSpPr/>
          <p:nvPr/>
        </p:nvCxnSpPr>
        <p:spPr>
          <a:xfrm>
            <a:off x="5029675" y="4495500"/>
            <a:ext cx="686400" cy="0"/>
          </a:xfrm>
          <a:prstGeom prst="straightConnector1">
            <a:avLst/>
          </a:prstGeom>
          <a:noFill/>
          <a:ln cap="flat" cmpd="sng" w="19050">
            <a:solidFill>
              <a:schemeClr val="lt2"/>
            </a:solidFill>
            <a:prstDash val="solid"/>
            <a:round/>
            <a:headEnd len="sm" w="sm" type="none"/>
            <a:tailEnd len="sm" w="sm" type="none"/>
          </a:ln>
        </p:spPr>
      </p:cxnSp>
      <p:sp>
        <p:nvSpPr>
          <p:cNvPr id="42" name="Google Shape;42;p9"/>
          <p:cNvSpPr txBox="1"/>
          <p:nvPr>
            <p:ph type="title"/>
          </p:nvPr>
        </p:nvSpPr>
        <p:spPr>
          <a:xfrm>
            <a:off x="265500" y="1382350"/>
            <a:ext cx="4045200" cy="1333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2"/>
              </a:buClr>
              <a:buSzPts val="4200"/>
              <a:buNone/>
              <a:defRPr sz="4200">
                <a:solidFill>
                  <a:schemeClr val="lt2"/>
                </a:solidFill>
              </a:defRPr>
            </a:lvl1pPr>
            <a:lvl2pPr lvl="1" algn="ctr">
              <a:spcBef>
                <a:spcPts val="0"/>
              </a:spcBef>
              <a:spcAft>
                <a:spcPts val="0"/>
              </a:spcAft>
              <a:buClr>
                <a:schemeClr val="lt2"/>
              </a:buClr>
              <a:buSzPts val="4200"/>
              <a:buNone/>
              <a:defRPr sz="4200">
                <a:solidFill>
                  <a:schemeClr val="lt2"/>
                </a:solidFill>
              </a:defRPr>
            </a:lvl2pPr>
            <a:lvl3pPr lvl="2" algn="ctr">
              <a:spcBef>
                <a:spcPts val="0"/>
              </a:spcBef>
              <a:spcAft>
                <a:spcPts val="0"/>
              </a:spcAft>
              <a:buClr>
                <a:schemeClr val="lt2"/>
              </a:buClr>
              <a:buSzPts val="4200"/>
              <a:buNone/>
              <a:defRPr sz="4200">
                <a:solidFill>
                  <a:schemeClr val="lt2"/>
                </a:solidFill>
              </a:defRPr>
            </a:lvl3pPr>
            <a:lvl4pPr lvl="3" algn="ctr">
              <a:spcBef>
                <a:spcPts val="0"/>
              </a:spcBef>
              <a:spcAft>
                <a:spcPts val="0"/>
              </a:spcAft>
              <a:buClr>
                <a:schemeClr val="lt2"/>
              </a:buClr>
              <a:buSzPts val="4200"/>
              <a:buNone/>
              <a:defRPr sz="4200">
                <a:solidFill>
                  <a:schemeClr val="lt2"/>
                </a:solidFill>
              </a:defRPr>
            </a:lvl4pPr>
            <a:lvl5pPr lvl="4" algn="ctr">
              <a:spcBef>
                <a:spcPts val="0"/>
              </a:spcBef>
              <a:spcAft>
                <a:spcPts val="0"/>
              </a:spcAft>
              <a:buClr>
                <a:schemeClr val="lt2"/>
              </a:buClr>
              <a:buSzPts val="4200"/>
              <a:buNone/>
              <a:defRPr sz="4200">
                <a:solidFill>
                  <a:schemeClr val="lt2"/>
                </a:solidFill>
              </a:defRPr>
            </a:lvl5pPr>
            <a:lvl6pPr lvl="5" algn="ctr">
              <a:spcBef>
                <a:spcPts val="0"/>
              </a:spcBef>
              <a:spcAft>
                <a:spcPts val="0"/>
              </a:spcAft>
              <a:buClr>
                <a:schemeClr val="lt2"/>
              </a:buClr>
              <a:buSzPts val="4200"/>
              <a:buNone/>
              <a:defRPr sz="4200">
                <a:solidFill>
                  <a:schemeClr val="lt2"/>
                </a:solidFill>
              </a:defRPr>
            </a:lvl6pPr>
            <a:lvl7pPr lvl="6" algn="ctr">
              <a:spcBef>
                <a:spcPts val="0"/>
              </a:spcBef>
              <a:spcAft>
                <a:spcPts val="0"/>
              </a:spcAft>
              <a:buClr>
                <a:schemeClr val="lt2"/>
              </a:buClr>
              <a:buSzPts val="4200"/>
              <a:buNone/>
              <a:defRPr sz="4200">
                <a:solidFill>
                  <a:schemeClr val="lt2"/>
                </a:solidFill>
              </a:defRPr>
            </a:lvl7pPr>
            <a:lvl8pPr lvl="7" algn="ctr">
              <a:spcBef>
                <a:spcPts val="0"/>
              </a:spcBef>
              <a:spcAft>
                <a:spcPts val="0"/>
              </a:spcAft>
              <a:buClr>
                <a:schemeClr val="lt2"/>
              </a:buClr>
              <a:buSzPts val="4200"/>
              <a:buNone/>
              <a:defRPr sz="4200">
                <a:solidFill>
                  <a:schemeClr val="lt2"/>
                </a:solidFill>
              </a:defRPr>
            </a:lvl8pPr>
            <a:lvl9pPr lvl="8" algn="ctr">
              <a:spcBef>
                <a:spcPts val="0"/>
              </a:spcBef>
              <a:spcAft>
                <a:spcPts val="0"/>
              </a:spcAft>
              <a:buClr>
                <a:schemeClr val="lt2"/>
              </a:buClr>
              <a:buSzPts val="4200"/>
              <a:buNone/>
              <a:defRPr sz="4200">
                <a:solidFill>
                  <a:schemeClr val="lt2"/>
                </a:solidFill>
              </a:defRPr>
            </a:lvl9pPr>
          </a:lstStyle>
          <a:p/>
        </p:txBody>
      </p:sp>
      <p:sp>
        <p:nvSpPr>
          <p:cNvPr id="43" name="Google Shape;43;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4" name="Google Shape;44;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defRPr>
            </a:lvl1pPr>
            <a:lvl2pPr indent="-317500" lvl="1" marL="914400">
              <a:spcBef>
                <a:spcPts val="0"/>
              </a:spcBef>
              <a:spcAft>
                <a:spcPts val="0"/>
              </a:spcAft>
              <a:buClr>
                <a:schemeClr val="accent1"/>
              </a:buClr>
              <a:buSzPts val="1400"/>
              <a:buChar char="○"/>
              <a:defRPr>
                <a:solidFill>
                  <a:schemeClr val="accent1"/>
                </a:solidFill>
              </a:defRPr>
            </a:lvl2pPr>
            <a:lvl3pPr indent="-317500" lvl="2" marL="1371600">
              <a:spcBef>
                <a:spcPts val="0"/>
              </a:spcBef>
              <a:spcAft>
                <a:spcPts val="0"/>
              </a:spcAft>
              <a:buClr>
                <a:schemeClr val="accent1"/>
              </a:buClr>
              <a:buSzPts val="1400"/>
              <a:buChar char="■"/>
              <a:defRPr>
                <a:solidFill>
                  <a:schemeClr val="accent1"/>
                </a:solidFill>
              </a:defRPr>
            </a:lvl3pPr>
            <a:lvl4pPr indent="-317500" lvl="3" marL="1828800">
              <a:spcBef>
                <a:spcPts val="0"/>
              </a:spcBef>
              <a:spcAft>
                <a:spcPts val="0"/>
              </a:spcAft>
              <a:buClr>
                <a:schemeClr val="accent1"/>
              </a:buClr>
              <a:buSzPts val="1400"/>
              <a:buChar char="●"/>
              <a:defRPr>
                <a:solidFill>
                  <a:schemeClr val="accent1"/>
                </a:solidFill>
              </a:defRPr>
            </a:lvl4pPr>
            <a:lvl5pPr indent="-317500" lvl="4" marL="2286000">
              <a:spcBef>
                <a:spcPts val="0"/>
              </a:spcBef>
              <a:spcAft>
                <a:spcPts val="0"/>
              </a:spcAft>
              <a:buClr>
                <a:schemeClr val="accent1"/>
              </a:buClr>
              <a:buSzPts val="1400"/>
              <a:buChar char="○"/>
              <a:defRPr>
                <a:solidFill>
                  <a:schemeClr val="accent1"/>
                </a:solidFill>
              </a:defRPr>
            </a:lvl5pPr>
            <a:lvl6pPr indent="-317500" lvl="5" marL="2743200">
              <a:spcBef>
                <a:spcPts val="0"/>
              </a:spcBef>
              <a:spcAft>
                <a:spcPts val="0"/>
              </a:spcAft>
              <a:buClr>
                <a:schemeClr val="accent1"/>
              </a:buClr>
              <a:buSzPts val="1400"/>
              <a:buChar char="■"/>
              <a:defRPr>
                <a:solidFill>
                  <a:schemeClr val="accent1"/>
                </a:solidFill>
              </a:defRPr>
            </a:lvl6pPr>
            <a:lvl7pPr indent="-317500" lvl="6" marL="3200400">
              <a:spcBef>
                <a:spcPts val="0"/>
              </a:spcBef>
              <a:spcAft>
                <a:spcPts val="0"/>
              </a:spcAft>
              <a:buClr>
                <a:schemeClr val="accent1"/>
              </a:buClr>
              <a:buSzPts val="1400"/>
              <a:buChar char="●"/>
              <a:defRPr>
                <a:solidFill>
                  <a:schemeClr val="accent1"/>
                </a:solidFill>
              </a:defRPr>
            </a:lvl7pPr>
            <a:lvl8pPr indent="-317500" lvl="7" marL="3657600">
              <a:spcBef>
                <a:spcPts val="0"/>
              </a:spcBef>
              <a:spcAft>
                <a:spcPts val="0"/>
              </a:spcAft>
              <a:buClr>
                <a:schemeClr val="accent1"/>
              </a:buClr>
              <a:buSzPts val="1400"/>
              <a:buChar char="○"/>
              <a:defRPr>
                <a:solidFill>
                  <a:schemeClr val="accent1"/>
                </a:solidFill>
              </a:defRPr>
            </a:lvl8pPr>
            <a:lvl9pPr indent="-317500" lvl="8" marL="4114800">
              <a:spcBef>
                <a:spcPts val="0"/>
              </a:spcBef>
              <a:spcAft>
                <a:spcPts val="0"/>
              </a:spcAft>
              <a:buClr>
                <a:schemeClr val="accent1"/>
              </a:buClr>
              <a:buSzPts val="1400"/>
              <a:buChar char="■"/>
              <a:defRPr>
                <a:solidFill>
                  <a:schemeClr val="accent1"/>
                </a:solidFill>
              </a:defRPr>
            </a:lvl9pPr>
          </a:lstStyle>
          <a:p/>
        </p:txBody>
      </p:sp>
      <p:sp>
        <p:nvSpPr>
          <p:cNvPr id="45" name="Google Shape;45;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accent1"/>
                </a:solidFill>
              </a:defRPr>
            </a:lvl1pPr>
            <a:lvl2pPr lvl="1">
              <a:buNone/>
              <a:defRPr>
                <a:solidFill>
                  <a:schemeClr val="accent1"/>
                </a:solidFill>
              </a:defRPr>
            </a:lvl2pPr>
            <a:lvl3pPr lvl="2">
              <a:buNone/>
              <a:defRPr>
                <a:solidFill>
                  <a:schemeClr val="accent1"/>
                </a:solidFill>
              </a:defRPr>
            </a:lvl3pPr>
            <a:lvl4pPr lvl="3">
              <a:buNone/>
              <a:defRPr>
                <a:solidFill>
                  <a:schemeClr val="accent1"/>
                </a:solidFill>
              </a:defRPr>
            </a:lvl4pPr>
            <a:lvl5pPr lvl="4">
              <a:buNone/>
              <a:defRPr>
                <a:solidFill>
                  <a:schemeClr val="accent1"/>
                </a:solidFill>
              </a:defRPr>
            </a:lvl5pPr>
            <a:lvl6pPr lvl="5">
              <a:buNone/>
              <a:defRPr>
                <a:solidFill>
                  <a:schemeClr val="accent1"/>
                </a:solidFill>
              </a:defRPr>
            </a:lvl6pPr>
            <a:lvl7pPr lvl="6">
              <a:buNone/>
              <a:defRPr>
                <a:solidFill>
                  <a:schemeClr val="accent1"/>
                </a:solidFill>
              </a:defRPr>
            </a:lvl7pPr>
            <a:lvl8pPr lvl="7">
              <a:buNone/>
              <a:defRPr>
                <a:solidFill>
                  <a:schemeClr val="accent1"/>
                </a:solidFill>
              </a:defRPr>
            </a:lvl8pPr>
            <a:lvl9pPr lvl="8">
              <a:buNone/>
              <a:defRPr>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6" name="Shape 46"/>
        <p:cNvGrpSpPr/>
        <p:nvPr/>
      </p:nvGrpSpPr>
      <p:grpSpPr>
        <a:xfrm>
          <a:off x="0" y="0"/>
          <a:ext cx="0" cy="0"/>
          <a:chOff x="0" y="0"/>
          <a:chExt cx="0" cy="0"/>
        </a:xfrm>
      </p:grpSpPr>
      <p:sp>
        <p:nvSpPr>
          <p:cNvPr id="47" name="Google Shape;47;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8" name="Google Shape;48;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aperback">
    <p:bg>
      <p:bgPr>
        <a:solidFill>
          <a:schemeClr val="accen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132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1pPr>
            <a:lvl2pPr lvl="1">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2pPr>
            <a:lvl3pPr lvl="2">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3pPr>
            <a:lvl4pPr lvl="3">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4pPr>
            <a:lvl5pPr lvl="4">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5pPr>
            <a:lvl6pPr lvl="5">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6pPr>
            <a:lvl7pPr lvl="6">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7pPr>
            <a:lvl8pPr lvl="7">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8pPr>
            <a:lvl9pPr lvl="8">
              <a:spcBef>
                <a:spcPts val="0"/>
              </a:spcBef>
              <a:spcAft>
                <a:spcPts val="0"/>
              </a:spcAft>
              <a:buClr>
                <a:schemeClr val="dk1"/>
              </a:buClr>
              <a:buSzPts val="3000"/>
              <a:buFont typeface="Old Standard TT"/>
              <a:buNone/>
              <a:defRPr sz="3000">
                <a:solidFill>
                  <a:schemeClr val="dk1"/>
                </a:solidFill>
                <a:latin typeface="Old Standard TT"/>
                <a:ea typeface="Old Standard TT"/>
                <a:cs typeface="Old Standard TT"/>
                <a:sym typeface="Old Standard TT"/>
              </a:defRPr>
            </a:lvl9pPr>
          </a:lstStyle>
          <a:p/>
        </p:txBody>
      </p:sp>
      <p:sp>
        <p:nvSpPr>
          <p:cNvPr id="7" name="Google Shape;7;p1"/>
          <p:cNvSpPr txBox="1"/>
          <p:nvPr>
            <p:ph idx="1" type="body"/>
          </p:nvPr>
        </p:nvSpPr>
        <p:spPr>
          <a:xfrm>
            <a:off x="311700" y="1171600"/>
            <a:ext cx="8520600" cy="3397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1"/>
              </a:buClr>
              <a:buSzPts val="1800"/>
              <a:buFont typeface="Old Standard TT"/>
              <a:buChar char="●"/>
              <a:defRPr sz="1800">
                <a:solidFill>
                  <a:schemeClr val="dk1"/>
                </a:solidFill>
                <a:latin typeface="Old Standard TT"/>
                <a:ea typeface="Old Standard TT"/>
                <a:cs typeface="Old Standard TT"/>
                <a:sym typeface="Old Standard TT"/>
              </a:defRPr>
            </a:lvl1pPr>
            <a:lvl2pPr indent="-317500" lvl="1" marL="914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2pPr>
            <a:lvl3pPr indent="-317500" lvl="2" marL="1371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3pPr>
            <a:lvl4pPr indent="-317500" lvl="3" marL="1828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4pPr>
            <a:lvl5pPr indent="-317500" lvl="4" marL="22860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5pPr>
            <a:lvl6pPr indent="-317500" lvl="5" marL="27432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6pPr>
            <a:lvl7pPr indent="-317500" lvl="6" marL="32004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7pPr>
            <a:lvl8pPr indent="-317500" lvl="7" marL="36576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8pPr>
            <a:lvl9pPr indent="-317500" lvl="8" marL="4114800">
              <a:lnSpc>
                <a:spcPct val="115000"/>
              </a:lnSpc>
              <a:spcBef>
                <a:spcPts val="0"/>
              </a:spcBef>
              <a:spcAft>
                <a:spcPts val="0"/>
              </a:spcAft>
              <a:buClr>
                <a:schemeClr val="dk1"/>
              </a:buClr>
              <a:buSzPts val="1400"/>
              <a:buFont typeface="Old Standard TT"/>
              <a:buChar char="■"/>
              <a:defRPr>
                <a:solidFill>
                  <a:schemeClr val="dk1"/>
                </a:solidFill>
                <a:latin typeface="Old Standard TT"/>
                <a:ea typeface="Old Standard TT"/>
                <a:cs typeface="Old Standard TT"/>
                <a:sym typeface="Old Standard TT"/>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1"/>
                </a:solidFill>
                <a:latin typeface="Old Standard TT"/>
                <a:ea typeface="Old Standard TT"/>
                <a:cs typeface="Old Standard TT"/>
                <a:sym typeface="Old Standard TT"/>
              </a:defRPr>
            </a:lvl1pPr>
            <a:lvl2pPr lvl="1" algn="r">
              <a:buNone/>
              <a:defRPr sz="1000">
                <a:solidFill>
                  <a:schemeClr val="dk1"/>
                </a:solidFill>
                <a:latin typeface="Old Standard TT"/>
                <a:ea typeface="Old Standard TT"/>
                <a:cs typeface="Old Standard TT"/>
                <a:sym typeface="Old Standard TT"/>
              </a:defRPr>
            </a:lvl2pPr>
            <a:lvl3pPr lvl="2" algn="r">
              <a:buNone/>
              <a:defRPr sz="1000">
                <a:solidFill>
                  <a:schemeClr val="dk1"/>
                </a:solidFill>
                <a:latin typeface="Old Standard TT"/>
                <a:ea typeface="Old Standard TT"/>
                <a:cs typeface="Old Standard TT"/>
                <a:sym typeface="Old Standard TT"/>
              </a:defRPr>
            </a:lvl3pPr>
            <a:lvl4pPr lvl="3" algn="r">
              <a:buNone/>
              <a:defRPr sz="1000">
                <a:solidFill>
                  <a:schemeClr val="dk1"/>
                </a:solidFill>
                <a:latin typeface="Old Standard TT"/>
                <a:ea typeface="Old Standard TT"/>
                <a:cs typeface="Old Standard TT"/>
                <a:sym typeface="Old Standard TT"/>
              </a:defRPr>
            </a:lvl4pPr>
            <a:lvl5pPr lvl="4" algn="r">
              <a:buNone/>
              <a:defRPr sz="1000">
                <a:solidFill>
                  <a:schemeClr val="dk1"/>
                </a:solidFill>
                <a:latin typeface="Old Standard TT"/>
                <a:ea typeface="Old Standard TT"/>
                <a:cs typeface="Old Standard TT"/>
                <a:sym typeface="Old Standard TT"/>
              </a:defRPr>
            </a:lvl5pPr>
            <a:lvl6pPr lvl="5" algn="r">
              <a:buNone/>
              <a:defRPr sz="1000">
                <a:solidFill>
                  <a:schemeClr val="dk1"/>
                </a:solidFill>
                <a:latin typeface="Old Standard TT"/>
                <a:ea typeface="Old Standard TT"/>
                <a:cs typeface="Old Standard TT"/>
                <a:sym typeface="Old Standard TT"/>
              </a:defRPr>
            </a:lvl6pPr>
            <a:lvl7pPr lvl="6" algn="r">
              <a:buNone/>
              <a:defRPr sz="1000">
                <a:solidFill>
                  <a:schemeClr val="dk1"/>
                </a:solidFill>
                <a:latin typeface="Old Standard TT"/>
                <a:ea typeface="Old Standard TT"/>
                <a:cs typeface="Old Standard TT"/>
                <a:sym typeface="Old Standard TT"/>
              </a:defRPr>
            </a:lvl7pPr>
            <a:lvl8pPr lvl="7" algn="r">
              <a:buNone/>
              <a:defRPr sz="1000">
                <a:solidFill>
                  <a:schemeClr val="dk1"/>
                </a:solidFill>
                <a:latin typeface="Old Standard TT"/>
                <a:ea typeface="Old Standard TT"/>
                <a:cs typeface="Old Standard TT"/>
                <a:sym typeface="Old Standard TT"/>
              </a:defRPr>
            </a:lvl8pPr>
            <a:lvl9pPr lvl="8" algn="r">
              <a:buNone/>
              <a:defRPr sz="1000">
                <a:solidFill>
                  <a:schemeClr val="dk1"/>
                </a:solidFill>
                <a:latin typeface="Old Standard TT"/>
                <a:ea typeface="Old Standard TT"/>
                <a:cs typeface="Old Standard TT"/>
                <a:sym typeface="Old Standard T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6.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1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1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13.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8.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9.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17.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22.xml"/><Relationship Id="rId3" Type="http://schemas.openxmlformats.org/officeDocument/2006/relationships/image" Target="../media/image20.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4.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5.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sp>
        <p:nvSpPr>
          <p:cNvPr id="59" name="Google Shape;59;p13"/>
          <p:cNvSpPr txBox="1"/>
          <p:nvPr>
            <p:ph type="ctrTitle"/>
          </p:nvPr>
        </p:nvSpPr>
        <p:spPr>
          <a:xfrm>
            <a:off x="444725" y="137025"/>
            <a:ext cx="8371800" cy="1522800"/>
          </a:xfrm>
          <a:prstGeom prst="rect">
            <a:avLst/>
          </a:prstGeom>
        </p:spPr>
        <p:txBody>
          <a:bodyPr anchorCtr="0" anchor="b"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3500">
                <a:solidFill>
                  <a:schemeClr val="lt1"/>
                </a:solidFill>
              </a:rPr>
              <a:t>Capstone Project: </a:t>
            </a:r>
            <a:endParaRPr b="1" sz="3500">
              <a:solidFill>
                <a:schemeClr val="lt1"/>
              </a:solidFill>
            </a:endParaRPr>
          </a:p>
          <a:p>
            <a:pPr indent="0" lvl="0" marL="0" rtl="0" algn="l">
              <a:spcBef>
                <a:spcPts val="0"/>
              </a:spcBef>
              <a:spcAft>
                <a:spcPts val="0"/>
              </a:spcAft>
              <a:buClr>
                <a:schemeClr val="dk1"/>
              </a:buClr>
              <a:buSzPts val="1100"/>
              <a:buFont typeface="Arial"/>
              <a:buNone/>
            </a:pPr>
            <a:r>
              <a:rPr b="1" lang="en" sz="3500">
                <a:solidFill>
                  <a:schemeClr val="lt1"/>
                </a:solidFill>
              </a:rPr>
              <a:t>Analytical CRM Development for a Bank</a:t>
            </a:r>
            <a:endParaRPr b="1" sz="3500">
              <a:solidFill>
                <a:schemeClr val="lt1"/>
              </a:solidFill>
            </a:endParaRPr>
          </a:p>
        </p:txBody>
      </p:sp>
      <p:sp>
        <p:nvSpPr>
          <p:cNvPr id="60" name="Google Shape;60;p13"/>
          <p:cNvSpPr txBox="1"/>
          <p:nvPr>
            <p:ph idx="1" type="subTitle"/>
          </p:nvPr>
        </p:nvSpPr>
        <p:spPr>
          <a:xfrm>
            <a:off x="512700" y="1949600"/>
            <a:ext cx="8303700" cy="1893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solidFill>
                  <a:schemeClr val="lt1"/>
                </a:solidFill>
              </a:rPr>
              <a:t>Reducing Churn and Enhancing Customer Satisfaction</a:t>
            </a:r>
            <a:endParaRPr>
              <a:solidFill>
                <a:schemeClr val="lt1"/>
              </a:solidFill>
            </a:endParaRPr>
          </a:p>
          <a:p>
            <a:pPr indent="0" lvl="0" marL="0" rtl="0" algn="l">
              <a:spcBef>
                <a:spcPts val="0"/>
              </a:spcBef>
              <a:spcAft>
                <a:spcPts val="0"/>
              </a:spcAft>
              <a:buNone/>
            </a:pPr>
            <a:r>
              <a:t/>
            </a:r>
            <a:endParaRPr>
              <a:solidFill>
                <a:schemeClr val="lt1"/>
              </a:solidFill>
            </a:endParaRPr>
          </a:p>
          <a:p>
            <a:pPr indent="0" lvl="0" marL="0" rtl="0" algn="l">
              <a:spcBef>
                <a:spcPts val="0"/>
              </a:spcBef>
              <a:spcAft>
                <a:spcPts val="0"/>
              </a:spcAft>
              <a:buNone/>
            </a:pPr>
            <a:r>
              <a:rPr b="1" lang="en">
                <a:solidFill>
                  <a:schemeClr val="lt1"/>
                </a:solidFill>
              </a:rPr>
              <a:t>Asiya Shaikh</a:t>
            </a:r>
            <a:endParaRPr b="1">
              <a:solidFill>
                <a:schemeClr val="lt1"/>
              </a:solidFill>
            </a:endParaRPr>
          </a:p>
          <a:p>
            <a:pPr indent="0" lvl="0" marL="0" rtl="0" algn="l">
              <a:spcBef>
                <a:spcPts val="0"/>
              </a:spcBef>
              <a:spcAft>
                <a:spcPts val="0"/>
              </a:spcAft>
              <a:buNone/>
            </a:pPr>
            <a:r>
              <a:t/>
            </a:r>
            <a:endParaRPr/>
          </a:p>
        </p:txBody>
      </p:sp>
      <p:pic>
        <p:nvPicPr>
          <p:cNvPr id="61" name="Google Shape;61;p13"/>
          <p:cNvPicPr preferRelativeResize="0"/>
          <p:nvPr/>
        </p:nvPicPr>
        <p:blipFill>
          <a:blip r:embed="rId3">
            <a:alphaModFix/>
          </a:blip>
          <a:stretch>
            <a:fillRect/>
          </a:stretch>
        </p:blipFill>
        <p:spPr>
          <a:xfrm>
            <a:off x="4160475" y="2571750"/>
            <a:ext cx="4513824" cy="225692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1" name="Shape 121"/>
        <p:cNvGrpSpPr/>
        <p:nvPr/>
      </p:nvGrpSpPr>
      <p:grpSpPr>
        <a:xfrm>
          <a:off x="0" y="0"/>
          <a:ext cx="0" cy="0"/>
          <a:chOff x="0" y="0"/>
          <a:chExt cx="0" cy="0"/>
        </a:xfrm>
      </p:grpSpPr>
      <p:sp>
        <p:nvSpPr>
          <p:cNvPr id="122" name="Google Shape;122;p22"/>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SzPts val="990"/>
              <a:buNone/>
            </a:pPr>
            <a:r>
              <a:rPr b="1" lang="en" sz="2500"/>
              <a:t>Customer Behavior Analysis (Spending Habits by Tenure)</a:t>
            </a:r>
            <a:endParaRPr b="1" sz="2500"/>
          </a:p>
        </p:txBody>
      </p:sp>
      <p:sp>
        <p:nvSpPr>
          <p:cNvPr id="123" name="Google Shape;123;p22"/>
          <p:cNvSpPr txBox="1"/>
          <p:nvPr>
            <p:ph idx="1" type="body"/>
          </p:nvPr>
        </p:nvSpPr>
        <p:spPr>
          <a:xfrm>
            <a:off x="311700" y="1171600"/>
            <a:ext cx="4260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Customers with </a:t>
            </a:r>
            <a:r>
              <a:rPr b="1" lang="en" sz="1400"/>
              <a:t>3 to 5 years of tenure</a:t>
            </a:r>
            <a:r>
              <a:rPr lang="en" sz="1400"/>
              <a:t> show the </a:t>
            </a:r>
            <a:r>
              <a:rPr b="1" lang="en" sz="1400"/>
              <a:t>highest spending capacity</a:t>
            </a:r>
            <a:r>
              <a:rPr lang="en" sz="1400"/>
              <a:t>, with peak balances and estimated salaries.</a:t>
            </a:r>
            <a:br>
              <a:rPr lang="en" sz="1400"/>
            </a:br>
            <a:r>
              <a:rPr lang="en" sz="1400"/>
              <a:t>The </a:t>
            </a:r>
            <a:r>
              <a:rPr b="1" lang="en" sz="1400"/>
              <a:t>highest balance (226M)</a:t>
            </a:r>
            <a:r>
              <a:rPr lang="en" sz="1400"/>
              <a:t> is observed at </a:t>
            </a:r>
            <a:r>
              <a:rPr b="1" lang="en" sz="1400"/>
              <a:t>tenure 4</a:t>
            </a:r>
            <a:r>
              <a:rPr lang="en" sz="1400"/>
              <a:t>, alongside the </a:t>
            </a:r>
            <a:r>
              <a:rPr b="1" lang="en" sz="1400"/>
              <a:t>highest customer count (1,159)</a:t>
            </a:r>
            <a:r>
              <a:rPr lang="en" sz="1400"/>
              <a:t>.</a:t>
            </a:r>
            <a:endParaRPr sz="1400"/>
          </a:p>
          <a:p>
            <a:pPr indent="0" lvl="0" marL="0" rtl="0" algn="l">
              <a:spcBef>
                <a:spcPts val="0"/>
              </a:spcBef>
              <a:spcAft>
                <a:spcPts val="0"/>
              </a:spcAft>
              <a:buClr>
                <a:schemeClr val="dk1"/>
              </a:buClr>
              <a:buSzPts val="1100"/>
              <a:buFont typeface="Arial"/>
              <a:buNone/>
            </a:pPr>
            <a:r>
              <a:rPr lang="en" sz="1400"/>
              <a:t>After tenure 5, both customer count and spending decline steadily.</a:t>
            </a:r>
            <a:endParaRPr sz="1400"/>
          </a:p>
          <a:p>
            <a:pPr indent="0" lvl="0" marL="0" rtl="0" algn="l">
              <a:spcBef>
                <a:spcPts val="0"/>
              </a:spcBef>
              <a:spcAft>
                <a:spcPts val="0"/>
              </a:spcAft>
              <a:buClr>
                <a:schemeClr val="dk1"/>
              </a:buClr>
              <a:buSzPts val="1100"/>
              <a:buFont typeface="Arial"/>
              <a:buNone/>
            </a:pPr>
            <a:r>
              <a:rPr lang="en" sz="1400"/>
              <a:t>This indicates </a:t>
            </a:r>
            <a:r>
              <a:rPr b="1" lang="en" sz="1400"/>
              <a:t>mid-tenure customers</a:t>
            </a:r>
            <a:r>
              <a:rPr lang="en" sz="1400"/>
              <a:t> (3–5 years) are more financially engaged.</a:t>
            </a:r>
            <a:endParaRPr sz="1400"/>
          </a:p>
          <a:p>
            <a:pPr indent="0" lvl="0" marL="0" rtl="0" algn="l">
              <a:spcBef>
                <a:spcPts val="0"/>
              </a:spcBef>
              <a:spcAft>
                <a:spcPts val="0"/>
              </a:spcAft>
              <a:buClr>
                <a:schemeClr val="dk1"/>
              </a:buClr>
              <a:buSzPts val="1100"/>
              <a:buFont typeface="Arial"/>
              <a:buNone/>
            </a:pPr>
            <a:r>
              <a:rPr lang="en" sz="1400"/>
              <a:t>Recommendation: Focus retention strategies and personalized offers on mid-tenure customers to </a:t>
            </a:r>
            <a:r>
              <a:rPr b="1" lang="en" sz="1400"/>
              <a:t>maximize value and reduce churn</a:t>
            </a:r>
            <a:r>
              <a:rPr lang="en" sz="1400"/>
              <a:t>.</a:t>
            </a:r>
            <a:endParaRPr sz="1400"/>
          </a:p>
          <a:p>
            <a:pPr indent="0" lvl="0" marL="0" rtl="0" algn="l">
              <a:spcBef>
                <a:spcPts val="1200"/>
              </a:spcBef>
              <a:spcAft>
                <a:spcPts val="1200"/>
              </a:spcAft>
              <a:buNone/>
            </a:pPr>
            <a:r>
              <a:t/>
            </a:r>
            <a:endParaRPr sz="1400"/>
          </a:p>
        </p:txBody>
      </p:sp>
      <p:pic>
        <p:nvPicPr>
          <p:cNvPr id="124" name="Google Shape;124;p22"/>
          <p:cNvPicPr preferRelativeResize="0"/>
          <p:nvPr/>
        </p:nvPicPr>
        <p:blipFill>
          <a:blip r:embed="rId3">
            <a:alphaModFix/>
          </a:blip>
          <a:stretch>
            <a:fillRect/>
          </a:stretch>
        </p:blipFill>
        <p:spPr>
          <a:xfrm>
            <a:off x="4572000" y="1171600"/>
            <a:ext cx="4267200" cy="25671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3"/>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Balance vs Salary (Exit Analysis)</a:t>
            </a:r>
            <a:endParaRPr b="1"/>
          </a:p>
        </p:txBody>
      </p:sp>
      <p:sp>
        <p:nvSpPr>
          <p:cNvPr id="130" name="Google Shape;130;p23"/>
          <p:cNvSpPr txBox="1"/>
          <p:nvPr>
            <p:ph idx="1" type="body"/>
          </p:nvPr>
        </p:nvSpPr>
        <p:spPr>
          <a:xfrm>
            <a:off x="311700" y="1285875"/>
            <a:ext cx="3864900" cy="328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There is </a:t>
            </a:r>
            <a:r>
              <a:rPr b="1" lang="en" sz="1400"/>
              <a:t>no clear correlation</a:t>
            </a:r>
            <a:r>
              <a:rPr lang="en" sz="1400"/>
              <a:t> between estimated salary and balance.</a:t>
            </a:r>
            <a:endParaRPr sz="1400"/>
          </a:p>
          <a:p>
            <a:pPr indent="0" lvl="0" marL="0" rtl="0" algn="l">
              <a:spcBef>
                <a:spcPts val="0"/>
              </a:spcBef>
              <a:spcAft>
                <a:spcPts val="0"/>
              </a:spcAft>
              <a:buNone/>
            </a:pPr>
            <a:r>
              <a:rPr lang="en" sz="1400"/>
              <a:t>Customers who </a:t>
            </a:r>
            <a:r>
              <a:rPr b="1" lang="en" sz="1400"/>
              <a:t>exited (larger dots)</a:t>
            </a:r>
            <a:r>
              <a:rPr lang="en" sz="1400"/>
              <a:t> are scattered across </a:t>
            </a:r>
            <a:r>
              <a:rPr b="1" lang="en" sz="1400"/>
              <a:t>all salary and balance ranges</a:t>
            </a:r>
            <a:r>
              <a:rPr lang="en" sz="1400"/>
              <a:t>.</a:t>
            </a:r>
            <a:endParaRPr sz="1400"/>
          </a:p>
          <a:p>
            <a:pPr indent="0" lvl="0" marL="0" rtl="0" algn="l">
              <a:spcBef>
                <a:spcPts val="0"/>
              </a:spcBef>
              <a:spcAft>
                <a:spcPts val="0"/>
              </a:spcAft>
              <a:buClr>
                <a:schemeClr val="dk1"/>
              </a:buClr>
              <a:buSzPts val="1100"/>
              <a:buFont typeface="Arial"/>
              <a:buNone/>
            </a:pPr>
            <a:r>
              <a:rPr lang="en" sz="1400"/>
              <a:t>This indicates that </a:t>
            </a:r>
            <a:r>
              <a:rPr b="1" lang="en" sz="1400"/>
              <a:t>salary alone is not a strong predictor</a:t>
            </a:r>
            <a:r>
              <a:rPr lang="en" sz="1400"/>
              <a:t> of churn.</a:t>
            </a:r>
            <a:endParaRPr sz="1400"/>
          </a:p>
          <a:p>
            <a:pPr indent="0" lvl="0" marL="0" rtl="0" algn="l">
              <a:spcBef>
                <a:spcPts val="0"/>
              </a:spcBef>
              <a:spcAft>
                <a:spcPts val="0"/>
              </a:spcAft>
              <a:buClr>
                <a:schemeClr val="dk1"/>
              </a:buClr>
              <a:buSzPts val="1100"/>
              <a:buFont typeface="Arial"/>
              <a:buNone/>
            </a:pPr>
            <a:r>
              <a:rPr lang="en" sz="1400"/>
              <a:t>Some high-balance customers also exited, signaling a </a:t>
            </a:r>
            <a:r>
              <a:rPr b="1" lang="en" sz="1400"/>
              <a:t>potential service or engagement issue</a:t>
            </a:r>
            <a:r>
              <a:rPr lang="en" sz="1400"/>
              <a:t>.</a:t>
            </a:r>
            <a:endParaRPr sz="1400"/>
          </a:p>
          <a:p>
            <a:pPr indent="0" lvl="0" marL="0" rtl="0" algn="l">
              <a:spcBef>
                <a:spcPts val="0"/>
              </a:spcBef>
              <a:spcAft>
                <a:spcPts val="0"/>
              </a:spcAft>
              <a:buClr>
                <a:schemeClr val="dk1"/>
              </a:buClr>
              <a:buSzPts val="1100"/>
              <a:buFont typeface="Arial"/>
              <a:buNone/>
            </a:pPr>
            <a:r>
              <a:rPr b="1" lang="en" sz="1400"/>
              <a:t>Recommendation</a:t>
            </a:r>
            <a:r>
              <a:rPr lang="en" sz="1400"/>
              <a:t>: Focus on enhancing engagement and satisfaction across all income levels rather than segmenting purely by salary.</a:t>
            </a:r>
            <a:endParaRPr sz="1400"/>
          </a:p>
          <a:p>
            <a:pPr indent="0" lvl="0" marL="0" rtl="0" algn="l">
              <a:spcBef>
                <a:spcPts val="1200"/>
              </a:spcBef>
              <a:spcAft>
                <a:spcPts val="1200"/>
              </a:spcAft>
              <a:buNone/>
            </a:pPr>
            <a:r>
              <a:t/>
            </a:r>
            <a:endParaRPr sz="1400"/>
          </a:p>
        </p:txBody>
      </p:sp>
      <p:pic>
        <p:nvPicPr>
          <p:cNvPr id="131" name="Google Shape;131;p23"/>
          <p:cNvPicPr preferRelativeResize="0"/>
          <p:nvPr/>
        </p:nvPicPr>
        <p:blipFill>
          <a:blip r:embed="rId3">
            <a:alphaModFix/>
          </a:blip>
          <a:stretch>
            <a:fillRect/>
          </a:stretch>
        </p:blipFill>
        <p:spPr>
          <a:xfrm>
            <a:off x="4176600" y="1285875"/>
            <a:ext cx="4655699" cy="32832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5" name="Shape 135"/>
        <p:cNvGrpSpPr/>
        <p:nvPr/>
      </p:nvGrpSpPr>
      <p:grpSpPr>
        <a:xfrm>
          <a:off x="0" y="0"/>
          <a:ext cx="0" cy="0"/>
          <a:chOff x="0" y="0"/>
          <a:chExt cx="0" cy="0"/>
        </a:xfrm>
      </p:grpSpPr>
      <p:sp>
        <p:nvSpPr>
          <p:cNvPr id="136" name="Google Shape;136;p2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sz="2700"/>
              <a:t>Customer Segmentation by Number of Products</a:t>
            </a:r>
            <a:endParaRPr b="1" sz="2700"/>
          </a:p>
        </p:txBody>
      </p:sp>
      <p:sp>
        <p:nvSpPr>
          <p:cNvPr id="137" name="Google Shape;137;p24"/>
          <p:cNvSpPr txBox="1"/>
          <p:nvPr>
            <p:ph idx="1" type="body"/>
          </p:nvPr>
        </p:nvSpPr>
        <p:spPr>
          <a:xfrm>
            <a:off x="311700" y="1171600"/>
            <a:ext cx="4004400" cy="3397200"/>
          </a:xfrm>
          <a:prstGeom prst="rect">
            <a:avLst/>
          </a:prstGeom>
        </p:spPr>
        <p:txBody>
          <a:bodyPr anchorCtr="0" anchor="t" bIns="91425" lIns="91425" spcFirstLastPara="1" rIns="91425" wrap="square" tIns="91425">
            <a:noAutofit/>
          </a:bodyPr>
          <a:lstStyle/>
          <a:p>
            <a:pPr indent="0" lvl="0" marL="0" rtl="0" algn="l">
              <a:spcBef>
                <a:spcPts val="1200"/>
              </a:spcBef>
              <a:spcAft>
                <a:spcPts val="0"/>
              </a:spcAft>
              <a:buClr>
                <a:schemeClr val="dk1"/>
              </a:buClr>
              <a:buSzPts val="1100"/>
              <a:buFont typeface="Arial"/>
              <a:buNone/>
            </a:pPr>
            <a:r>
              <a:rPr lang="en" sz="1400"/>
              <a:t>The chart shows that a </a:t>
            </a:r>
            <a:r>
              <a:rPr b="1" lang="en" sz="1400"/>
              <a:t>majority of customers</a:t>
            </a:r>
            <a:r>
              <a:rPr lang="en" sz="1400"/>
              <a:t> (over </a:t>
            </a:r>
            <a:r>
              <a:rPr b="1" lang="en" sz="1400"/>
              <a:t>96%</a:t>
            </a:r>
            <a:r>
              <a:rPr lang="en" sz="1400"/>
              <a:t>) have either </a:t>
            </a:r>
            <a:r>
              <a:rPr b="1" lang="en" sz="1400"/>
              <a:t>1 or 2 products</a:t>
            </a:r>
            <a:r>
              <a:rPr lang="en" sz="1400"/>
              <a:t> with the bank:</a:t>
            </a:r>
            <a:endParaRPr sz="1400"/>
          </a:p>
          <a:p>
            <a:pPr indent="-317500" lvl="0" marL="457200" rtl="0" algn="l">
              <a:spcBef>
                <a:spcPts val="1200"/>
              </a:spcBef>
              <a:spcAft>
                <a:spcPts val="0"/>
              </a:spcAft>
              <a:buSzPts val="1400"/>
              <a:buFont typeface="Arial"/>
              <a:buChar char="●"/>
            </a:pPr>
            <a:r>
              <a:rPr b="1" lang="en" sz="1400"/>
              <a:t>50.84%</a:t>
            </a:r>
            <a:r>
              <a:rPr lang="en" sz="1400"/>
              <a:t> have 2 products</a:t>
            </a:r>
            <a:endParaRPr sz="1400"/>
          </a:p>
          <a:p>
            <a:pPr indent="-317500" lvl="0" marL="457200" rtl="0" algn="l">
              <a:spcBef>
                <a:spcPts val="0"/>
              </a:spcBef>
              <a:spcAft>
                <a:spcPts val="0"/>
              </a:spcAft>
              <a:buSzPts val="1400"/>
              <a:buFont typeface="Arial"/>
              <a:buChar char="●"/>
            </a:pPr>
            <a:r>
              <a:rPr b="1" lang="en" sz="1400"/>
              <a:t>45.9%</a:t>
            </a:r>
            <a:r>
              <a:rPr lang="en" sz="1400"/>
              <a:t> have 1 product</a:t>
            </a:r>
            <a:endParaRPr sz="1400"/>
          </a:p>
          <a:p>
            <a:pPr indent="-317500" lvl="0" marL="457200" rtl="0" algn="l">
              <a:spcBef>
                <a:spcPts val="0"/>
              </a:spcBef>
              <a:spcAft>
                <a:spcPts val="0"/>
              </a:spcAft>
              <a:buSzPts val="1400"/>
              <a:buFont typeface="Arial"/>
              <a:buChar char="●"/>
            </a:pPr>
            <a:r>
              <a:rPr lang="en" sz="1400"/>
              <a:t>Very few customers (less than 4%) hold </a:t>
            </a:r>
            <a:r>
              <a:rPr b="1" lang="en" sz="1400"/>
              <a:t>3 or more products</a:t>
            </a:r>
            <a:endParaRPr b="1" sz="1400"/>
          </a:p>
          <a:p>
            <a:pPr indent="0" lvl="0" marL="0" rtl="0" algn="l">
              <a:spcBef>
                <a:spcPts val="1200"/>
              </a:spcBef>
              <a:spcAft>
                <a:spcPts val="0"/>
              </a:spcAft>
              <a:buClr>
                <a:schemeClr val="dk1"/>
              </a:buClr>
              <a:buSzPts val="1100"/>
              <a:buFont typeface="Arial"/>
              <a:buNone/>
            </a:pPr>
            <a:r>
              <a:rPr lang="en" sz="1400"/>
              <a:t>This indicates an opportunity to </a:t>
            </a:r>
            <a:r>
              <a:rPr b="1" lang="en" sz="1400"/>
              <a:t>promote additional products</a:t>
            </a:r>
            <a:r>
              <a:rPr lang="en" sz="1400"/>
              <a:t> to customers with only 1 or 2 products, enhancing both </a:t>
            </a:r>
            <a:r>
              <a:rPr b="1" lang="en" sz="1400"/>
              <a:t>product penetration</a:t>
            </a:r>
            <a:r>
              <a:rPr lang="en" sz="1400"/>
              <a:t> and </a:t>
            </a:r>
            <a:r>
              <a:rPr b="1" lang="en" sz="1400"/>
              <a:t>customer value</a:t>
            </a:r>
            <a:r>
              <a:rPr lang="en" sz="1400"/>
              <a:t>.</a:t>
            </a:r>
            <a:endParaRPr sz="1400"/>
          </a:p>
          <a:p>
            <a:pPr indent="0" lvl="0" marL="0" rtl="0" algn="l">
              <a:spcBef>
                <a:spcPts val="1200"/>
              </a:spcBef>
              <a:spcAft>
                <a:spcPts val="1200"/>
              </a:spcAft>
              <a:buNone/>
            </a:pPr>
            <a:r>
              <a:t/>
            </a:r>
            <a:endParaRPr sz="1400"/>
          </a:p>
        </p:txBody>
      </p:sp>
      <p:pic>
        <p:nvPicPr>
          <p:cNvPr id="138" name="Google Shape;138;p24"/>
          <p:cNvPicPr preferRelativeResize="0"/>
          <p:nvPr/>
        </p:nvPicPr>
        <p:blipFill>
          <a:blip r:embed="rId3">
            <a:alphaModFix/>
          </a:blip>
          <a:stretch>
            <a:fillRect/>
          </a:stretch>
        </p:blipFill>
        <p:spPr>
          <a:xfrm>
            <a:off x="4824075" y="1593850"/>
            <a:ext cx="3438525" cy="25527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5"/>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Geographic Marketing Trends &amp; Churn Insights</a:t>
            </a:r>
            <a:endParaRPr b="1"/>
          </a:p>
        </p:txBody>
      </p:sp>
      <p:sp>
        <p:nvSpPr>
          <p:cNvPr id="144" name="Google Shape;144;p25"/>
          <p:cNvSpPr txBox="1"/>
          <p:nvPr>
            <p:ph idx="1" type="body"/>
          </p:nvPr>
        </p:nvSpPr>
        <p:spPr>
          <a:xfrm>
            <a:off x="311700" y="3090075"/>
            <a:ext cx="8520600" cy="147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France</a:t>
            </a:r>
            <a:r>
              <a:rPr lang="en" sz="1400"/>
              <a:t> has the highest number of customers (</a:t>
            </a:r>
            <a:r>
              <a:rPr b="1" lang="en" sz="1400"/>
              <a:t>1,943</a:t>
            </a:r>
            <a:r>
              <a:rPr lang="en" sz="1400"/>
              <a:t>), followed by </a:t>
            </a:r>
            <a:r>
              <a:rPr b="1" lang="en" sz="1400"/>
              <a:t>Germany</a:t>
            </a:r>
            <a:r>
              <a:rPr lang="en" sz="1400"/>
              <a:t> and </a:t>
            </a:r>
            <a:r>
              <a:rPr b="1" lang="en" sz="1400"/>
              <a:t>Spain</a:t>
            </a:r>
            <a:r>
              <a:rPr lang="en" sz="1400"/>
              <a:t>.However, </a:t>
            </a:r>
            <a:r>
              <a:rPr b="1" lang="en" sz="1400"/>
              <a:t>Germany shows the highest churn rate (32.45%)</a:t>
            </a:r>
            <a:r>
              <a:rPr lang="en" sz="1400"/>
              <a:t>, which is nearly double that of France and Spain.Despite a lower customer base, </a:t>
            </a:r>
            <a:r>
              <a:rPr b="1" lang="en" sz="1400"/>
              <a:t>Spain and France maintain stronger retention</a:t>
            </a:r>
            <a:r>
              <a:rPr lang="en" sz="1400"/>
              <a:t> (churn rates around 16%).</a:t>
            </a:r>
            <a:endParaRPr sz="1400"/>
          </a:p>
          <a:p>
            <a:pPr indent="0" lvl="0" marL="0" rtl="0" algn="l">
              <a:spcBef>
                <a:spcPts val="1200"/>
              </a:spcBef>
              <a:spcAft>
                <a:spcPts val="0"/>
              </a:spcAft>
              <a:buClr>
                <a:schemeClr val="dk1"/>
              </a:buClr>
              <a:buSzPts val="1100"/>
              <a:buFont typeface="Arial"/>
              <a:buNone/>
            </a:pPr>
            <a:r>
              <a:rPr b="1" lang="en" sz="1400"/>
              <a:t>Insight:</a:t>
            </a:r>
            <a:r>
              <a:rPr lang="en" sz="1400"/>
              <a:t> Germany poses a </a:t>
            </a:r>
            <a:r>
              <a:rPr b="1" lang="en" sz="1400"/>
              <a:t>high churn risk</a:t>
            </a:r>
            <a:r>
              <a:rPr lang="en" sz="1400"/>
              <a:t> and requires </a:t>
            </a:r>
            <a:r>
              <a:rPr b="1" lang="en" sz="1400"/>
              <a:t>targeted retention strategies</a:t>
            </a:r>
            <a:r>
              <a:rPr lang="en" sz="1400"/>
              <a:t>, while </a:t>
            </a:r>
            <a:r>
              <a:rPr b="1" lang="en" sz="1400"/>
              <a:t>France and Spain</a:t>
            </a:r>
            <a:r>
              <a:rPr lang="en" sz="1400"/>
              <a:t> show </a:t>
            </a:r>
            <a:r>
              <a:rPr b="1" lang="en" sz="1400"/>
              <a:t>more stable customer bases</a:t>
            </a:r>
            <a:r>
              <a:rPr lang="en" sz="1400"/>
              <a:t> and can be leveraged for cross-selling or upselling opportunities.</a:t>
            </a:r>
            <a:endParaRPr sz="1400"/>
          </a:p>
          <a:p>
            <a:pPr indent="0" lvl="0" marL="0" rtl="0" algn="l">
              <a:spcBef>
                <a:spcPts val="1200"/>
              </a:spcBef>
              <a:spcAft>
                <a:spcPts val="1200"/>
              </a:spcAft>
              <a:buNone/>
            </a:pPr>
            <a:r>
              <a:t/>
            </a:r>
            <a:endParaRPr sz="1400"/>
          </a:p>
        </p:txBody>
      </p:sp>
      <p:pic>
        <p:nvPicPr>
          <p:cNvPr id="145" name="Google Shape;145;p25"/>
          <p:cNvPicPr preferRelativeResize="0"/>
          <p:nvPr/>
        </p:nvPicPr>
        <p:blipFill>
          <a:blip r:embed="rId3">
            <a:alphaModFix/>
          </a:blip>
          <a:stretch>
            <a:fillRect/>
          </a:stretch>
        </p:blipFill>
        <p:spPr>
          <a:xfrm>
            <a:off x="311700" y="1150800"/>
            <a:ext cx="8520601" cy="172705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1200"/>
              </a:spcBef>
              <a:spcAft>
                <a:spcPts val="0"/>
              </a:spcAft>
              <a:buClr>
                <a:schemeClr val="dk1"/>
              </a:buClr>
              <a:buSzPts val="1100"/>
              <a:buFont typeface="Arial"/>
              <a:buNone/>
            </a:pPr>
            <a:r>
              <a:rPr b="1" lang="en" sz="2700"/>
              <a:t>Risk Management by Age Bucket</a:t>
            </a:r>
            <a:endParaRPr b="1" sz="2700"/>
          </a:p>
          <a:p>
            <a:pPr indent="0" lvl="0" marL="0" rtl="0" algn="l">
              <a:spcBef>
                <a:spcPts val="1200"/>
              </a:spcBef>
              <a:spcAft>
                <a:spcPts val="0"/>
              </a:spcAft>
              <a:buNone/>
            </a:pPr>
            <a:r>
              <a:t/>
            </a:r>
            <a:endParaRPr b="1" sz="2700"/>
          </a:p>
        </p:txBody>
      </p:sp>
      <p:sp>
        <p:nvSpPr>
          <p:cNvPr id="151" name="Google Shape;151;p26"/>
          <p:cNvSpPr txBox="1"/>
          <p:nvPr>
            <p:ph idx="1" type="body"/>
          </p:nvPr>
        </p:nvSpPr>
        <p:spPr>
          <a:xfrm>
            <a:off x="311700" y="1171600"/>
            <a:ext cx="4260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Customers aged </a:t>
            </a:r>
            <a:r>
              <a:rPr b="1" lang="en" sz="1400"/>
              <a:t>20–40</a:t>
            </a:r>
            <a:r>
              <a:rPr lang="en" sz="1400"/>
              <a:t> hold the </a:t>
            </a:r>
            <a:r>
              <a:rPr b="1" lang="en" sz="1400"/>
              <a:t>highest balances</a:t>
            </a:r>
            <a:r>
              <a:rPr lang="en" sz="1400"/>
              <a:t> (peaking at </a:t>
            </a:r>
            <a:r>
              <a:rPr b="1" lang="en" sz="1400"/>
              <a:t>106M</a:t>
            </a:r>
            <a:r>
              <a:rPr lang="en" sz="1400"/>
              <a:t>) and make up the </a:t>
            </a:r>
            <a:r>
              <a:rPr b="1" lang="en" sz="1400"/>
              <a:t>largest segment</a:t>
            </a:r>
            <a:r>
              <a:rPr lang="en" sz="1400"/>
              <a:t> of the customer base.</a:t>
            </a:r>
            <a:endParaRPr sz="1400"/>
          </a:p>
          <a:p>
            <a:pPr indent="0" lvl="0" marL="0" rtl="0" algn="l">
              <a:spcBef>
                <a:spcPts val="0"/>
              </a:spcBef>
              <a:spcAft>
                <a:spcPts val="0"/>
              </a:spcAft>
              <a:buNone/>
            </a:pPr>
            <a:r>
              <a:rPr lang="en" sz="1400"/>
              <a:t>A significant portion of customers in this age group are </a:t>
            </a:r>
            <a:r>
              <a:rPr b="1" lang="en" sz="1400"/>
              <a:t>inactive</a:t>
            </a:r>
            <a:r>
              <a:rPr lang="en" sz="1400"/>
              <a:t>, indicating </a:t>
            </a:r>
            <a:r>
              <a:rPr b="1" lang="en" sz="1400"/>
              <a:t>higher financial risk</a:t>
            </a:r>
            <a:r>
              <a:rPr lang="en" sz="1400"/>
              <a:t> due to disengagement.</a:t>
            </a:r>
            <a:endParaRPr sz="1400"/>
          </a:p>
          <a:p>
            <a:pPr indent="0" lvl="0" marL="0" rtl="0" algn="l">
              <a:spcBef>
                <a:spcPts val="0"/>
              </a:spcBef>
              <a:spcAft>
                <a:spcPts val="0"/>
              </a:spcAft>
              <a:buNone/>
            </a:pPr>
            <a:r>
              <a:rPr lang="en" sz="1400"/>
              <a:t>Balance and customer count </a:t>
            </a:r>
            <a:r>
              <a:rPr b="1" lang="en" sz="1400"/>
              <a:t>decline sharply</a:t>
            </a:r>
            <a:r>
              <a:rPr lang="en" sz="1400"/>
              <a:t> after age 40, reducing potential risk in older age groups.</a:t>
            </a:r>
            <a:endParaRPr sz="1400"/>
          </a:p>
          <a:p>
            <a:pPr indent="0" lvl="0" marL="0" rtl="0" algn="l">
              <a:spcBef>
                <a:spcPts val="0"/>
              </a:spcBef>
              <a:spcAft>
                <a:spcPts val="0"/>
              </a:spcAft>
              <a:buNone/>
            </a:pPr>
            <a:r>
              <a:t/>
            </a:r>
            <a:endParaRPr sz="1400"/>
          </a:p>
          <a:p>
            <a:pPr indent="0" lvl="0" marL="0" rtl="0" algn="l">
              <a:spcBef>
                <a:spcPts val="0"/>
              </a:spcBef>
              <a:spcAft>
                <a:spcPts val="0"/>
              </a:spcAft>
              <a:buClr>
                <a:schemeClr val="dk1"/>
              </a:buClr>
              <a:buSzPts val="1100"/>
              <a:buFont typeface="Arial"/>
              <a:buNone/>
            </a:pPr>
            <a:r>
              <a:rPr b="1" lang="en" sz="1400"/>
              <a:t>Age group 30–40</a:t>
            </a:r>
            <a:r>
              <a:rPr lang="en" sz="1400"/>
              <a:t> stands out with both </a:t>
            </a:r>
            <a:r>
              <a:rPr b="1" lang="en" sz="1400"/>
              <a:t>high balance and high inactivity</a:t>
            </a:r>
            <a:r>
              <a:rPr lang="en" sz="1400"/>
              <a:t>, warranting targeted </a:t>
            </a:r>
            <a:r>
              <a:rPr b="1" lang="en" sz="1400"/>
              <a:t>retention strategies</a:t>
            </a:r>
            <a:r>
              <a:rPr lang="en" sz="1400"/>
              <a:t>.</a:t>
            </a:r>
            <a:endParaRPr sz="1400"/>
          </a:p>
          <a:p>
            <a:pPr indent="0" lvl="0" marL="0" rtl="0" algn="l">
              <a:spcBef>
                <a:spcPts val="0"/>
              </a:spcBef>
              <a:spcAft>
                <a:spcPts val="1200"/>
              </a:spcAft>
              <a:buNone/>
            </a:pPr>
            <a:r>
              <a:t/>
            </a:r>
            <a:endParaRPr sz="1400"/>
          </a:p>
        </p:txBody>
      </p:sp>
      <p:pic>
        <p:nvPicPr>
          <p:cNvPr id="152" name="Google Shape;152;p26"/>
          <p:cNvPicPr preferRelativeResize="0"/>
          <p:nvPr/>
        </p:nvPicPr>
        <p:blipFill>
          <a:blip r:embed="rId3">
            <a:alphaModFix/>
          </a:blip>
          <a:stretch>
            <a:fillRect/>
          </a:stretch>
        </p:blipFill>
        <p:spPr>
          <a:xfrm>
            <a:off x="4724400" y="1210625"/>
            <a:ext cx="4107900" cy="3358174"/>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7"/>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Customer Segmentation by Credit Score</a:t>
            </a:r>
            <a:endParaRPr b="1"/>
          </a:p>
        </p:txBody>
      </p:sp>
      <p:sp>
        <p:nvSpPr>
          <p:cNvPr id="158" name="Google Shape;158;p27"/>
          <p:cNvSpPr txBox="1"/>
          <p:nvPr>
            <p:ph idx="1" type="body"/>
          </p:nvPr>
        </p:nvSpPr>
        <p:spPr>
          <a:xfrm>
            <a:off x="311700" y="1171600"/>
            <a:ext cx="4260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The chart categorizes customers into </a:t>
            </a:r>
            <a:r>
              <a:rPr b="1" lang="en" sz="1400"/>
              <a:t>six credit score segments</a:t>
            </a:r>
            <a:r>
              <a:rPr lang="en" sz="1400"/>
              <a:t>: </a:t>
            </a:r>
            <a:r>
              <a:rPr i="1" lang="en" sz="1400"/>
              <a:t>Very Poor, Poor, Fair, Good, Very Good, and Excellent</a:t>
            </a:r>
            <a:r>
              <a:rPr lang="en" sz="1400"/>
              <a:t>.</a:t>
            </a:r>
            <a:endParaRPr sz="1400"/>
          </a:p>
          <a:p>
            <a:pPr indent="0" lvl="0" marL="0" rtl="0" algn="l">
              <a:spcBef>
                <a:spcPts val="0"/>
              </a:spcBef>
              <a:spcAft>
                <a:spcPts val="0"/>
              </a:spcAft>
              <a:buClr>
                <a:schemeClr val="dk1"/>
              </a:buClr>
              <a:buSzPts val="1100"/>
              <a:buFont typeface="Arial"/>
              <a:buNone/>
            </a:pPr>
            <a:r>
              <a:rPr lang="en" sz="1400"/>
              <a:t>Most customers fall within the </a:t>
            </a:r>
            <a:r>
              <a:rPr b="1" lang="en" sz="1400"/>
              <a:t>Fair and Good</a:t>
            </a:r>
            <a:r>
              <a:rPr lang="en" sz="1400"/>
              <a:t> credit score ranges, indicating a balanced risk profile for the bank.</a:t>
            </a:r>
            <a:endParaRPr sz="1400"/>
          </a:p>
          <a:p>
            <a:pPr indent="0" lvl="0" marL="0" rtl="0" algn="l">
              <a:spcBef>
                <a:spcPts val="0"/>
              </a:spcBef>
              <a:spcAft>
                <a:spcPts val="0"/>
              </a:spcAft>
              <a:buClr>
                <a:schemeClr val="dk1"/>
              </a:buClr>
              <a:buSzPts val="1100"/>
              <a:buFont typeface="Arial"/>
              <a:buNone/>
            </a:pPr>
            <a:r>
              <a:rPr lang="en" sz="1400"/>
              <a:t>Interestingly, </a:t>
            </a:r>
            <a:r>
              <a:rPr b="1" lang="en" sz="1400"/>
              <a:t>Very Poor</a:t>
            </a:r>
            <a:r>
              <a:rPr lang="en" sz="1400"/>
              <a:t> and </a:t>
            </a:r>
            <a:r>
              <a:rPr b="1" lang="en" sz="1400"/>
              <a:t>Poor</a:t>
            </a:r>
            <a:r>
              <a:rPr lang="en" sz="1400"/>
              <a:t> segments maintain competitive average balances and estimated salaries, challenging traditional assumptions about creditworthiness.</a:t>
            </a:r>
            <a:endParaRPr sz="1400"/>
          </a:p>
          <a:p>
            <a:pPr indent="0" lvl="0" marL="0" rtl="0" algn="l">
              <a:spcBef>
                <a:spcPts val="0"/>
              </a:spcBef>
              <a:spcAft>
                <a:spcPts val="0"/>
              </a:spcAft>
              <a:buClr>
                <a:schemeClr val="dk1"/>
              </a:buClr>
              <a:buSzPts val="1100"/>
              <a:buFont typeface="Arial"/>
              <a:buNone/>
            </a:pPr>
            <a:r>
              <a:rPr lang="en" sz="1400"/>
              <a:t>The </a:t>
            </a:r>
            <a:r>
              <a:rPr b="1" lang="en" sz="1400"/>
              <a:t>Excellent</a:t>
            </a:r>
            <a:r>
              <a:rPr lang="en" sz="1400"/>
              <a:t> and </a:t>
            </a:r>
            <a:r>
              <a:rPr b="1" lang="en" sz="1400"/>
              <a:t>Very Good</a:t>
            </a:r>
            <a:r>
              <a:rPr lang="en" sz="1400"/>
              <a:t> credit groups show </a:t>
            </a:r>
            <a:r>
              <a:rPr b="1" lang="en" sz="1400"/>
              <a:t>slightly higher salaries</a:t>
            </a:r>
            <a:r>
              <a:rPr lang="en" sz="1400"/>
              <a:t> but not drastically different balances.</a:t>
            </a:r>
            <a:endParaRPr sz="1400"/>
          </a:p>
          <a:p>
            <a:pPr indent="0" lvl="0" marL="0" rtl="0" algn="l">
              <a:spcBef>
                <a:spcPts val="1200"/>
              </a:spcBef>
              <a:spcAft>
                <a:spcPts val="1200"/>
              </a:spcAft>
              <a:buNone/>
            </a:pPr>
            <a:r>
              <a:t/>
            </a:r>
            <a:endParaRPr sz="1400"/>
          </a:p>
        </p:txBody>
      </p:sp>
      <p:pic>
        <p:nvPicPr>
          <p:cNvPr id="159" name="Google Shape;159;p27"/>
          <p:cNvPicPr preferRelativeResize="0"/>
          <p:nvPr/>
        </p:nvPicPr>
        <p:blipFill>
          <a:blip r:embed="rId3">
            <a:alphaModFix/>
          </a:blip>
          <a:stretch>
            <a:fillRect/>
          </a:stretch>
        </p:blipFill>
        <p:spPr>
          <a:xfrm>
            <a:off x="4724400" y="1210625"/>
            <a:ext cx="4107900" cy="33581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2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Financial Profile by Credit Score Status</a:t>
            </a:r>
            <a:endParaRPr b="1"/>
          </a:p>
        </p:txBody>
      </p:sp>
      <p:sp>
        <p:nvSpPr>
          <p:cNvPr id="165" name="Google Shape;165;p28"/>
          <p:cNvSpPr txBox="1"/>
          <p:nvPr>
            <p:ph idx="1" type="body"/>
          </p:nvPr>
        </p:nvSpPr>
        <p:spPr>
          <a:xfrm>
            <a:off x="311700" y="1171600"/>
            <a:ext cx="4260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Customers across </a:t>
            </a:r>
            <a:r>
              <a:rPr b="1" lang="en" sz="1400"/>
              <a:t>all credit score categories</a:t>
            </a:r>
            <a:r>
              <a:rPr lang="en" sz="1400"/>
              <a:t> maintain a </a:t>
            </a:r>
            <a:r>
              <a:rPr b="1" lang="en" sz="1400"/>
              <a:t>consistent estimated salary</a:t>
            </a:r>
            <a:r>
              <a:rPr lang="en" sz="1400"/>
              <a:t> (~100K), with the </a:t>
            </a:r>
            <a:r>
              <a:rPr b="1" lang="en" sz="1400"/>
              <a:t>“Very Poor”</a:t>
            </a:r>
            <a:r>
              <a:rPr lang="en" sz="1400"/>
              <a:t> category slightly higher at </a:t>
            </a:r>
            <a:r>
              <a:rPr b="1" lang="en" sz="1400"/>
              <a:t>103K</a:t>
            </a:r>
            <a:r>
              <a:rPr lang="en" sz="1400"/>
              <a:t>.</a:t>
            </a:r>
            <a:endParaRPr sz="1400"/>
          </a:p>
          <a:p>
            <a:pPr indent="0" lvl="0" marL="0" rtl="0" algn="l">
              <a:spcBef>
                <a:spcPts val="1200"/>
              </a:spcBef>
              <a:spcAft>
                <a:spcPts val="0"/>
              </a:spcAft>
              <a:buClr>
                <a:schemeClr val="dk1"/>
              </a:buClr>
              <a:buSzPts val="1100"/>
              <a:buFont typeface="Arial"/>
              <a:buNone/>
            </a:pPr>
            <a:r>
              <a:rPr lang="en" sz="1400"/>
              <a:t>The </a:t>
            </a:r>
            <a:r>
              <a:rPr b="1" lang="en" sz="1400"/>
              <a:t>average balance</a:t>
            </a:r>
            <a:r>
              <a:rPr lang="en" sz="1400"/>
              <a:t> remains fairly stable across segments, ranging from </a:t>
            </a:r>
            <a:r>
              <a:rPr b="1" lang="en" sz="1400"/>
              <a:t>74K (Poor)</a:t>
            </a:r>
            <a:r>
              <a:rPr lang="en" sz="1400"/>
              <a:t> to </a:t>
            </a:r>
            <a:r>
              <a:rPr b="1" lang="en" sz="1400"/>
              <a:t>80K (Very Poor)</a:t>
            </a:r>
            <a:r>
              <a:rPr lang="en" sz="1400"/>
              <a:t>.</a:t>
            </a:r>
            <a:endParaRPr sz="1400"/>
          </a:p>
          <a:p>
            <a:pPr indent="0" lvl="0" marL="0" rtl="0" algn="l">
              <a:spcBef>
                <a:spcPts val="1200"/>
              </a:spcBef>
              <a:spcAft>
                <a:spcPts val="0"/>
              </a:spcAft>
              <a:buClr>
                <a:schemeClr val="dk1"/>
              </a:buClr>
              <a:buSzPts val="1100"/>
              <a:buFont typeface="Arial"/>
              <a:buNone/>
            </a:pPr>
            <a:r>
              <a:rPr lang="en" sz="1400"/>
              <a:t>Interestingly, customers with </a:t>
            </a:r>
            <a:r>
              <a:rPr b="1" lang="en" sz="1400"/>
              <a:t>lower credit scores</a:t>
            </a:r>
            <a:r>
              <a:rPr lang="en" sz="1400"/>
              <a:t> do not necessarily have lower balances, suggesting that </a:t>
            </a:r>
            <a:r>
              <a:rPr b="1" lang="en" sz="1400"/>
              <a:t>credit score alone</a:t>
            </a:r>
            <a:r>
              <a:rPr lang="en" sz="1400"/>
              <a:t> isn’t a strong predictor of financial value.</a:t>
            </a:r>
            <a:endParaRPr sz="1400"/>
          </a:p>
          <a:p>
            <a:pPr indent="0" lvl="0" marL="0" rtl="0" algn="l">
              <a:spcBef>
                <a:spcPts val="1200"/>
              </a:spcBef>
              <a:spcAft>
                <a:spcPts val="1200"/>
              </a:spcAft>
              <a:buNone/>
            </a:pPr>
            <a:r>
              <a:t/>
            </a:r>
            <a:endParaRPr sz="1400"/>
          </a:p>
        </p:txBody>
      </p:sp>
      <p:pic>
        <p:nvPicPr>
          <p:cNvPr id="166" name="Google Shape;166;p28"/>
          <p:cNvPicPr preferRelativeResize="0"/>
          <p:nvPr/>
        </p:nvPicPr>
        <p:blipFill>
          <a:blip r:embed="rId3">
            <a:alphaModFix/>
          </a:blip>
          <a:stretch>
            <a:fillRect/>
          </a:stretch>
        </p:blipFill>
        <p:spPr>
          <a:xfrm>
            <a:off x="4724400" y="1210625"/>
            <a:ext cx="4107900" cy="335817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2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Customer Churn Analysis Dashboard(1)</a:t>
            </a:r>
            <a:endParaRPr b="1"/>
          </a:p>
        </p:txBody>
      </p:sp>
      <p:pic>
        <p:nvPicPr>
          <p:cNvPr id="172" name="Google Shape;172;p29"/>
          <p:cNvPicPr preferRelativeResize="0"/>
          <p:nvPr/>
        </p:nvPicPr>
        <p:blipFill>
          <a:blip r:embed="rId3">
            <a:alphaModFix/>
          </a:blip>
          <a:stretch>
            <a:fillRect/>
          </a:stretch>
        </p:blipFill>
        <p:spPr>
          <a:xfrm>
            <a:off x="1212700" y="1058225"/>
            <a:ext cx="6718599" cy="3780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p30"/>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Customer Demographics </a:t>
            </a:r>
            <a:r>
              <a:rPr b="1" lang="en"/>
              <a:t>Dashboard(2)</a:t>
            </a:r>
            <a:endParaRPr b="1"/>
          </a:p>
        </p:txBody>
      </p:sp>
      <p:pic>
        <p:nvPicPr>
          <p:cNvPr id="178" name="Google Shape;178;p30"/>
          <p:cNvPicPr preferRelativeResize="0"/>
          <p:nvPr/>
        </p:nvPicPr>
        <p:blipFill>
          <a:blip r:embed="rId3">
            <a:alphaModFix/>
          </a:blip>
          <a:stretch>
            <a:fillRect/>
          </a:stretch>
        </p:blipFill>
        <p:spPr>
          <a:xfrm>
            <a:off x="1223100" y="1058225"/>
            <a:ext cx="6697799" cy="3780476"/>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2" name="Shape 182"/>
        <p:cNvGrpSpPr/>
        <p:nvPr/>
      </p:nvGrpSpPr>
      <p:grpSpPr>
        <a:xfrm>
          <a:off x="0" y="0"/>
          <a:ext cx="0" cy="0"/>
          <a:chOff x="0" y="0"/>
          <a:chExt cx="0" cy="0"/>
        </a:xfrm>
      </p:grpSpPr>
      <p:sp>
        <p:nvSpPr>
          <p:cNvPr id="183" name="Google Shape;183;p31"/>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Clr>
                <a:schemeClr val="dk1"/>
              </a:buClr>
              <a:buSzPct val="36666"/>
              <a:buFont typeface="Arial"/>
              <a:buNone/>
            </a:pPr>
            <a:r>
              <a:rPr b="1" lang="en"/>
              <a:t>Product Engagement</a:t>
            </a:r>
            <a:r>
              <a:rPr b="1" lang="en"/>
              <a:t> </a:t>
            </a:r>
            <a:r>
              <a:rPr b="1" lang="en"/>
              <a:t>Dashboard(3)</a:t>
            </a:r>
            <a:endParaRPr b="1"/>
          </a:p>
        </p:txBody>
      </p:sp>
      <p:pic>
        <p:nvPicPr>
          <p:cNvPr id="184" name="Google Shape;184;p31"/>
          <p:cNvPicPr preferRelativeResize="0"/>
          <p:nvPr/>
        </p:nvPicPr>
        <p:blipFill>
          <a:blip r:embed="rId3">
            <a:alphaModFix/>
          </a:blip>
          <a:stretch>
            <a:fillRect/>
          </a:stretch>
        </p:blipFill>
        <p:spPr>
          <a:xfrm>
            <a:off x="1229788" y="1058225"/>
            <a:ext cx="6684416" cy="3780476"/>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4"/>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Agenda</a:t>
            </a:r>
            <a:endParaRPr b="1"/>
          </a:p>
        </p:txBody>
      </p:sp>
      <p:sp>
        <p:nvSpPr>
          <p:cNvPr id="67" name="Google Shape;67;p14"/>
          <p:cNvSpPr txBox="1"/>
          <p:nvPr>
            <p:ph idx="1" type="body"/>
          </p:nvPr>
        </p:nvSpPr>
        <p:spPr>
          <a:xfrm>
            <a:off x="311700" y="1171600"/>
            <a:ext cx="3615600" cy="33972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AutoNum type="arabicPeriod"/>
            </a:pPr>
            <a:r>
              <a:rPr lang="en" sz="1400"/>
              <a:t>Introduction to CRM</a:t>
            </a:r>
            <a:endParaRPr sz="1400"/>
          </a:p>
          <a:p>
            <a:pPr indent="-317500" lvl="0" marL="457200" rtl="0" algn="l">
              <a:spcBef>
                <a:spcPts val="0"/>
              </a:spcBef>
              <a:spcAft>
                <a:spcPts val="0"/>
              </a:spcAft>
              <a:buSzPts val="1400"/>
              <a:buAutoNum type="arabicPeriod"/>
            </a:pPr>
            <a:r>
              <a:rPr lang="en" sz="1400"/>
              <a:t>Problem Statement</a:t>
            </a:r>
            <a:endParaRPr sz="1400"/>
          </a:p>
          <a:p>
            <a:pPr indent="-317500" lvl="0" marL="457200" rtl="0" algn="l">
              <a:spcBef>
                <a:spcPts val="0"/>
              </a:spcBef>
              <a:spcAft>
                <a:spcPts val="0"/>
              </a:spcAft>
              <a:buSzPts val="1400"/>
              <a:buAutoNum type="arabicPeriod"/>
            </a:pPr>
            <a:r>
              <a:rPr lang="en" sz="1400"/>
              <a:t>Data Overview</a:t>
            </a:r>
            <a:endParaRPr sz="1400"/>
          </a:p>
          <a:p>
            <a:pPr indent="-317500" lvl="0" marL="457200" rtl="0" algn="l">
              <a:spcBef>
                <a:spcPts val="0"/>
              </a:spcBef>
              <a:spcAft>
                <a:spcPts val="0"/>
              </a:spcAft>
              <a:buSzPts val="1400"/>
              <a:buAutoNum type="arabicPeriod"/>
            </a:pPr>
            <a:r>
              <a:rPr lang="en" sz="1400"/>
              <a:t>Project Goals</a:t>
            </a:r>
            <a:endParaRPr sz="1400"/>
          </a:p>
          <a:p>
            <a:pPr indent="-317500" lvl="0" marL="457200" rtl="0" algn="l">
              <a:spcBef>
                <a:spcPts val="0"/>
              </a:spcBef>
              <a:spcAft>
                <a:spcPts val="0"/>
              </a:spcAft>
              <a:buSzPts val="1400"/>
              <a:buAutoNum type="arabicPeriod"/>
            </a:pPr>
            <a:r>
              <a:rPr lang="en" sz="1400"/>
              <a:t>Methodology</a:t>
            </a:r>
            <a:endParaRPr sz="1400"/>
          </a:p>
          <a:p>
            <a:pPr indent="-317500" lvl="0" marL="457200" rtl="0" algn="l">
              <a:spcBef>
                <a:spcPts val="0"/>
              </a:spcBef>
              <a:spcAft>
                <a:spcPts val="0"/>
              </a:spcAft>
              <a:buSzPts val="1400"/>
              <a:buAutoNum type="arabicPeriod"/>
            </a:pPr>
            <a:r>
              <a:rPr lang="en" sz="1400"/>
              <a:t>Analytical Approach</a:t>
            </a:r>
            <a:endParaRPr sz="1400"/>
          </a:p>
          <a:p>
            <a:pPr indent="-317500" lvl="0" marL="457200" rtl="0" algn="l">
              <a:spcBef>
                <a:spcPts val="0"/>
              </a:spcBef>
              <a:spcAft>
                <a:spcPts val="0"/>
              </a:spcAft>
              <a:buSzPts val="1400"/>
              <a:buAutoNum type="arabicPeriod"/>
            </a:pPr>
            <a:r>
              <a:rPr lang="en" sz="1400"/>
              <a:t>Key Insights &amp; Findings</a:t>
            </a:r>
            <a:endParaRPr sz="1400"/>
          </a:p>
          <a:p>
            <a:pPr indent="-317500" lvl="0" marL="457200" rtl="0" algn="l">
              <a:spcBef>
                <a:spcPts val="0"/>
              </a:spcBef>
              <a:spcAft>
                <a:spcPts val="0"/>
              </a:spcAft>
              <a:buSzPts val="1400"/>
              <a:buAutoNum type="arabicPeriod"/>
            </a:pPr>
            <a:r>
              <a:rPr lang="en" sz="1400"/>
              <a:t>Dashboards</a:t>
            </a:r>
            <a:endParaRPr sz="1400"/>
          </a:p>
          <a:p>
            <a:pPr indent="-317500" lvl="0" marL="457200" rtl="0" algn="l">
              <a:spcBef>
                <a:spcPts val="0"/>
              </a:spcBef>
              <a:spcAft>
                <a:spcPts val="0"/>
              </a:spcAft>
              <a:buSzPts val="1400"/>
              <a:buAutoNum type="arabicPeriod"/>
            </a:pPr>
            <a:r>
              <a:rPr lang="en" sz="1400"/>
              <a:t>Conclusion &amp; Recommendations</a:t>
            </a:r>
            <a:endParaRPr sz="1400"/>
          </a:p>
          <a:p>
            <a:pPr indent="-317500" lvl="0" marL="457200" rtl="0" algn="l">
              <a:spcBef>
                <a:spcPts val="0"/>
              </a:spcBef>
              <a:spcAft>
                <a:spcPts val="0"/>
              </a:spcAft>
              <a:buSzPts val="1400"/>
              <a:buAutoNum type="arabicPeriod"/>
            </a:pPr>
            <a:r>
              <a:rPr lang="en" sz="1400"/>
              <a:t>Reference</a:t>
            </a:r>
            <a:endParaRPr sz="1400"/>
          </a:p>
        </p:txBody>
      </p:sp>
      <p:pic>
        <p:nvPicPr>
          <p:cNvPr id="68" name="Google Shape;68;p14"/>
          <p:cNvPicPr preferRelativeResize="0"/>
          <p:nvPr/>
        </p:nvPicPr>
        <p:blipFill>
          <a:blip r:embed="rId3">
            <a:alphaModFix/>
          </a:blip>
          <a:stretch>
            <a:fillRect/>
          </a:stretch>
        </p:blipFill>
        <p:spPr>
          <a:xfrm>
            <a:off x="4441975" y="1171600"/>
            <a:ext cx="4202100" cy="31515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8" name="Shape 188"/>
        <p:cNvGrpSpPr/>
        <p:nvPr/>
      </p:nvGrpSpPr>
      <p:grpSpPr>
        <a:xfrm>
          <a:off x="0" y="0"/>
          <a:ext cx="0" cy="0"/>
          <a:chOff x="0" y="0"/>
          <a:chExt cx="0" cy="0"/>
        </a:xfrm>
      </p:grpSpPr>
      <p:sp>
        <p:nvSpPr>
          <p:cNvPr id="189" name="Google Shape;189;p32"/>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b="1" lang="en"/>
              <a:t>Conclusion &amp; Recommendations</a:t>
            </a:r>
            <a:endParaRPr b="1"/>
          </a:p>
        </p:txBody>
      </p:sp>
      <p:sp>
        <p:nvSpPr>
          <p:cNvPr id="190" name="Google Shape;190;p32"/>
          <p:cNvSpPr txBox="1"/>
          <p:nvPr>
            <p:ph idx="1" type="body"/>
          </p:nvPr>
        </p:nvSpPr>
        <p:spPr>
          <a:xfrm>
            <a:off x="311700" y="1171600"/>
            <a:ext cx="85206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Key Findings:</a:t>
            </a:r>
            <a:endParaRPr b="1" sz="1400"/>
          </a:p>
          <a:p>
            <a:pPr indent="-317500" lvl="0" marL="457200" rtl="0" algn="l">
              <a:spcBef>
                <a:spcPts val="0"/>
              </a:spcBef>
              <a:spcAft>
                <a:spcPts val="0"/>
              </a:spcAft>
              <a:buSzPts val="1400"/>
              <a:buFont typeface="Arial"/>
              <a:buChar char="●"/>
            </a:pPr>
            <a:r>
              <a:rPr lang="en" sz="1400"/>
              <a:t>Higher churn observed in </a:t>
            </a:r>
            <a:r>
              <a:rPr b="1" lang="en" sz="1400"/>
              <a:t>Germany</a:t>
            </a:r>
            <a:r>
              <a:rPr lang="en" sz="1400"/>
              <a:t>, among </a:t>
            </a:r>
            <a:r>
              <a:rPr b="1" lang="en" sz="1400"/>
              <a:t>inactive customers</a:t>
            </a:r>
            <a:r>
              <a:rPr lang="en" sz="1400"/>
              <a:t>, and those with </a:t>
            </a:r>
            <a:r>
              <a:rPr b="1" lang="en" sz="1400"/>
              <a:t>0–5 years of tenure</a:t>
            </a:r>
            <a:r>
              <a:rPr lang="en" sz="1400"/>
              <a:t>.</a:t>
            </a:r>
            <a:endParaRPr sz="1400"/>
          </a:p>
          <a:p>
            <a:pPr indent="-317500" lvl="0" marL="457200" rtl="0" algn="l">
              <a:spcBef>
                <a:spcPts val="0"/>
              </a:spcBef>
              <a:spcAft>
                <a:spcPts val="0"/>
              </a:spcAft>
              <a:buSzPts val="1400"/>
              <a:buFont typeface="Arial"/>
              <a:buChar char="●"/>
            </a:pPr>
            <a:r>
              <a:rPr lang="en" sz="1400"/>
              <a:t>Most customers belong to the </a:t>
            </a:r>
            <a:r>
              <a:rPr b="1" lang="en" sz="1400"/>
              <a:t>Fair and Good credit score</a:t>
            </a:r>
            <a:r>
              <a:rPr lang="en" sz="1400"/>
              <a:t> segments, but </a:t>
            </a:r>
            <a:r>
              <a:rPr b="1" lang="en" sz="1400"/>
              <a:t>balance doesn’t always align with credit score</a:t>
            </a:r>
            <a:r>
              <a:rPr lang="en" sz="1400"/>
              <a:t>.</a:t>
            </a:r>
            <a:endParaRPr sz="1400"/>
          </a:p>
          <a:p>
            <a:pPr indent="-317500" lvl="0" marL="457200" rtl="0" algn="l">
              <a:spcBef>
                <a:spcPts val="0"/>
              </a:spcBef>
              <a:spcAft>
                <a:spcPts val="0"/>
              </a:spcAft>
              <a:buSzPts val="1400"/>
              <a:buFont typeface="Arial"/>
              <a:buChar char="●"/>
            </a:pPr>
            <a:r>
              <a:rPr b="1" lang="en" sz="1400"/>
              <a:t>Young customers</a:t>
            </a:r>
            <a:r>
              <a:rPr lang="en" sz="1400"/>
              <a:t> with high balances pose both opportunity and churn risk.</a:t>
            </a:r>
            <a:endParaRPr sz="1400"/>
          </a:p>
          <a:p>
            <a:pPr indent="0" lvl="0" marL="0" rtl="0" algn="l">
              <a:spcBef>
                <a:spcPts val="1200"/>
              </a:spcBef>
              <a:spcAft>
                <a:spcPts val="0"/>
              </a:spcAft>
              <a:buNone/>
            </a:pPr>
            <a:r>
              <a:rPr b="1" lang="en" sz="1400"/>
              <a:t>Recommendations:</a:t>
            </a:r>
            <a:endParaRPr b="1" sz="1400"/>
          </a:p>
          <a:p>
            <a:pPr indent="-317500" lvl="0" marL="457200" rtl="0" algn="l">
              <a:spcBef>
                <a:spcPts val="1200"/>
              </a:spcBef>
              <a:spcAft>
                <a:spcPts val="0"/>
              </a:spcAft>
              <a:buSzPts val="1400"/>
              <a:buFont typeface="Arial"/>
              <a:buChar char="●"/>
            </a:pPr>
            <a:r>
              <a:rPr lang="en" sz="1400"/>
              <a:t>Implement </a:t>
            </a:r>
            <a:r>
              <a:rPr b="1" lang="en" sz="1400"/>
              <a:t>targeted retention strategies</a:t>
            </a:r>
            <a:r>
              <a:rPr lang="en" sz="1400"/>
              <a:t> for high-risk segments (e.g., young, inactive, German customers).</a:t>
            </a:r>
            <a:endParaRPr sz="1400"/>
          </a:p>
          <a:p>
            <a:pPr indent="-317500" lvl="0" marL="457200" rtl="0" algn="l">
              <a:spcBef>
                <a:spcPts val="0"/>
              </a:spcBef>
              <a:spcAft>
                <a:spcPts val="0"/>
              </a:spcAft>
              <a:buSzPts val="1400"/>
              <a:buFont typeface="Arial"/>
              <a:buChar char="●"/>
            </a:pPr>
            <a:r>
              <a:rPr lang="en" sz="1400"/>
              <a:t>Promote </a:t>
            </a:r>
            <a:r>
              <a:rPr b="1" lang="en" sz="1400"/>
              <a:t>product bundling and reward programs</a:t>
            </a:r>
            <a:r>
              <a:rPr lang="en" sz="1400"/>
              <a:t> to increase customer engagement.</a:t>
            </a:r>
            <a:endParaRPr sz="1400"/>
          </a:p>
          <a:p>
            <a:pPr indent="-317500" lvl="0" marL="457200" rtl="0" algn="l">
              <a:spcBef>
                <a:spcPts val="0"/>
              </a:spcBef>
              <a:spcAft>
                <a:spcPts val="0"/>
              </a:spcAft>
              <a:buSzPts val="1400"/>
              <a:buFont typeface="Arial"/>
              <a:buChar char="●"/>
            </a:pPr>
            <a:r>
              <a:rPr lang="en" sz="1400"/>
              <a:t>Continuously </a:t>
            </a:r>
            <a:r>
              <a:rPr b="1" lang="en" sz="1400"/>
              <a:t>monitor churn trends</a:t>
            </a:r>
            <a:r>
              <a:rPr lang="en" sz="1400"/>
              <a:t> and refine marketing efforts by geography and credit segment.</a:t>
            </a:r>
            <a:endParaRPr sz="1400"/>
          </a:p>
          <a:p>
            <a:pPr indent="0" lvl="0" marL="0" rtl="0" algn="l">
              <a:spcBef>
                <a:spcPts val="1200"/>
              </a:spcBef>
              <a:spcAft>
                <a:spcPts val="1200"/>
              </a:spcAft>
              <a:buNone/>
            </a:pPr>
            <a:r>
              <a:t/>
            </a:r>
            <a:endParaRPr sz="1400"/>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33"/>
          <p:cNvSpPr txBox="1"/>
          <p:nvPr>
            <p:ph type="title"/>
          </p:nvPr>
        </p:nvSpPr>
        <p:spPr>
          <a:xfrm>
            <a:off x="311700" y="445025"/>
            <a:ext cx="8520600" cy="613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en" sz="2700"/>
              <a:t>References &amp; Tools Used</a:t>
            </a:r>
            <a:endParaRPr b="1" sz="2700"/>
          </a:p>
        </p:txBody>
      </p:sp>
      <p:sp>
        <p:nvSpPr>
          <p:cNvPr id="196" name="Google Shape;196;p33"/>
          <p:cNvSpPr txBox="1"/>
          <p:nvPr>
            <p:ph idx="1" type="body"/>
          </p:nvPr>
        </p:nvSpPr>
        <p:spPr>
          <a:xfrm>
            <a:off x="311700" y="1171600"/>
            <a:ext cx="5021100" cy="3397200"/>
          </a:xfrm>
          <a:prstGeom prst="rect">
            <a:avLst/>
          </a:prstGeom>
        </p:spPr>
        <p:txBody>
          <a:bodyPr anchorCtr="0" anchor="t" bIns="91425" lIns="91425" spcFirstLastPara="1" rIns="91425" wrap="square" tIns="91425">
            <a:normAutofit/>
          </a:bodyPr>
          <a:lstStyle/>
          <a:p>
            <a:pPr indent="-317500" lvl="0" marL="457200" rtl="0" algn="l">
              <a:spcBef>
                <a:spcPts val="1200"/>
              </a:spcBef>
              <a:spcAft>
                <a:spcPts val="0"/>
              </a:spcAft>
              <a:buSzPts val="1400"/>
              <a:buFont typeface="Arial"/>
              <a:buChar char="●"/>
            </a:pPr>
            <a:r>
              <a:rPr b="1" lang="en" sz="1400"/>
              <a:t>Data Source:</a:t>
            </a:r>
            <a:br>
              <a:rPr b="1" lang="en" sz="1400"/>
            </a:br>
            <a:r>
              <a:rPr lang="en" sz="1400"/>
              <a:t> ➤ Dataset provided by </a:t>
            </a:r>
            <a:r>
              <a:rPr b="1" lang="en" sz="1400"/>
              <a:t>Newton School</a:t>
            </a:r>
            <a:br>
              <a:rPr b="1" lang="en" sz="1400"/>
            </a:br>
            <a:endParaRPr b="1" sz="1400"/>
          </a:p>
          <a:p>
            <a:pPr indent="-317500" lvl="0" marL="457200" rtl="0" algn="l">
              <a:spcBef>
                <a:spcPts val="0"/>
              </a:spcBef>
              <a:spcAft>
                <a:spcPts val="0"/>
              </a:spcAft>
              <a:buSzPts val="1400"/>
              <a:buFont typeface="Arial"/>
              <a:buChar char="●"/>
            </a:pPr>
            <a:r>
              <a:rPr b="1" lang="en" sz="1400"/>
              <a:t>Applications Used:</a:t>
            </a:r>
            <a:br>
              <a:rPr b="1" lang="en" sz="1400"/>
            </a:br>
            <a:r>
              <a:rPr lang="en" sz="1400"/>
              <a:t> ➤ </a:t>
            </a:r>
            <a:r>
              <a:rPr b="1" lang="en" sz="1400"/>
              <a:t>MySQL</a:t>
            </a:r>
            <a:r>
              <a:rPr lang="en" sz="1400"/>
              <a:t> – For data querying and analysis</a:t>
            </a:r>
            <a:br>
              <a:rPr lang="en" sz="1400"/>
            </a:br>
            <a:r>
              <a:rPr lang="en" sz="1400"/>
              <a:t> ➤ </a:t>
            </a:r>
            <a:r>
              <a:rPr b="1" lang="en" sz="1400"/>
              <a:t>Power BI</a:t>
            </a:r>
            <a:r>
              <a:rPr lang="en" sz="1400"/>
              <a:t> – For visualization and dashboard creation</a:t>
            </a:r>
            <a:br>
              <a:rPr lang="en" sz="1400"/>
            </a:br>
            <a:r>
              <a:rPr lang="en" sz="1400"/>
              <a:t> ➤ </a:t>
            </a:r>
            <a:r>
              <a:rPr b="1" lang="en" sz="1400"/>
              <a:t>MS Word</a:t>
            </a:r>
            <a:r>
              <a:rPr lang="en" sz="1400"/>
              <a:t> – For documentation</a:t>
            </a:r>
            <a:br>
              <a:rPr lang="en" sz="1400"/>
            </a:br>
            <a:r>
              <a:rPr lang="en" sz="1400"/>
              <a:t> ➤ </a:t>
            </a:r>
            <a:r>
              <a:rPr b="1" lang="en" sz="1400"/>
              <a:t>MS PowerPoint</a:t>
            </a:r>
            <a:r>
              <a:rPr lang="en" sz="1400"/>
              <a:t> – For presentation building</a:t>
            </a:r>
            <a:br>
              <a:rPr lang="en" sz="1400"/>
            </a:br>
            <a:endParaRPr sz="1400"/>
          </a:p>
          <a:p>
            <a:pPr indent="0" lvl="0" marL="0" rtl="0" algn="l">
              <a:spcBef>
                <a:spcPts val="1200"/>
              </a:spcBef>
              <a:spcAft>
                <a:spcPts val="1200"/>
              </a:spcAft>
              <a:buNone/>
            </a:pPr>
            <a:r>
              <a:t/>
            </a:r>
            <a:endParaRPr sz="1400"/>
          </a:p>
        </p:txBody>
      </p:sp>
      <p:pic>
        <p:nvPicPr>
          <p:cNvPr id="197" name="Google Shape;197;p33"/>
          <p:cNvPicPr preferRelativeResize="0"/>
          <p:nvPr/>
        </p:nvPicPr>
        <p:blipFill>
          <a:blip r:embed="rId3">
            <a:alphaModFix/>
          </a:blip>
          <a:stretch>
            <a:fillRect/>
          </a:stretch>
        </p:blipFill>
        <p:spPr>
          <a:xfrm>
            <a:off x="5332800" y="1167350"/>
            <a:ext cx="3506400" cy="280881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1" name="Shape 201"/>
        <p:cNvGrpSpPr/>
        <p:nvPr/>
      </p:nvGrpSpPr>
      <p:grpSpPr>
        <a:xfrm>
          <a:off x="0" y="0"/>
          <a:ext cx="0" cy="0"/>
          <a:chOff x="0" y="0"/>
          <a:chExt cx="0" cy="0"/>
        </a:xfrm>
      </p:grpSpPr>
      <p:pic>
        <p:nvPicPr>
          <p:cNvPr id="202" name="Google Shape;202;p34"/>
          <p:cNvPicPr preferRelativeResize="0"/>
          <p:nvPr/>
        </p:nvPicPr>
        <p:blipFill>
          <a:blip r:embed="rId3">
            <a:alphaModFix/>
          </a:blip>
          <a:stretch>
            <a:fillRect/>
          </a:stretch>
        </p:blipFill>
        <p:spPr>
          <a:xfrm>
            <a:off x="2428875" y="1143000"/>
            <a:ext cx="4286250" cy="2857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5"/>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b="1" lang="en"/>
              <a:t>Introduction to CRM</a:t>
            </a:r>
            <a:endParaRPr b="1"/>
          </a:p>
        </p:txBody>
      </p:sp>
      <p:sp>
        <p:nvSpPr>
          <p:cNvPr id="74" name="Google Shape;74;p15"/>
          <p:cNvSpPr txBox="1"/>
          <p:nvPr>
            <p:ph idx="1" type="body"/>
          </p:nvPr>
        </p:nvSpPr>
        <p:spPr>
          <a:xfrm>
            <a:off x="311700" y="1171600"/>
            <a:ext cx="4355100" cy="33972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935"/>
              <a:buFont typeface="Arial"/>
              <a:buNone/>
            </a:pPr>
            <a:r>
              <a:rPr lang="en" sz="1430"/>
              <a:t>Customer Relationship Management (CRM) refers to strategies and tools used to manage and analyze customer interactions.In banking, CRM plays a crucial role in improving service delivery, enhancing satisfaction, and reducing customer churn.Analytical CRM focuses on extracting insights from customer data to support strategic decisions.</a:t>
            </a:r>
            <a:endParaRPr sz="1430"/>
          </a:p>
          <a:p>
            <a:pPr indent="0" lvl="0" marL="0" rtl="0" algn="just">
              <a:spcBef>
                <a:spcPts val="1200"/>
              </a:spcBef>
              <a:spcAft>
                <a:spcPts val="1200"/>
              </a:spcAft>
              <a:buSzPts val="935"/>
              <a:buNone/>
            </a:pPr>
            <a:r>
              <a:rPr lang="en" sz="1430"/>
              <a:t>This project develops an Analytical CRM system using SQL for data preparation and Power BI for dashboard creation.The goal is to help the bank understand customer behavior, predict churn, and improve retention.Datasets include customer demographics, transactions, churn history, and active profiles.</a:t>
            </a:r>
            <a:endParaRPr sz="1430"/>
          </a:p>
        </p:txBody>
      </p:sp>
      <p:pic>
        <p:nvPicPr>
          <p:cNvPr id="75" name="Google Shape;75;p15"/>
          <p:cNvPicPr preferRelativeResize="0"/>
          <p:nvPr/>
        </p:nvPicPr>
        <p:blipFill>
          <a:blip r:embed="rId3">
            <a:alphaModFix/>
          </a:blip>
          <a:stretch>
            <a:fillRect/>
          </a:stretch>
        </p:blipFill>
        <p:spPr>
          <a:xfrm>
            <a:off x="4888700" y="1220550"/>
            <a:ext cx="3873575" cy="28902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6"/>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a:t>Problem Statement</a:t>
            </a:r>
            <a:endParaRPr b="1"/>
          </a:p>
        </p:txBody>
      </p:sp>
      <p:sp>
        <p:nvSpPr>
          <p:cNvPr id="81" name="Google Shape;81;p16"/>
          <p:cNvSpPr txBox="1"/>
          <p:nvPr>
            <p:ph idx="1" type="body"/>
          </p:nvPr>
        </p:nvSpPr>
        <p:spPr>
          <a:xfrm>
            <a:off x="311700" y="1171600"/>
            <a:ext cx="4305600" cy="33972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sz="1400"/>
              <a:t>You are an analytical CRM (Customer Relationship Management) specialist hired by a bank to extract meaningful insights from various customer- related datasets. The bank aims to reduce customer churn, improve service delivery, and enhance customer satisfaction. They have provided you with datasets including customer demographics, transaction details, customer exit information, and active customer profiles.</a:t>
            </a:r>
            <a:endParaRPr sz="1400"/>
          </a:p>
          <a:p>
            <a:pPr indent="0" lvl="0" marL="0" rtl="0" algn="l">
              <a:spcBef>
                <a:spcPts val="1200"/>
              </a:spcBef>
              <a:spcAft>
                <a:spcPts val="0"/>
              </a:spcAft>
              <a:buClr>
                <a:schemeClr val="dk1"/>
              </a:buClr>
              <a:buSzPts val="1100"/>
              <a:buFont typeface="Arial"/>
              <a:buNone/>
            </a:pPr>
            <a:r>
              <a:t/>
            </a:r>
            <a:endParaRPr sz="1200">
              <a:solidFill>
                <a:srgbClr val="5B6271"/>
              </a:solidFill>
              <a:highlight>
                <a:srgbClr val="FFFFFF"/>
              </a:highlight>
              <a:latin typeface="Arial"/>
              <a:ea typeface="Arial"/>
              <a:cs typeface="Arial"/>
              <a:sym typeface="Arial"/>
            </a:endParaRPr>
          </a:p>
          <a:p>
            <a:pPr indent="0" lvl="0" marL="0" rtl="0" algn="l">
              <a:spcBef>
                <a:spcPts val="1200"/>
              </a:spcBef>
              <a:spcAft>
                <a:spcPts val="1200"/>
              </a:spcAft>
              <a:buNone/>
            </a:pPr>
            <a:r>
              <a:t/>
            </a:r>
            <a:endParaRPr/>
          </a:p>
        </p:txBody>
      </p:sp>
      <p:pic>
        <p:nvPicPr>
          <p:cNvPr id="82" name="Google Shape;82;p16"/>
          <p:cNvPicPr preferRelativeResize="0"/>
          <p:nvPr/>
        </p:nvPicPr>
        <p:blipFill>
          <a:blip r:embed="rId3">
            <a:alphaModFix/>
          </a:blip>
          <a:stretch>
            <a:fillRect/>
          </a:stretch>
        </p:blipFill>
        <p:spPr>
          <a:xfrm>
            <a:off x="4759750" y="1171600"/>
            <a:ext cx="4221898" cy="320551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sp>
        <p:nvSpPr>
          <p:cNvPr id="87" name="Google Shape;87;p17"/>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lnSpc>
                <a:spcPct val="115000"/>
              </a:lnSpc>
              <a:spcBef>
                <a:spcPts val="0"/>
              </a:spcBef>
              <a:spcAft>
                <a:spcPts val="1200"/>
              </a:spcAft>
              <a:buNone/>
            </a:pPr>
            <a:r>
              <a:rPr b="1" lang="en"/>
              <a:t>Data Overview</a:t>
            </a:r>
            <a:endParaRPr b="1"/>
          </a:p>
        </p:txBody>
      </p:sp>
      <p:sp>
        <p:nvSpPr>
          <p:cNvPr id="88" name="Google Shape;88;p17"/>
          <p:cNvSpPr txBox="1"/>
          <p:nvPr>
            <p:ph idx="1" type="body"/>
          </p:nvPr>
        </p:nvSpPr>
        <p:spPr>
          <a:xfrm>
            <a:off x="311700" y="1171600"/>
            <a:ext cx="63270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sz="1400"/>
              <a:t>CustomerId</a:t>
            </a:r>
            <a:r>
              <a:rPr lang="en" sz="1400"/>
              <a:t>: Unique identifier for each customer.</a:t>
            </a:r>
            <a:br>
              <a:rPr lang="en" sz="1400"/>
            </a:br>
            <a:r>
              <a:rPr b="1" lang="en" sz="1400"/>
              <a:t>CreditScore</a:t>
            </a:r>
            <a:r>
              <a:rPr lang="en" sz="1400"/>
              <a:t>: Numerical value of customer's creditworthiness.</a:t>
            </a:r>
            <a:endParaRPr sz="1400"/>
          </a:p>
          <a:p>
            <a:pPr indent="-317500" lvl="1" marL="914400" rtl="0" algn="l">
              <a:spcBef>
                <a:spcPts val="0"/>
              </a:spcBef>
              <a:spcAft>
                <a:spcPts val="0"/>
              </a:spcAft>
              <a:buSzPts val="1400"/>
              <a:buFont typeface="Old Standard TT"/>
              <a:buChar char="○"/>
            </a:pPr>
            <a:r>
              <a:rPr lang="en"/>
              <a:t>Excellent: 800–850</a:t>
            </a:r>
            <a:endParaRPr/>
          </a:p>
          <a:p>
            <a:pPr indent="-317500" lvl="1" marL="914400" rtl="0" algn="l">
              <a:spcBef>
                <a:spcPts val="0"/>
              </a:spcBef>
              <a:spcAft>
                <a:spcPts val="0"/>
              </a:spcAft>
              <a:buSzPts val="1400"/>
              <a:buFont typeface="Old Standard TT"/>
              <a:buChar char="○"/>
            </a:pPr>
            <a:r>
              <a:rPr lang="en"/>
              <a:t>Very Good: 740–799</a:t>
            </a:r>
            <a:endParaRPr/>
          </a:p>
          <a:p>
            <a:pPr indent="-317500" lvl="1" marL="914400" rtl="0" algn="l">
              <a:spcBef>
                <a:spcPts val="0"/>
              </a:spcBef>
              <a:spcAft>
                <a:spcPts val="0"/>
              </a:spcAft>
              <a:buSzPts val="1400"/>
              <a:buFont typeface="Old Standard TT"/>
              <a:buChar char="○"/>
            </a:pPr>
            <a:r>
              <a:rPr lang="en"/>
              <a:t>Good: 670–739</a:t>
            </a:r>
            <a:endParaRPr/>
          </a:p>
          <a:p>
            <a:pPr indent="-317500" lvl="1" marL="914400" rtl="0" algn="l">
              <a:spcBef>
                <a:spcPts val="0"/>
              </a:spcBef>
              <a:spcAft>
                <a:spcPts val="0"/>
              </a:spcAft>
              <a:buSzPts val="1400"/>
              <a:buFont typeface="Old Standard TT"/>
              <a:buChar char="○"/>
            </a:pPr>
            <a:r>
              <a:rPr lang="en"/>
              <a:t>Fair: 580–669</a:t>
            </a:r>
            <a:endParaRPr/>
          </a:p>
          <a:p>
            <a:pPr indent="-317500" lvl="1" marL="914400" rtl="0" algn="l">
              <a:spcBef>
                <a:spcPts val="0"/>
              </a:spcBef>
              <a:spcAft>
                <a:spcPts val="0"/>
              </a:spcAft>
              <a:buSzPts val="1400"/>
              <a:buFont typeface="Old Standard TT"/>
              <a:buChar char="○"/>
            </a:pPr>
            <a:r>
              <a:rPr lang="en"/>
              <a:t>Poor: 300–579</a:t>
            </a:r>
            <a:endParaRPr/>
          </a:p>
          <a:p>
            <a:pPr indent="0" lvl="0" marL="0" rtl="0" algn="l">
              <a:spcBef>
                <a:spcPts val="0"/>
              </a:spcBef>
              <a:spcAft>
                <a:spcPts val="0"/>
              </a:spcAft>
              <a:buClr>
                <a:schemeClr val="dk1"/>
              </a:buClr>
              <a:buSzPts val="1100"/>
              <a:buFont typeface="Arial"/>
              <a:buNone/>
            </a:pPr>
            <a:r>
              <a:rPr b="1" lang="en" sz="1400"/>
              <a:t>GeographyID</a:t>
            </a:r>
            <a:r>
              <a:rPr lang="en" sz="1400"/>
              <a:t>: Numeric code representing the customer's region or country.</a:t>
            </a:r>
            <a:endParaRPr sz="1400"/>
          </a:p>
          <a:p>
            <a:pPr indent="0" lvl="0" marL="0" rtl="0" algn="l">
              <a:spcBef>
                <a:spcPts val="0"/>
              </a:spcBef>
              <a:spcAft>
                <a:spcPts val="0"/>
              </a:spcAft>
              <a:buNone/>
            </a:pPr>
            <a:r>
              <a:rPr b="1" lang="en" sz="1400"/>
              <a:t>GenderID</a:t>
            </a:r>
            <a:r>
              <a:rPr lang="en" sz="1400"/>
              <a:t>: Categorical ID for gender (e.g., 1 = Male, 2 = Female).</a:t>
            </a:r>
            <a:endParaRPr sz="1400"/>
          </a:p>
          <a:p>
            <a:pPr indent="0" lvl="0" marL="0" rtl="0" algn="l">
              <a:spcBef>
                <a:spcPts val="0"/>
              </a:spcBef>
              <a:spcAft>
                <a:spcPts val="0"/>
              </a:spcAft>
              <a:buClr>
                <a:schemeClr val="dk1"/>
              </a:buClr>
              <a:buSzPts val="1100"/>
              <a:buFont typeface="Arial"/>
              <a:buNone/>
            </a:pPr>
            <a:r>
              <a:rPr b="1" lang="en" sz="1400"/>
              <a:t>Age</a:t>
            </a:r>
            <a:r>
              <a:rPr lang="en" sz="1400"/>
              <a:t>: Age of the customer.</a:t>
            </a:r>
            <a:endParaRPr sz="1400"/>
          </a:p>
          <a:p>
            <a:pPr indent="0" lvl="0" marL="0" rtl="0" algn="l">
              <a:spcBef>
                <a:spcPts val="0"/>
              </a:spcBef>
              <a:spcAft>
                <a:spcPts val="0"/>
              </a:spcAft>
              <a:buClr>
                <a:schemeClr val="dk1"/>
              </a:buClr>
              <a:buSzPts val="1100"/>
              <a:buFont typeface="Arial"/>
              <a:buNone/>
            </a:pPr>
            <a:r>
              <a:rPr b="1" lang="en" sz="1400"/>
              <a:t>Tenure</a:t>
            </a:r>
            <a:r>
              <a:rPr lang="en" sz="1400"/>
              <a:t>: Number of years the customer has been with the bank.</a:t>
            </a:r>
            <a:endParaRPr sz="1400"/>
          </a:p>
          <a:p>
            <a:pPr indent="0" lvl="0" marL="0" rtl="0" algn="l">
              <a:spcBef>
                <a:spcPts val="0"/>
              </a:spcBef>
              <a:spcAft>
                <a:spcPts val="0"/>
              </a:spcAft>
              <a:buNone/>
            </a:pPr>
            <a:r>
              <a:rPr b="1" lang="en" sz="1400"/>
              <a:t>Balance</a:t>
            </a:r>
            <a:r>
              <a:rPr lang="en" sz="1400"/>
              <a:t>: Current account balance of the customer.</a:t>
            </a:r>
            <a:endParaRPr sz="1400"/>
          </a:p>
          <a:p>
            <a:pPr indent="0" lvl="0" marL="0" rtl="0" algn="l">
              <a:spcBef>
                <a:spcPts val="0"/>
              </a:spcBef>
              <a:spcAft>
                <a:spcPts val="0"/>
              </a:spcAft>
              <a:buNone/>
            </a:pPr>
            <a:r>
              <a:rPr b="1" lang="en" sz="1400"/>
              <a:t>NumOfProducts</a:t>
            </a:r>
            <a:r>
              <a:rPr lang="en" sz="1400"/>
              <a:t>: Total number of bank products used by the customer.</a:t>
            </a:r>
            <a:endParaRPr sz="1400"/>
          </a:p>
          <a:p>
            <a:pPr indent="0" lvl="0" marL="0" rtl="0" algn="l">
              <a:spcBef>
                <a:spcPts val="0"/>
              </a:spcBef>
              <a:spcAft>
                <a:spcPts val="0"/>
              </a:spcAft>
              <a:buClr>
                <a:schemeClr val="dk1"/>
              </a:buClr>
              <a:buSzPts val="1100"/>
              <a:buFont typeface="Arial"/>
              <a:buNone/>
            </a:pPr>
            <a:r>
              <a:t/>
            </a:r>
            <a:endParaRPr sz="1400"/>
          </a:p>
          <a:p>
            <a:pPr indent="0" lvl="0" marL="0" rtl="0" algn="l">
              <a:spcBef>
                <a:spcPts val="0"/>
              </a:spcBef>
              <a:spcAft>
                <a:spcPts val="1200"/>
              </a:spcAft>
              <a:buNone/>
            </a:pPr>
            <a:r>
              <a:t/>
            </a:r>
            <a:endParaRPr b="1" sz="1400"/>
          </a:p>
        </p:txBody>
      </p:sp>
      <p:pic>
        <p:nvPicPr>
          <p:cNvPr id="89" name="Google Shape;89;p17"/>
          <p:cNvPicPr preferRelativeResize="0"/>
          <p:nvPr/>
        </p:nvPicPr>
        <p:blipFill>
          <a:blip r:embed="rId3">
            <a:alphaModFix/>
          </a:blip>
          <a:stretch>
            <a:fillRect/>
          </a:stretch>
        </p:blipFill>
        <p:spPr>
          <a:xfrm>
            <a:off x="6432275" y="1659175"/>
            <a:ext cx="2200500" cy="2200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Clr>
                <a:schemeClr val="dk1"/>
              </a:buClr>
              <a:buSzPct val="36666"/>
              <a:buFont typeface="Arial"/>
              <a:buNone/>
            </a:pPr>
            <a:r>
              <a:rPr b="1" lang="en"/>
              <a:t>Data Overview(Cont…)</a:t>
            </a:r>
            <a:endParaRPr/>
          </a:p>
        </p:txBody>
      </p:sp>
      <p:sp>
        <p:nvSpPr>
          <p:cNvPr id="95" name="Google Shape;95;p18"/>
          <p:cNvSpPr txBox="1"/>
          <p:nvPr>
            <p:ph idx="1" type="body"/>
          </p:nvPr>
        </p:nvSpPr>
        <p:spPr>
          <a:xfrm>
            <a:off x="311700" y="1171600"/>
            <a:ext cx="44928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b="1" lang="en" sz="1400"/>
              <a:t>HasCrCard</a:t>
            </a:r>
            <a:r>
              <a:rPr lang="en" sz="1400"/>
              <a:t>: Credit card ownership status.</a:t>
            </a:r>
            <a:endParaRPr sz="1400"/>
          </a:p>
          <a:p>
            <a:pPr indent="-317500" lvl="0" marL="457200" rtl="0" algn="l">
              <a:spcBef>
                <a:spcPts val="0"/>
              </a:spcBef>
              <a:spcAft>
                <a:spcPts val="0"/>
              </a:spcAft>
              <a:buSzPts val="1400"/>
              <a:buFont typeface="Old Standard TT"/>
              <a:buChar char="●"/>
            </a:pPr>
            <a:r>
              <a:rPr lang="en" sz="1400"/>
              <a:t>1 = Has Credit Card</a:t>
            </a:r>
            <a:endParaRPr sz="1400"/>
          </a:p>
          <a:p>
            <a:pPr indent="-317500" lvl="0" marL="457200" rtl="0" algn="l">
              <a:spcBef>
                <a:spcPts val="0"/>
              </a:spcBef>
              <a:spcAft>
                <a:spcPts val="0"/>
              </a:spcAft>
              <a:buSzPts val="1400"/>
              <a:buFont typeface="Old Standard TT"/>
              <a:buChar char="●"/>
            </a:pPr>
            <a:r>
              <a:rPr lang="en" sz="1400"/>
              <a:t>0 = Does Not</a:t>
            </a:r>
            <a:endParaRPr sz="1400"/>
          </a:p>
          <a:p>
            <a:pPr indent="0" lvl="0" marL="0" rtl="0" algn="l">
              <a:spcBef>
                <a:spcPts val="0"/>
              </a:spcBef>
              <a:spcAft>
                <a:spcPts val="0"/>
              </a:spcAft>
              <a:buNone/>
            </a:pPr>
            <a:r>
              <a:rPr b="1" lang="en" sz="1400"/>
              <a:t>IsActiveMember</a:t>
            </a:r>
            <a:r>
              <a:rPr lang="en" sz="1400"/>
              <a:t>: Activeness status based on usage.</a:t>
            </a:r>
            <a:endParaRPr sz="1400"/>
          </a:p>
          <a:p>
            <a:pPr indent="-317500" lvl="0" marL="457200" rtl="0" algn="l">
              <a:spcBef>
                <a:spcPts val="0"/>
              </a:spcBef>
              <a:spcAft>
                <a:spcPts val="0"/>
              </a:spcAft>
              <a:buSzPts val="1400"/>
              <a:buFont typeface="Old Standard TT"/>
              <a:buChar char="●"/>
            </a:pPr>
            <a:r>
              <a:rPr lang="en" sz="1400"/>
              <a:t>1 = Active</a:t>
            </a:r>
            <a:endParaRPr sz="1400"/>
          </a:p>
          <a:p>
            <a:pPr indent="-317500" lvl="0" marL="457200" rtl="0" algn="l">
              <a:spcBef>
                <a:spcPts val="0"/>
              </a:spcBef>
              <a:spcAft>
                <a:spcPts val="0"/>
              </a:spcAft>
              <a:buSzPts val="1400"/>
              <a:buFont typeface="Old Standard TT"/>
              <a:buChar char="●"/>
            </a:pPr>
            <a:r>
              <a:rPr lang="en" sz="1400"/>
              <a:t>0 = Inactive</a:t>
            </a:r>
            <a:endParaRPr sz="1400"/>
          </a:p>
          <a:p>
            <a:pPr indent="0" lvl="0" marL="0" rtl="0" algn="l">
              <a:spcBef>
                <a:spcPts val="0"/>
              </a:spcBef>
              <a:spcAft>
                <a:spcPts val="0"/>
              </a:spcAft>
              <a:buClr>
                <a:schemeClr val="dk1"/>
              </a:buClr>
              <a:buSzPts val="1100"/>
              <a:buFont typeface="Arial"/>
              <a:buNone/>
            </a:pPr>
            <a:r>
              <a:rPr b="1" lang="en" sz="1400"/>
              <a:t>EstimatedSalary</a:t>
            </a:r>
            <a:r>
              <a:rPr lang="en" sz="1400"/>
              <a:t>: Customer’s estimated annual income.</a:t>
            </a:r>
            <a:endParaRPr sz="1400"/>
          </a:p>
          <a:p>
            <a:pPr indent="0" lvl="0" marL="0" rtl="0" algn="l">
              <a:spcBef>
                <a:spcPts val="0"/>
              </a:spcBef>
              <a:spcAft>
                <a:spcPts val="0"/>
              </a:spcAft>
              <a:buClr>
                <a:schemeClr val="dk1"/>
              </a:buClr>
              <a:buSzPts val="1100"/>
              <a:buFont typeface="Arial"/>
              <a:buNone/>
            </a:pPr>
            <a:r>
              <a:rPr b="1" lang="en" sz="1400"/>
              <a:t>Exited</a:t>
            </a:r>
            <a:r>
              <a:rPr lang="en" sz="1400"/>
              <a:t>: Indicates churn status.</a:t>
            </a:r>
            <a:endParaRPr sz="1400"/>
          </a:p>
          <a:p>
            <a:pPr indent="-317500" lvl="0" marL="457200" rtl="0" algn="l">
              <a:spcBef>
                <a:spcPts val="0"/>
              </a:spcBef>
              <a:spcAft>
                <a:spcPts val="0"/>
              </a:spcAft>
              <a:buSzPts val="1400"/>
              <a:buFont typeface="Old Standard TT"/>
              <a:buChar char="●"/>
            </a:pPr>
            <a:r>
              <a:rPr lang="en" sz="1400"/>
              <a:t>0 = Retained</a:t>
            </a:r>
            <a:endParaRPr sz="1400"/>
          </a:p>
          <a:p>
            <a:pPr indent="-317500" lvl="0" marL="457200" rtl="0" algn="l">
              <a:spcBef>
                <a:spcPts val="0"/>
              </a:spcBef>
              <a:spcAft>
                <a:spcPts val="0"/>
              </a:spcAft>
              <a:buSzPts val="1400"/>
              <a:buFont typeface="Old Standard TT"/>
              <a:buChar char="●"/>
            </a:pPr>
            <a:r>
              <a:rPr lang="en" sz="1400"/>
              <a:t>1 = Exited</a:t>
            </a:r>
            <a:endParaRPr sz="1400"/>
          </a:p>
          <a:p>
            <a:pPr indent="0" lvl="0" marL="0" rtl="0" algn="l">
              <a:spcBef>
                <a:spcPts val="0"/>
              </a:spcBef>
              <a:spcAft>
                <a:spcPts val="0"/>
              </a:spcAft>
              <a:buClr>
                <a:schemeClr val="dk1"/>
              </a:buClr>
              <a:buSzPts val="1100"/>
              <a:buFont typeface="Arial"/>
              <a:buNone/>
            </a:pPr>
            <a:r>
              <a:rPr b="1" lang="en" sz="1400"/>
              <a:t>Bank DOJ</a:t>
            </a:r>
            <a:r>
              <a:rPr lang="en" sz="1400"/>
              <a:t>: Date the customer joined the bank.</a:t>
            </a:r>
            <a:endParaRPr sz="1400"/>
          </a:p>
          <a:p>
            <a:pPr indent="0" lvl="0" marL="0" rtl="0" algn="l">
              <a:spcBef>
                <a:spcPts val="0"/>
              </a:spcBef>
              <a:spcAft>
                <a:spcPts val="1200"/>
              </a:spcAft>
              <a:buNone/>
            </a:pPr>
            <a:r>
              <a:t/>
            </a:r>
            <a:endParaRPr sz="1400"/>
          </a:p>
        </p:txBody>
      </p:sp>
      <p:pic>
        <p:nvPicPr>
          <p:cNvPr id="96" name="Google Shape;96;p18"/>
          <p:cNvPicPr preferRelativeResize="0"/>
          <p:nvPr/>
        </p:nvPicPr>
        <p:blipFill>
          <a:blip r:embed="rId3">
            <a:alphaModFix/>
          </a:blip>
          <a:stretch>
            <a:fillRect/>
          </a:stretch>
        </p:blipFill>
        <p:spPr>
          <a:xfrm>
            <a:off x="4956900" y="1210625"/>
            <a:ext cx="3409950" cy="134302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19"/>
          <p:cNvSpPr txBox="1"/>
          <p:nvPr>
            <p:ph type="title"/>
          </p:nvPr>
        </p:nvSpPr>
        <p:spPr>
          <a:xfrm>
            <a:off x="311700" y="445025"/>
            <a:ext cx="8520600" cy="613200"/>
          </a:xfrm>
          <a:prstGeom prst="rect">
            <a:avLst/>
          </a:prstGeom>
        </p:spPr>
        <p:txBody>
          <a:bodyPr anchorCtr="0" anchor="t" bIns="91425" lIns="91425" spcFirstLastPara="1" rIns="91425" wrap="square" tIns="91425">
            <a:normAutofit fontScale="90000"/>
          </a:bodyPr>
          <a:lstStyle/>
          <a:p>
            <a:pPr indent="0" lvl="0" marL="0" rtl="0" algn="l">
              <a:lnSpc>
                <a:spcPct val="115000"/>
              </a:lnSpc>
              <a:spcBef>
                <a:spcPts val="0"/>
              </a:spcBef>
              <a:spcAft>
                <a:spcPts val="1200"/>
              </a:spcAft>
              <a:buNone/>
            </a:pPr>
            <a:r>
              <a:rPr b="1" lang="en"/>
              <a:t>Project Goals</a:t>
            </a:r>
            <a:endParaRPr b="1"/>
          </a:p>
        </p:txBody>
      </p:sp>
      <p:sp>
        <p:nvSpPr>
          <p:cNvPr id="102" name="Google Shape;102;p19"/>
          <p:cNvSpPr txBox="1"/>
          <p:nvPr>
            <p:ph idx="1" type="body"/>
          </p:nvPr>
        </p:nvSpPr>
        <p:spPr>
          <a:xfrm>
            <a:off x="311700" y="1171600"/>
            <a:ext cx="41739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To </a:t>
            </a:r>
            <a:r>
              <a:rPr b="1" lang="en" sz="1400"/>
              <a:t>analyze customer behavior</a:t>
            </a:r>
            <a:r>
              <a:rPr lang="en" sz="1400"/>
              <a:t> and identify patterns that influence customer churn and retention.</a:t>
            </a:r>
            <a:br>
              <a:rPr lang="en" sz="1400"/>
            </a:br>
            <a:r>
              <a:rPr lang="en" sz="1400"/>
              <a:t>To </a:t>
            </a:r>
            <a:r>
              <a:rPr b="1" lang="en" sz="1400"/>
              <a:t>develop a data-driven CRM dashboard</a:t>
            </a:r>
            <a:r>
              <a:rPr lang="en" sz="1400"/>
              <a:t> using Power BI for visual storytelling and insight extraction.</a:t>
            </a:r>
            <a:br>
              <a:rPr lang="en" sz="1400"/>
            </a:br>
            <a:r>
              <a:rPr lang="en" sz="1400"/>
              <a:t>To help the bank </a:t>
            </a:r>
            <a:r>
              <a:rPr b="1" lang="en" sz="1400"/>
              <a:t>reduce churn</a:t>
            </a:r>
            <a:r>
              <a:rPr lang="en" sz="1400"/>
              <a:t>, </a:t>
            </a:r>
            <a:r>
              <a:rPr b="1" lang="en" sz="1400"/>
              <a:t>enhance customer satisfaction</a:t>
            </a:r>
            <a:r>
              <a:rPr lang="en" sz="1400"/>
              <a:t>, and </a:t>
            </a:r>
            <a:r>
              <a:rPr b="1" lang="en" sz="1400"/>
              <a:t>optimize engagement strategies</a:t>
            </a:r>
            <a:r>
              <a:rPr lang="en" sz="1400"/>
              <a:t>.</a:t>
            </a:r>
            <a:br>
              <a:rPr lang="en" sz="1400"/>
            </a:br>
            <a:r>
              <a:rPr lang="en" sz="1400"/>
              <a:t>To </a:t>
            </a:r>
            <a:r>
              <a:rPr b="1" lang="en" sz="1400"/>
              <a:t>segment customers</a:t>
            </a:r>
            <a:r>
              <a:rPr lang="en" sz="1400"/>
              <a:t> based on demographics, credit behavior, and activity for personalized services.</a:t>
            </a:r>
            <a:br>
              <a:rPr lang="en" sz="1400"/>
            </a:br>
            <a:r>
              <a:rPr lang="en" sz="1400"/>
              <a:t>To provide </a:t>
            </a:r>
            <a:r>
              <a:rPr b="1" lang="en" sz="1400"/>
              <a:t>actionable insights</a:t>
            </a:r>
            <a:r>
              <a:rPr lang="en" sz="1400"/>
              <a:t> for improving decision-making in marketing, service delivery, and risk management.</a:t>
            </a:r>
            <a:endParaRPr sz="1400"/>
          </a:p>
          <a:p>
            <a:pPr indent="0" lvl="0" marL="0" rtl="0" algn="l">
              <a:spcBef>
                <a:spcPts val="1200"/>
              </a:spcBef>
              <a:spcAft>
                <a:spcPts val="1200"/>
              </a:spcAft>
              <a:buNone/>
            </a:pPr>
            <a:r>
              <a:t/>
            </a:r>
            <a:endParaRPr sz="1400"/>
          </a:p>
        </p:txBody>
      </p:sp>
      <p:pic>
        <p:nvPicPr>
          <p:cNvPr id="103" name="Google Shape;103;p19"/>
          <p:cNvPicPr preferRelativeResize="0"/>
          <p:nvPr/>
        </p:nvPicPr>
        <p:blipFill>
          <a:blip r:embed="rId3">
            <a:alphaModFix/>
          </a:blip>
          <a:stretch>
            <a:fillRect/>
          </a:stretch>
        </p:blipFill>
        <p:spPr>
          <a:xfrm>
            <a:off x="5791421" y="1320413"/>
            <a:ext cx="2532400" cy="25026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0"/>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Methodology</a:t>
            </a:r>
            <a:endParaRPr b="1"/>
          </a:p>
        </p:txBody>
      </p:sp>
      <p:sp>
        <p:nvSpPr>
          <p:cNvPr id="109" name="Google Shape;109;p20"/>
          <p:cNvSpPr txBox="1"/>
          <p:nvPr>
            <p:ph idx="1" type="body"/>
          </p:nvPr>
        </p:nvSpPr>
        <p:spPr>
          <a:xfrm>
            <a:off x="311700" y="1171600"/>
            <a:ext cx="4260300" cy="3397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400"/>
              <a:t>Analyzed the problem statement and cleaned the data.</a:t>
            </a:r>
            <a:br>
              <a:rPr lang="en" sz="1400"/>
            </a:br>
            <a:r>
              <a:rPr lang="en" sz="1400"/>
              <a:t>Used </a:t>
            </a:r>
            <a:r>
              <a:rPr b="1" lang="en" sz="1400"/>
              <a:t>SQL</a:t>
            </a:r>
            <a:r>
              <a:rPr lang="en" sz="1400"/>
              <a:t> for data preparation and analysis (SELECT, JOIN, GROUP BY, ORDER BY, window functions, UPDATE, etc.).</a:t>
            </a:r>
            <a:br>
              <a:rPr lang="en" sz="1400"/>
            </a:br>
            <a:r>
              <a:rPr lang="en" sz="1400"/>
              <a:t>Performed </a:t>
            </a:r>
            <a:r>
              <a:rPr b="1" lang="en" sz="1400"/>
              <a:t>data modeling</a:t>
            </a:r>
            <a:r>
              <a:rPr lang="en" sz="1400"/>
              <a:t> and created measures using </a:t>
            </a:r>
            <a:r>
              <a:rPr b="1" lang="en" sz="1400"/>
              <a:t>DAX</a:t>
            </a:r>
            <a:r>
              <a:rPr lang="en" sz="1400"/>
              <a:t> in Power BI.</a:t>
            </a:r>
            <a:br>
              <a:rPr lang="en" sz="1400"/>
            </a:br>
            <a:r>
              <a:rPr lang="en" sz="1400"/>
              <a:t>Designed interactive </a:t>
            </a:r>
            <a:r>
              <a:rPr b="1" lang="en" sz="1400"/>
              <a:t>dashboards</a:t>
            </a:r>
            <a:r>
              <a:rPr lang="en" sz="1400"/>
              <a:t> using charts, slicers, and conditional formatting.</a:t>
            </a:r>
            <a:br>
              <a:rPr lang="en" sz="1400"/>
            </a:br>
            <a:r>
              <a:rPr lang="en" sz="1400"/>
              <a:t>Fixed data issues, such as correcting the </a:t>
            </a:r>
            <a:r>
              <a:rPr lang="en" sz="1400">
                <a:solidFill>
                  <a:srgbClr val="188038"/>
                </a:solidFill>
              </a:rPr>
              <a:t>IsActiveMember</a:t>
            </a:r>
            <a:r>
              <a:rPr lang="en" sz="1400"/>
              <a:t> column using a calculated column with </a:t>
            </a:r>
            <a:r>
              <a:rPr lang="en" sz="1400">
                <a:solidFill>
                  <a:srgbClr val="188038"/>
                </a:solidFill>
              </a:rPr>
              <a:t>IF</a:t>
            </a:r>
            <a:r>
              <a:rPr lang="en" sz="1400"/>
              <a:t> logic.</a:t>
            </a:r>
            <a:endParaRPr sz="1400"/>
          </a:p>
          <a:p>
            <a:pPr indent="0" lvl="0" marL="0" rtl="0" algn="l">
              <a:spcBef>
                <a:spcPts val="1200"/>
              </a:spcBef>
              <a:spcAft>
                <a:spcPts val="1200"/>
              </a:spcAft>
              <a:buNone/>
            </a:pPr>
            <a:r>
              <a:t/>
            </a:r>
            <a:endParaRPr sz="1400"/>
          </a:p>
        </p:txBody>
      </p:sp>
      <p:pic>
        <p:nvPicPr>
          <p:cNvPr id="110" name="Google Shape;110;p20"/>
          <p:cNvPicPr preferRelativeResize="0"/>
          <p:nvPr/>
        </p:nvPicPr>
        <p:blipFill>
          <a:blip r:embed="rId3">
            <a:alphaModFix/>
          </a:blip>
          <a:stretch>
            <a:fillRect/>
          </a:stretch>
        </p:blipFill>
        <p:spPr>
          <a:xfrm>
            <a:off x="4824075" y="1472525"/>
            <a:ext cx="3925800" cy="21984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1"/>
          <p:cNvSpPr txBox="1"/>
          <p:nvPr>
            <p:ph type="title"/>
          </p:nvPr>
        </p:nvSpPr>
        <p:spPr>
          <a:xfrm>
            <a:off x="311700" y="445025"/>
            <a:ext cx="8520600" cy="613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Customer Acquisition Over the Years</a:t>
            </a:r>
            <a:endParaRPr b="1"/>
          </a:p>
        </p:txBody>
      </p:sp>
      <p:sp>
        <p:nvSpPr>
          <p:cNvPr id="116" name="Google Shape;116;p21"/>
          <p:cNvSpPr txBox="1"/>
          <p:nvPr>
            <p:ph idx="1" type="body"/>
          </p:nvPr>
        </p:nvSpPr>
        <p:spPr>
          <a:xfrm>
            <a:off x="311700" y="1166250"/>
            <a:ext cx="4203900" cy="3402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400"/>
              <a:t>Customer count rose from </a:t>
            </a:r>
            <a:r>
              <a:rPr b="1" lang="en" sz="1400"/>
              <a:t>708 in 2016</a:t>
            </a:r>
            <a:r>
              <a:rPr lang="en" sz="1400"/>
              <a:t> to </a:t>
            </a:r>
            <a:r>
              <a:rPr b="1" lang="en" sz="1400"/>
              <a:t>1,321 in 2019</a:t>
            </a:r>
            <a:r>
              <a:rPr lang="en" sz="1400"/>
              <a:t>, showing consistent year-on-year growth.There was a notable spike between </a:t>
            </a:r>
            <a:r>
              <a:rPr b="1" lang="en" sz="1400"/>
              <a:t>2018 and 2019</a:t>
            </a:r>
            <a:r>
              <a:rPr lang="en" sz="1400"/>
              <a:t>, with </a:t>
            </a:r>
            <a:r>
              <a:rPr b="1" lang="en" sz="1400"/>
              <a:t>289 new customers added</a:t>
            </a:r>
            <a:r>
              <a:rPr lang="en" sz="1400"/>
              <a:t>.This upward trend indicates successful customer acquisition strategies during this period.The growth suggests increasing trust and engagement with the bank’s services.Such trends could be influenced by improved digital banking, offers, or customer service.Monitoring these strategies could help replicate this success in future years.It is important to analyze acquisition costs and retention rate alongside this growth.</a:t>
            </a:r>
            <a:endParaRPr sz="1400"/>
          </a:p>
          <a:p>
            <a:pPr indent="0" lvl="0" marL="0" rtl="0" algn="l">
              <a:spcBef>
                <a:spcPts val="1200"/>
              </a:spcBef>
              <a:spcAft>
                <a:spcPts val="1200"/>
              </a:spcAft>
              <a:buNone/>
            </a:pPr>
            <a:r>
              <a:t/>
            </a:r>
            <a:endParaRPr sz="1400"/>
          </a:p>
        </p:txBody>
      </p:sp>
      <p:pic>
        <p:nvPicPr>
          <p:cNvPr id="117" name="Google Shape;117;p21"/>
          <p:cNvPicPr preferRelativeResize="0"/>
          <p:nvPr/>
        </p:nvPicPr>
        <p:blipFill>
          <a:blip r:embed="rId3">
            <a:alphaModFix/>
          </a:blip>
          <a:stretch>
            <a:fillRect/>
          </a:stretch>
        </p:blipFill>
        <p:spPr>
          <a:xfrm>
            <a:off x="4844125" y="1360625"/>
            <a:ext cx="3988175" cy="301385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Paperback">
  <a:themeElements>
    <a:clrScheme name="Paperback">
      <a:dk1>
        <a:srgbClr val="000000"/>
      </a:dk1>
      <a:lt1>
        <a:srgbClr val="FFFFFF"/>
      </a:lt1>
      <a:dk2>
        <a:srgbClr val="00695C"/>
      </a:dk2>
      <a:lt2>
        <a:srgbClr val="26A69A"/>
      </a:lt2>
      <a:accent1>
        <a:srgbClr val="FFFBF0"/>
      </a:accent1>
      <a:accent2>
        <a:srgbClr val="B7B7B7"/>
      </a:accent2>
      <a:accent3>
        <a:srgbClr val="FB8C00"/>
      </a:accent3>
      <a:accent4>
        <a:srgbClr val="80CBC4"/>
      </a:accent4>
      <a:accent5>
        <a:srgbClr val="AF4345"/>
      </a:accent5>
      <a:accent6>
        <a:srgbClr val="F58F8F"/>
      </a:accent6>
      <a:hlink>
        <a:srgbClr val="AF4345"/>
      </a:hlink>
      <a:folHlink>
        <a:srgbClr val="AF4345"/>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