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x="9144000" cy="5143500"/>
  <p:notesSz cx="6858000" cy="9144000"/>
  <p:embeddedFontLst>
    <p:embeddedFont>
      <p:font typeface="Nunito"/>
      <p:regular r:id="rId24"/>
    </p:embeddedFont>
    <p:embeddedFont>
      <p:font typeface="Calibri" panose="020F0502020204030204"/>
      <p:regular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font" Target="fonts/font2.fntdata"/><Relationship Id="rId24" Type="http://schemas.openxmlformats.org/officeDocument/2006/relationships/font" Target="fonts/font1.fntdata"/><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4" name="Shape 124"/>
        <p:cNvGrpSpPr/>
        <p:nvPr/>
      </p:nvGrpSpPr>
      <p:grpSpPr>
        <a:xfrm>
          <a:off x="0" y="0"/>
          <a:ext cx="0" cy="0"/>
          <a:chOff x="0" y="0"/>
          <a:chExt cx="0" cy="0"/>
        </a:xfrm>
      </p:grpSpPr>
      <p:sp>
        <p:nvSpPr>
          <p:cNvPr id="125" name="Google Shape;125;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0" name="Shape 180"/>
        <p:cNvGrpSpPr/>
        <p:nvPr/>
      </p:nvGrpSpPr>
      <p:grpSpPr>
        <a:xfrm>
          <a:off x="0" y="0"/>
          <a:ext cx="0" cy="0"/>
          <a:chOff x="0" y="0"/>
          <a:chExt cx="0" cy="0"/>
        </a:xfrm>
      </p:grpSpPr>
      <p:sp>
        <p:nvSpPr>
          <p:cNvPr id="181" name="Google Shape;181;g15bcf9682fb_1_5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15bcf9682fb_1_5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6" name="Shape 186"/>
        <p:cNvGrpSpPr/>
        <p:nvPr/>
      </p:nvGrpSpPr>
      <p:grpSpPr>
        <a:xfrm>
          <a:off x="0" y="0"/>
          <a:ext cx="0" cy="0"/>
          <a:chOff x="0" y="0"/>
          <a:chExt cx="0" cy="0"/>
        </a:xfrm>
      </p:grpSpPr>
      <p:sp>
        <p:nvSpPr>
          <p:cNvPr id="187" name="Google Shape;187;g15bcf9682fb_1_5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15bcf9682fb_1_5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0" name="Shape 130"/>
        <p:cNvGrpSpPr/>
        <p:nvPr/>
      </p:nvGrpSpPr>
      <p:grpSpPr>
        <a:xfrm>
          <a:off x="0" y="0"/>
          <a:ext cx="0" cy="0"/>
          <a:chOff x="0" y="0"/>
          <a:chExt cx="0" cy="0"/>
        </a:xfrm>
      </p:grpSpPr>
      <p:sp>
        <p:nvSpPr>
          <p:cNvPr id="131" name="Google Shape;131;g15bcf9682fb_1_2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5bcf9682fb_1_2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5" name="Shape 135"/>
        <p:cNvGrpSpPr/>
        <p:nvPr/>
      </p:nvGrpSpPr>
      <p:grpSpPr>
        <a:xfrm>
          <a:off x="0" y="0"/>
          <a:ext cx="0" cy="0"/>
          <a:chOff x="0" y="0"/>
          <a:chExt cx="0" cy="0"/>
        </a:xfrm>
      </p:grpSpPr>
      <p:sp>
        <p:nvSpPr>
          <p:cNvPr id="136" name="Google Shape;136;g15bcf9682fb_1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5bcf9682fb_1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2" name="Shape 142"/>
        <p:cNvGrpSpPr/>
        <p:nvPr/>
      </p:nvGrpSpPr>
      <p:grpSpPr>
        <a:xfrm>
          <a:off x="0" y="0"/>
          <a:ext cx="0" cy="0"/>
          <a:chOff x="0" y="0"/>
          <a:chExt cx="0" cy="0"/>
        </a:xfrm>
      </p:grpSpPr>
      <p:sp>
        <p:nvSpPr>
          <p:cNvPr id="143" name="Google Shape;143;g15bcf9682fb_1_1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5bcf9682fb_1_1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9" name="Shape 149"/>
        <p:cNvGrpSpPr/>
        <p:nvPr/>
      </p:nvGrpSpPr>
      <p:grpSpPr>
        <a:xfrm>
          <a:off x="0" y="0"/>
          <a:ext cx="0" cy="0"/>
          <a:chOff x="0" y="0"/>
          <a:chExt cx="0" cy="0"/>
        </a:xfrm>
      </p:grpSpPr>
      <p:sp>
        <p:nvSpPr>
          <p:cNvPr id="150" name="Google Shape;150;g15bcf9682fb_1_1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5bcf9682fb_1_1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6" name="Shape 156"/>
        <p:cNvGrpSpPr/>
        <p:nvPr/>
      </p:nvGrpSpPr>
      <p:grpSpPr>
        <a:xfrm>
          <a:off x="0" y="0"/>
          <a:ext cx="0" cy="0"/>
          <a:chOff x="0" y="0"/>
          <a:chExt cx="0" cy="0"/>
        </a:xfrm>
      </p:grpSpPr>
      <p:sp>
        <p:nvSpPr>
          <p:cNvPr id="157" name="Google Shape;157;g15bcf9682fb_1_3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15bcf9682fb_1_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2" name="Shape 162"/>
        <p:cNvGrpSpPr/>
        <p:nvPr/>
      </p:nvGrpSpPr>
      <p:grpSpPr>
        <a:xfrm>
          <a:off x="0" y="0"/>
          <a:ext cx="0" cy="0"/>
          <a:chOff x="0" y="0"/>
          <a:chExt cx="0" cy="0"/>
        </a:xfrm>
      </p:grpSpPr>
      <p:sp>
        <p:nvSpPr>
          <p:cNvPr id="163" name="Google Shape;163;g15bcf9682fb_1_3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15bcf9682fb_1_3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8" name="Shape 168"/>
        <p:cNvGrpSpPr/>
        <p:nvPr/>
      </p:nvGrpSpPr>
      <p:grpSpPr>
        <a:xfrm>
          <a:off x="0" y="0"/>
          <a:ext cx="0" cy="0"/>
          <a:chOff x="0" y="0"/>
          <a:chExt cx="0" cy="0"/>
        </a:xfrm>
      </p:grpSpPr>
      <p:sp>
        <p:nvSpPr>
          <p:cNvPr id="169" name="Google Shape;169;g15bcf9682fb_1_4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15bcf9682fb_1_4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4" name="Shape 174"/>
        <p:cNvGrpSpPr/>
        <p:nvPr/>
      </p:nvGrpSpPr>
      <p:grpSpPr>
        <a:xfrm>
          <a:off x="0" y="0"/>
          <a:ext cx="0" cy="0"/>
          <a:chOff x="0" y="0"/>
          <a:chExt cx="0" cy="0"/>
        </a:xfrm>
      </p:grpSpPr>
      <p:sp>
        <p:nvSpPr>
          <p:cNvPr id="175" name="Google Shape;175;g15bcf9682fb_1_4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15bcf9682fb_1_4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accent6"/>
        </a:solidFill>
        <a:effectLst/>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4" name="Google Shape;34;p2"/>
          <p:cNvSpPr txBox="1"/>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19" name="Google Shape;119;p11"/>
          <p:cNvSpPr txBox="1"/>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p:txBody>
      </p:sp>
      <p:sp>
        <p:nvSpPr>
          <p:cNvPr id="121" name="Google Shape;121;p11"/>
          <p:cNvSpPr txBox="1"/>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22" name="Shape 122"/>
        <p:cNvGrpSpPr/>
        <p:nvPr/>
      </p:nvGrpSpPr>
      <p:grpSpPr>
        <a:xfrm>
          <a:off x="0" y="0"/>
          <a:ext cx="0" cy="0"/>
          <a:chOff x="0" y="0"/>
          <a:chExt cx="0" cy="0"/>
        </a:xfrm>
      </p:grpSpPr>
      <p:sp>
        <p:nvSpPr>
          <p:cNvPr id="123" name="Google Shape;123;p12"/>
          <p:cNvSpPr txBox="1"/>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accent3"/>
        </a:solidFill>
        <a:effectLst/>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7" name="Google Shape;47;p3"/>
          <p:cNvSpPr txBox="1"/>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bg>
      <p:bgPr>
        <a:solidFill>
          <a:schemeClr val="dk2"/>
        </a:solidFill>
        <a:effectLst/>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53;p4"/>
          <p:cNvSpPr txBox="1"/>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55" name="Google Shape;55;p4"/>
          <p:cNvSpPr txBox="1"/>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bg>
      <p:bgPr>
        <a:solidFill>
          <a:schemeClr val="dk2"/>
        </a:solidFill>
        <a:effectLst/>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 name="Google Shape;60;p5"/>
          <p:cNvSpPr txBox="1"/>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62" name="Google Shape;62;p5"/>
          <p:cNvSpPr txBox="1"/>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63" name="Google Shape;63;p5"/>
          <p:cNvSpPr txBox="1"/>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bg>
      <p:bgPr>
        <a:solidFill>
          <a:schemeClr val="dk2"/>
        </a:solidFill>
        <a:effectLst/>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 name="Google Shape;68;p6"/>
          <p:cNvSpPr txBox="1"/>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7"/>
          <p:cNvSpPr txBox="1"/>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76" name="Google Shape;76;p7"/>
          <p:cNvSpPr txBox="1"/>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3" name="Google Shape;93;p8"/>
          <p:cNvSpPr txBox="1"/>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 name="Google Shape;99;p9"/>
          <p:cNvSpPr txBox="1"/>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102" name="Google Shape;102;p9"/>
          <p:cNvSpPr txBox="1"/>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 name="Google Shape;107;p10"/>
          <p:cNvSpPr txBox="1"/>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p:txBody>
      </p:sp>
      <p:sp>
        <p:nvSpPr>
          <p:cNvPr id="108" name="Google Shape;108;p10"/>
          <p:cNvSpPr txBox="1"/>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panose="020F0502020204030204"/>
              <a:buChar char="●"/>
              <a:defRPr sz="1300">
                <a:solidFill>
                  <a:schemeClr val="dk2"/>
                </a:solidFill>
                <a:latin typeface="Calibri" panose="020F0502020204030204"/>
                <a:ea typeface="Calibri" panose="020F0502020204030204"/>
                <a:cs typeface="Calibri" panose="020F0502020204030204"/>
                <a:sym typeface="Calibri" panose="020F0502020204030204"/>
              </a:defRPr>
            </a:lvl1pPr>
            <a:lvl2pPr marL="914400" lvl="1" indent="-298450">
              <a:lnSpc>
                <a:spcPct val="115000"/>
              </a:lnSpc>
              <a:spcBef>
                <a:spcPts val="0"/>
              </a:spcBef>
              <a:spcAft>
                <a:spcPts val="0"/>
              </a:spcAft>
              <a:buClr>
                <a:schemeClr val="dk2"/>
              </a:buClr>
              <a:buSzPts val="1100"/>
              <a:buFont typeface="Calibri" panose="020F0502020204030204"/>
              <a:buChar char="○"/>
              <a:defRPr sz="1100">
                <a:solidFill>
                  <a:schemeClr val="dk2"/>
                </a:solidFill>
                <a:latin typeface="Calibri" panose="020F0502020204030204"/>
                <a:ea typeface="Calibri" panose="020F0502020204030204"/>
                <a:cs typeface="Calibri" panose="020F0502020204030204"/>
                <a:sym typeface="Calibri" panose="020F0502020204030204"/>
              </a:defRPr>
            </a:lvl2pPr>
            <a:lvl3pPr marL="1371600" lvl="2" indent="-298450">
              <a:lnSpc>
                <a:spcPct val="115000"/>
              </a:lnSpc>
              <a:spcBef>
                <a:spcPts val="0"/>
              </a:spcBef>
              <a:spcAft>
                <a:spcPts val="0"/>
              </a:spcAft>
              <a:buClr>
                <a:schemeClr val="dk2"/>
              </a:buClr>
              <a:buSzPts val="1100"/>
              <a:buFont typeface="Calibri" panose="020F0502020204030204"/>
              <a:buChar char="■"/>
              <a:defRPr sz="1100">
                <a:solidFill>
                  <a:schemeClr val="dk2"/>
                </a:solidFill>
                <a:latin typeface="Calibri" panose="020F0502020204030204"/>
                <a:ea typeface="Calibri" panose="020F0502020204030204"/>
                <a:cs typeface="Calibri" panose="020F0502020204030204"/>
                <a:sym typeface="Calibri" panose="020F0502020204030204"/>
              </a:defRPr>
            </a:lvl3pPr>
            <a:lvl4pPr marL="1828800" lvl="3" indent="-298450">
              <a:lnSpc>
                <a:spcPct val="115000"/>
              </a:lnSpc>
              <a:spcBef>
                <a:spcPts val="0"/>
              </a:spcBef>
              <a:spcAft>
                <a:spcPts val="0"/>
              </a:spcAft>
              <a:buClr>
                <a:schemeClr val="dk2"/>
              </a:buClr>
              <a:buSzPts val="1100"/>
              <a:buFont typeface="Calibri" panose="020F0502020204030204"/>
              <a:buChar char="●"/>
              <a:defRPr sz="1100">
                <a:solidFill>
                  <a:schemeClr val="dk2"/>
                </a:solidFill>
                <a:latin typeface="Calibri" panose="020F0502020204030204"/>
                <a:ea typeface="Calibri" panose="020F0502020204030204"/>
                <a:cs typeface="Calibri" panose="020F0502020204030204"/>
                <a:sym typeface="Calibri" panose="020F0502020204030204"/>
              </a:defRPr>
            </a:lvl4pPr>
            <a:lvl5pPr marL="2286000" lvl="4" indent="-298450">
              <a:lnSpc>
                <a:spcPct val="115000"/>
              </a:lnSpc>
              <a:spcBef>
                <a:spcPts val="0"/>
              </a:spcBef>
              <a:spcAft>
                <a:spcPts val="0"/>
              </a:spcAft>
              <a:buClr>
                <a:schemeClr val="dk2"/>
              </a:buClr>
              <a:buSzPts val="1100"/>
              <a:buFont typeface="Calibri" panose="020F0502020204030204"/>
              <a:buChar char="○"/>
              <a:defRPr sz="1100">
                <a:solidFill>
                  <a:schemeClr val="dk2"/>
                </a:solidFill>
                <a:latin typeface="Calibri" panose="020F0502020204030204"/>
                <a:ea typeface="Calibri" panose="020F0502020204030204"/>
                <a:cs typeface="Calibri" panose="020F0502020204030204"/>
                <a:sym typeface="Calibri" panose="020F0502020204030204"/>
              </a:defRPr>
            </a:lvl5pPr>
            <a:lvl6pPr marL="2743200" lvl="5" indent="-298450">
              <a:lnSpc>
                <a:spcPct val="115000"/>
              </a:lnSpc>
              <a:spcBef>
                <a:spcPts val="0"/>
              </a:spcBef>
              <a:spcAft>
                <a:spcPts val="0"/>
              </a:spcAft>
              <a:buClr>
                <a:schemeClr val="dk2"/>
              </a:buClr>
              <a:buSzPts val="1100"/>
              <a:buFont typeface="Calibri" panose="020F0502020204030204"/>
              <a:buChar char="■"/>
              <a:defRPr sz="1100">
                <a:solidFill>
                  <a:schemeClr val="dk2"/>
                </a:solidFill>
                <a:latin typeface="Calibri" panose="020F0502020204030204"/>
                <a:ea typeface="Calibri" panose="020F0502020204030204"/>
                <a:cs typeface="Calibri" panose="020F0502020204030204"/>
                <a:sym typeface="Calibri" panose="020F0502020204030204"/>
              </a:defRPr>
            </a:lvl6pPr>
            <a:lvl7pPr marL="3200400" lvl="6" indent="-298450">
              <a:lnSpc>
                <a:spcPct val="115000"/>
              </a:lnSpc>
              <a:spcBef>
                <a:spcPts val="0"/>
              </a:spcBef>
              <a:spcAft>
                <a:spcPts val="0"/>
              </a:spcAft>
              <a:buClr>
                <a:schemeClr val="dk2"/>
              </a:buClr>
              <a:buSzPts val="1100"/>
              <a:buFont typeface="Calibri" panose="020F0502020204030204"/>
              <a:buChar char="●"/>
              <a:defRPr sz="1100">
                <a:solidFill>
                  <a:schemeClr val="dk2"/>
                </a:solidFill>
                <a:latin typeface="Calibri" panose="020F0502020204030204"/>
                <a:ea typeface="Calibri" panose="020F0502020204030204"/>
                <a:cs typeface="Calibri" panose="020F0502020204030204"/>
                <a:sym typeface="Calibri" panose="020F0502020204030204"/>
              </a:defRPr>
            </a:lvl7pPr>
            <a:lvl8pPr marL="3657600" lvl="7" indent="-298450">
              <a:lnSpc>
                <a:spcPct val="115000"/>
              </a:lnSpc>
              <a:spcBef>
                <a:spcPts val="0"/>
              </a:spcBef>
              <a:spcAft>
                <a:spcPts val="0"/>
              </a:spcAft>
              <a:buClr>
                <a:schemeClr val="dk2"/>
              </a:buClr>
              <a:buSzPts val="1100"/>
              <a:buFont typeface="Calibri" panose="020F0502020204030204"/>
              <a:buChar char="○"/>
              <a:defRPr sz="1100">
                <a:solidFill>
                  <a:schemeClr val="dk2"/>
                </a:solidFill>
                <a:latin typeface="Calibri" panose="020F0502020204030204"/>
                <a:ea typeface="Calibri" panose="020F0502020204030204"/>
                <a:cs typeface="Calibri" panose="020F0502020204030204"/>
                <a:sym typeface="Calibri" panose="020F0502020204030204"/>
              </a:defRPr>
            </a:lvl8pPr>
            <a:lvl9pPr marL="4114800" lvl="8" indent="-298450">
              <a:lnSpc>
                <a:spcPct val="115000"/>
              </a:lnSpc>
              <a:spcBef>
                <a:spcPts val="0"/>
              </a:spcBef>
              <a:spcAft>
                <a:spcPts val="0"/>
              </a:spcAft>
              <a:buClr>
                <a:schemeClr val="dk2"/>
              </a:buClr>
              <a:buSzPts val="1100"/>
              <a:buFont typeface="Calibri" panose="020F0502020204030204"/>
              <a:buChar char="■"/>
              <a:defRPr sz="1100">
                <a:solidFill>
                  <a:schemeClr val="dk2"/>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p1"/>
          <p:cNvSpPr txBox="1"/>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645" y="1671955"/>
            <a:ext cx="5537200" cy="1478915"/>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en-US" sz="3255" b="1" i="1" u="sng">
                <a:solidFill>
                  <a:srgbClr val="000000"/>
                </a:solidFill>
                <a:latin typeface="Arial" panose="020B0604020202020204"/>
                <a:ea typeface="Arial" panose="020B0604020202020204"/>
                <a:cs typeface="Arial" panose="020B0604020202020204"/>
                <a:sym typeface="Arial" panose="020B0604020202020204"/>
              </a:rPr>
              <a:t>La maquette d’un site web</a:t>
            </a:r>
          </a:p>
        </p:txBody>
      </p:sp>
      <p:sp>
        <p:nvSpPr>
          <p:cNvPr id="129" name="Google Shape;129;p13"/>
          <p:cNvSpPr txBox="1"/>
          <p:nvPr>
            <p:ph type="subTitle" idx="1"/>
          </p:nvPr>
        </p:nvSpPr>
        <p:spPr>
          <a:xfrm>
            <a:off x="1858645" y="3413125"/>
            <a:ext cx="5361305" cy="134493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fr-FR"/>
              <a:t>Réalisé par : Asiyya ELBOUHALI</a:t>
            </a:r>
            <a:endParaRPr lang="fr-FR"/>
          </a:p>
          <a:p>
            <a:pPr marL="0" lvl="0" indent="0" algn="ctr" rtl="0">
              <a:spcBef>
                <a:spcPts val="0"/>
              </a:spcBef>
              <a:spcAft>
                <a:spcPts val="0"/>
              </a:spcAft>
              <a:buNone/>
            </a:pPr>
            <a:r>
              <a:rPr lang="fr-FR"/>
              <a:t>                 Mokhlis BELHAJ</a:t>
            </a:r>
            <a:endParaRPr lang="fr-FR"/>
          </a:p>
          <a:p>
            <a:pPr marL="0" lvl="0" indent="0" algn="ctr" rtl="0">
              <a:spcBef>
                <a:spcPts val="0"/>
              </a:spcBef>
              <a:spcAft>
                <a:spcPts val="0"/>
              </a:spcAft>
              <a:buNone/>
            </a:pPr>
            <a:r>
              <a:rPr lang="fr-FR"/>
              <a:t>                     Mustapha  FATIHI</a:t>
            </a:r>
            <a:endParaRPr lang="fr-F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83" name="Shape 183"/>
        <p:cNvGrpSpPr/>
        <p:nvPr/>
      </p:nvGrpSpPr>
      <p:grpSpPr>
        <a:xfrm>
          <a:off x="0" y="0"/>
          <a:ext cx="0" cy="0"/>
          <a:chOff x="0" y="0"/>
          <a:chExt cx="0" cy="0"/>
        </a:xfrm>
      </p:grpSpPr>
      <p:sp>
        <p:nvSpPr>
          <p:cNvPr id="184" name="Google Shape;184;p22"/>
          <p:cNvSpPr txBox="1"/>
          <p:nvPr>
            <p:ph type="title"/>
          </p:nvPr>
        </p:nvSpPr>
        <p:spPr>
          <a:xfrm>
            <a:off x="819150" y="845600"/>
            <a:ext cx="7505700" cy="954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FR" altLang="en-US">
                <a:sym typeface="+mn-ea"/>
              </a:rPr>
              <a:t>Le zoning</a:t>
            </a:r>
            <a:br>
              <a:rPr>
                <a:sym typeface="+mn-ea"/>
              </a:rPr>
            </a:br>
          </a:p>
        </p:txBody>
      </p:sp>
      <p:sp>
        <p:nvSpPr>
          <p:cNvPr id="185" name="Google Shape;185;p22"/>
          <p:cNvSpPr txBox="1"/>
          <p:nvPr>
            <p:ph type="body" idx="1"/>
          </p:nvPr>
        </p:nvSpPr>
        <p:spPr>
          <a:xfrm>
            <a:off x="819150" y="1990725"/>
            <a:ext cx="7505700" cy="2448000"/>
          </a:xfrm>
          <a:prstGeom prst="rect">
            <a:avLst/>
          </a:prstGeom>
        </p:spPr>
        <p:txBody>
          <a:bodyPr spcFirstLastPara="1" wrap="square" lIns="91425" tIns="91425" rIns="91425" bIns="91425" anchor="t" anchorCtr="0">
            <a:normAutofit lnSpcReduction="20000"/>
          </a:bodyPr>
          <a:lstStyle/>
          <a:p>
            <a:pPr marL="0" lvl="0" algn="l" rtl="0">
              <a:spcBef>
                <a:spcPts val="0"/>
              </a:spcBef>
              <a:spcAft>
                <a:spcPts val="1200"/>
              </a:spcAft>
              <a:buNone/>
            </a:pPr>
            <a:r>
              <a:rPr lang="en-US" sz="2000">
                <a:latin typeface="Arial" panose="020B0604020202020204"/>
                <a:ea typeface="Arial" panose="020B0604020202020204"/>
                <a:cs typeface="Arial" panose="020B0604020202020204"/>
              </a:rPr>
              <a:t>Le zoning est une technique consistant à schématiser une page Web avec des blocs ou boîtes, dans le but de montrer les grandes fonctionnalités et les zones principales du contenu afin d’avoir une vision macro sur le site, cette étape est la première chose à faire pour pouvoir organiser un projet d’une manière générale. Elle arrive juste après la création d’une arborescence</a:t>
            </a:r>
            <a: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89" name="Shape 189"/>
        <p:cNvGrpSpPr/>
        <p:nvPr/>
      </p:nvGrpSpPr>
      <p:grpSpPr>
        <a:xfrm>
          <a:off x="0" y="0"/>
          <a:ext cx="0" cy="0"/>
          <a:chOff x="0" y="0"/>
          <a:chExt cx="0" cy="0"/>
        </a:xfrm>
      </p:grpSpPr>
      <p:pic>
        <p:nvPicPr>
          <p:cNvPr id="100" name="Image 99"/>
          <p:cNvPicPr/>
          <p:nvPr/>
        </p:nvPicPr>
        <p:blipFill>
          <a:blip r:embed="rId1"/>
          <a:stretch>
            <a:fillRect/>
          </a:stretch>
        </p:blipFill>
        <p:spPr>
          <a:xfrm>
            <a:off x="342265" y="287020"/>
            <a:ext cx="5358765" cy="4568190"/>
          </a:xfrm>
          <a:prstGeom prst="rect">
            <a:avLst/>
          </a:prstGeom>
          <a:noFill/>
          <a:ln w="9525">
            <a:noFill/>
          </a:ln>
        </p:spPr>
      </p:pic>
      <p:sp>
        <p:nvSpPr>
          <p:cNvPr id="101" name="Zone de texte 100"/>
          <p:cNvSpPr txBox="1"/>
          <p:nvPr/>
        </p:nvSpPr>
        <p:spPr>
          <a:xfrm>
            <a:off x="5953760" y="541020"/>
            <a:ext cx="2731135" cy="3692525"/>
          </a:xfrm>
          <a:prstGeom prst="rect">
            <a:avLst/>
          </a:prstGeom>
          <a:noFill/>
          <a:ln w="9525">
            <a:noFill/>
          </a:ln>
        </p:spPr>
        <p:txBody>
          <a:bodyPr wrap="square">
            <a:spAutoFit/>
          </a:bodyPr>
          <a:p>
            <a:pPr marL="0" indent="0"/>
            <a:r>
              <a:rPr lang="en-US" sz="1800">
                <a:solidFill>
                  <a:srgbClr val="000000"/>
                </a:solidFill>
                <a:latin typeface="Times New Roman" panose="02020603050405020304" charset="0"/>
                <a:cs typeface="Arial" panose="020B0604020202020204" pitchFamily="34" charset="0"/>
              </a:rPr>
              <a:t>Le zoning permet d’identifier une surcharge d’information sur la page d’accueil d’un site web.Le zoning à  pour but  de présenter une première approche d’une page web afin d’en valider les grands axes. La validation du zoning constitue une étape déterminante, préalable à la définition du Wireframe qui sera la prochaine étape.</a:t>
            </a:r>
            <a:endParaRPr lang="fr-FR" altLang="en-US" sz="1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re 1"/>
          <p:cNvSpPr/>
          <p:nvPr>
            <p:ph type="title"/>
          </p:nvPr>
        </p:nvSpPr>
        <p:spPr/>
        <p:txBody>
          <a:bodyPr/>
          <a:p>
            <a:r>
              <a:rPr lang="fr-FR" altLang="en-US"/>
              <a:t>Un wireframe</a:t>
            </a:r>
            <a:endParaRPr lang="fr-FR" altLang="en-US"/>
          </a:p>
        </p:txBody>
      </p:sp>
      <p:sp>
        <p:nvSpPr>
          <p:cNvPr id="3" name="Espace réservé du texte 2"/>
          <p:cNvSpPr/>
          <p:nvPr>
            <p:ph type="body" idx="1"/>
          </p:nvPr>
        </p:nvSpPr>
        <p:spPr/>
        <p:txBody>
          <a:bodyPr>
            <a:normAutofit fontScale="70000"/>
          </a:bodyPr>
          <a:p>
            <a:pPr marL="0" algn="l">
              <a:spcAft>
                <a:spcPts val="1200"/>
              </a:spcAft>
              <a:buNone/>
            </a:pPr>
            <a:r>
              <a:rPr lang="en-US" sz="2000">
                <a:latin typeface="Arial" panose="020B0604020202020204"/>
                <a:ea typeface="Arial" panose="020B0604020202020204"/>
                <a:cs typeface="Arial" panose="020B0604020202020204"/>
              </a:rPr>
              <a:t>Les wireframes est le squelette de la page web, ils se basent principalement sur les zoning réalisés lors de la phase précédente pour préciser chaque boite en introduisant les contenus présents avec plus de détails.</a:t>
            </a:r>
            <a:endParaRPr lang="en-US" sz="2000">
              <a:latin typeface="Arial" panose="020B0604020202020204"/>
              <a:ea typeface="Arial" panose="020B0604020202020204"/>
              <a:cs typeface="Arial" panose="020B0604020202020204"/>
            </a:endParaRPr>
          </a:p>
          <a:p>
            <a:pPr marL="0" algn="l">
              <a:spcAft>
                <a:spcPts val="1200"/>
              </a:spcAft>
              <a:buNone/>
            </a:pPr>
            <a:r>
              <a:rPr lang="en-US" sz="2000">
                <a:latin typeface="Arial" panose="020B0604020202020204"/>
                <a:ea typeface="Arial" panose="020B0604020202020204"/>
                <a:cs typeface="Arial" panose="020B0604020202020204"/>
              </a:rPr>
              <a:t>Le wireframe est la suite logique du zoning. Chaque bloc réalisé lors de l’étape précédente se voit doté d’images, de textes ou de vidéos. Ce contenu peut être fictif car les informations finales ne sont pas toujours connues à ce stade du projet. De plus l’étape de “wireframing”  se concentre sur l’ergonomie, et utiliser de vrais textes lors de cette étape détournerait l’attention de cet objectif principal. Le wireframe n’est pas une maquette !</a:t>
            </a:r>
            <a:endParaRPr lang="en-US" sz="2000">
              <a:latin typeface="Arial" panose="020B0604020202020204"/>
              <a:ea typeface="Arial" panose="020B0604020202020204"/>
              <a:cs typeface="Arial" panose="020B060402020202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1" name="Image 100"/>
          <p:cNvPicPr/>
          <p:nvPr/>
        </p:nvPicPr>
        <p:blipFill>
          <a:blip r:embed="rId1"/>
          <a:stretch>
            <a:fillRect/>
          </a:stretch>
        </p:blipFill>
        <p:spPr>
          <a:xfrm>
            <a:off x="2232660" y="372745"/>
            <a:ext cx="4678680" cy="4398010"/>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re 1"/>
          <p:cNvSpPr/>
          <p:nvPr>
            <p:ph type="title"/>
          </p:nvPr>
        </p:nvSpPr>
        <p:spPr>
          <a:xfrm>
            <a:off x="819150" y="458470"/>
            <a:ext cx="7505700" cy="648970"/>
          </a:xfrm>
        </p:spPr>
        <p:txBody>
          <a:bodyPr>
            <a:normAutofit fontScale="90000"/>
          </a:bodyPr>
          <a:p>
            <a:r>
              <a:rPr lang="fr-FR" altLang="en-US"/>
              <a:t>La maquette</a:t>
            </a:r>
            <a:endParaRPr lang="fr-FR" altLang="en-US"/>
          </a:p>
        </p:txBody>
      </p:sp>
      <p:sp>
        <p:nvSpPr>
          <p:cNvPr id="3" name="Espace réservé du texte 2"/>
          <p:cNvSpPr/>
          <p:nvPr>
            <p:ph type="body" idx="1"/>
          </p:nvPr>
        </p:nvSpPr>
        <p:spPr>
          <a:xfrm>
            <a:off x="819150" y="908050"/>
            <a:ext cx="7505700" cy="3999865"/>
          </a:xfrm>
        </p:spPr>
        <p:txBody>
          <a:bodyPr>
            <a:noAutofit/>
          </a:bodyPr>
          <a:p>
            <a:pPr marL="0" algn="l">
              <a:spcAft>
                <a:spcPts val="1200"/>
              </a:spcAft>
              <a:buNone/>
            </a:pPr>
            <a:r>
              <a:rPr lang="en-US" sz="2000">
                <a:latin typeface="Arial" panose="020B0604020202020204"/>
                <a:ea typeface="Arial" panose="020B0604020202020204"/>
                <a:cs typeface="Arial" panose="020B0604020202020204"/>
              </a:rPr>
              <a:t>La maquette est la version qui contient le plus de détails et la plus fidèle au produit livré, elle permet de transformer une wireframe validé en une page web ou écran interactif. Il est alors possible d’ajouter des liens afin de présenter les principes de navigation du projet. Il est même possible de rendre un formulaire fonctionnel afin de faire des simulations, en intégrant les exigences techniques et donc, l’affichage de messages d’erreur ou de confirmation en fonction des informations saisies. Elle permet de valider l’apparence graphique des différentes pages du site et de mettre d’accord avec le client avant de passer au développement.</a:t>
            </a:r>
            <a:endParaRPr lang="en-US" sz="2000">
              <a:latin typeface="Arial" panose="020B0604020202020204"/>
              <a:ea typeface="Arial" panose="020B0604020202020204"/>
              <a:cs typeface="Arial" panose="020B06040202020202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147482615" name="Image -2147482616" descr="IMG_256"/>
          <p:cNvPicPr>
            <a:picLocks noChangeAspect="1"/>
          </p:cNvPicPr>
          <p:nvPr/>
        </p:nvPicPr>
        <p:blipFill>
          <a:blip r:embed="rId1"/>
          <a:srcRect l="9450" t="19154" r="9781" b="5275"/>
          <a:stretch>
            <a:fillRect/>
          </a:stretch>
        </p:blipFill>
        <p:spPr>
          <a:xfrm>
            <a:off x="1219835" y="337820"/>
            <a:ext cx="6703695" cy="4467860"/>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re 1"/>
          <p:cNvSpPr/>
          <p:nvPr>
            <p:ph type="title"/>
          </p:nvPr>
        </p:nvSpPr>
        <p:spPr/>
        <p:txBody>
          <a:bodyPr/>
          <a:p>
            <a:r>
              <a:rPr lang="fr-FR" altLang="en-US"/>
              <a:t>Le prototype</a:t>
            </a:r>
            <a:endParaRPr lang="fr-FR" altLang="en-US"/>
          </a:p>
        </p:txBody>
      </p:sp>
      <p:sp>
        <p:nvSpPr>
          <p:cNvPr id="3" name="Espace réservé du texte 2"/>
          <p:cNvSpPr/>
          <p:nvPr>
            <p:ph type="body" idx="1"/>
          </p:nvPr>
        </p:nvSpPr>
        <p:spPr>
          <a:xfrm>
            <a:off x="819150" y="1474470"/>
            <a:ext cx="7505700" cy="3352165"/>
          </a:xfrm>
        </p:spPr>
        <p:txBody>
          <a:bodyPr>
            <a:noAutofit/>
          </a:bodyPr>
          <a:p>
            <a:r>
              <a:rPr lang="en-US" sz="2000">
                <a:latin typeface="Arial" panose="020B0604020202020204"/>
                <a:ea typeface="Arial" panose="020B0604020202020204"/>
                <a:cs typeface="Arial" panose="020B0604020202020204"/>
              </a:rPr>
              <a:t>Le prototype rend interactives et fonctionnelles les différentes pages qui se focalise sur les fonds. Il consiste à lier les pages du wireframe entre elles. Le client peut ainsi mieux se projeter dans la réalisation de son site internet et appréhender la navigation entre chacune des pages. Il détermine également les technologies qui seront utilisées pour la mise en production du site web et peut être unique ou évolutif. Pour le créer, on passe par des logiciels de prototypage.</a:t>
            </a:r>
            <a:endParaRPr lang="en-US" sz="2000">
              <a:latin typeface="Arial" panose="020B0604020202020204"/>
              <a:ea typeface="Arial" panose="020B0604020202020204"/>
              <a:cs typeface="Arial" panose="020B0604020202020204"/>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re 1"/>
          <p:cNvSpPr/>
          <p:nvPr>
            <p:ph type="title"/>
          </p:nvPr>
        </p:nvSpPr>
        <p:spPr/>
        <p:txBody>
          <a:bodyPr/>
          <a:p>
            <a:r>
              <a:rPr lang="fr-FR" altLang="en-US"/>
              <a:t> Le Mock-up</a:t>
            </a:r>
            <a:endParaRPr lang="fr-FR" altLang="en-US"/>
          </a:p>
        </p:txBody>
      </p:sp>
      <p:sp>
        <p:nvSpPr>
          <p:cNvPr id="3" name="Espace réservé du texte 2"/>
          <p:cNvSpPr/>
          <p:nvPr>
            <p:ph type="body" idx="1"/>
          </p:nvPr>
        </p:nvSpPr>
        <p:spPr/>
        <p:txBody>
          <a:bodyPr>
            <a:noAutofit/>
          </a:bodyPr>
          <a:p>
            <a:pPr algn="l"/>
            <a:r>
              <a:rPr lang="en-US" sz="2000">
                <a:latin typeface="Arial" panose="020B0604020202020204"/>
                <a:ea typeface="Arial" panose="020B0604020202020204"/>
                <a:cs typeface="Arial" panose="020B0604020202020204"/>
              </a:rPr>
              <a:t> La différence entre un mock-up et une maquette est que le mock-up est un prototype, généralement de basse fidélité, tel que des illustrations sur papier, des captures d'écran ou des configurations simples d'écrans avec une interaction limitée, tandis que la maquette est un modèle préliminaire ou une esquisse utilisée pour préparer la fabrication d'une sculpture.</a:t>
            </a:r>
            <a:endParaRPr lang="en-US" sz="2000">
              <a:latin typeface="Arial" panose="020B0604020202020204"/>
              <a:ea typeface="Arial" panose="020B0604020202020204"/>
              <a:cs typeface="Arial" panose="020B060402020202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33" name="Shape 133"/>
        <p:cNvGrpSpPr/>
        <p:nvPr/>
      </p:nvGrpSpPr>
      <p:grpSpPr>
        <a:xfrm>
          <a:off x="0" y="0"/>
          <a:ext cx="0" cy="0"/>
          <a:chOff x="0" y="0"/>
          <a:chExt cx="0" cy="0"/>
        </a:xfrm>
      </p:grpSpPr>
      <p:sp>
        <p:nvSpPr>
          <p:cNvPr id="134" name="Google Shape;134;p14"/>
          <p:cNvSpPr txBox="1"/>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US" sz="2550" b="1">
                <a:solidFill>
                  <a:srgbClr val="000000"/>
                </a:solidFill>
                <a:highlight>
                  <a:srgbClr val="FFFFFF"/>
                </a:highlight>
                <a:latin typeface="Arial" panose="020B0604020202020204"/>
                <a:ea typeface="Arial" panose="020B0604020202020204"/>
                <a:cs typeface="Arial" panose="020B0604020202020204"/>
                <a:sym typeface="Arial" panose="020B0604020202020204"/>
              </a:rPr>
              <a:t>Le benchmarking entre</a:t>
            </a:r>
            <a:r>
              <a:rPr lang="en-US" sz="2550" b="1">
                <a:solidFill>
                  <a:srgbClr val="BF9000"/>
                </a:solidFill>
                <a:highlight>
                  <a:srgbClr val="FFFFFF"/>
                </a:highlight>
                <a:latin typeface="Arial" panose="020B0604020202020204"/>
                <a:ea typeface="Arial" panose="020B0604020202020204"/>
                <a:cs typeface="Arial" panose="020B0604020202020204"/>
                <a:sym typeface="Arial" panose="020B0604020202020204"/>
              </a:rPr>
              <a:t> </a:t>
            </a:r>
            <a:r>
              <a:rPr lang="en-US" sz="2550" b="1">
                <a:solidFill>
                  <a:srgbClr val="F1C232"/>
                </a:solidFill>
                <a:highlight>
                  <a:srgbClr val="FFFFFF"/>
                </a:highlight>
                <a:latin typeface="Arial" panose="020B0604020202020204"/>
                <a:ea typeface="Arial" panose="020B0604020202020204"/>
                <a:cs typeface="Arial" panose="020B0604020202020204"/>
                <a:sym typeface="Arial" panose="020B0604020202020204"/>
              </a:rPr>
              <a:t>Sketch</a:t>
            </a:r>
            <a:r>
              <a:rPr lang="en-US" sz="2550" b="1">
                <a:solidFill>
                  <a:srgbClr val="BF9000"/>
                </a:solidFill>
                <a:highlight>
                  <a:srgbClr val="FFFFFF"/>
                </a:highlight>
                <a:latin typeface="Arial" panose="020B0604020202020204"/>
                <a:ea typeface="Arial" panose="020B0604020202020204"/>
                <a:cs typeface="Arial" panose="020B0604020202020204"/>
                <a:sym typeface="Arial" panose="020B0604020202020204"/>
              </a:rPr>
              <a:t>, </a:t>
            </a:r>
            <a:r>
              <a:rPr lang="en-US" sz="2550" b="1">
                <a:solidFill>
                  <a:srgbClr val="D325E0"/>
                </a:solidFill>
                <a:highlight>
                  <a:srgbClr val="FFFFFF"/>
                </a:highlight>
                <a:latin typeface="Arial" panose="020B0604020202020204"/>
                <a:ea typeface="Arial" panose="020B0604020202020204"/>
                <a:cs typeface="Arial" panose="020B0604020202020204"/>
                <a:sym typeface="Arial" panose="020B0604020202020204"/>
              </a:rPr>
              <a:t>Adobe XD</a:t>
            </a:r>
            <a:r>
              <a:rPr lang="en-US" sz="2550" b="1">
                <a:solidFill>
                  <a:srgbClr val="BF9000"/>
                </a:solidFill>
                <a:highlight>
                  <a:srgbClr val="FFFFFF"/>
                </a:highlight>
                <a:latin typeface="Arial" panose="020B0604020202020204"/>
                <a:ea typeface="Arial" panose="020B0604020202020204"/>
                <a:cs typeface="Arial" panose="020B0604020202020204"/>
                <a:sym typeface="Arial" panose="020B0604020202020204"/>
              </a:rPr>
              <a:t> </a:t>
            </a:r>
            <a:r>
              <a:rPr lang="en-US" sz="2550" b="1">
                <a:solidFill>
                  <a:srgbClr val="000000"/>
                </a:solidFill>
                <a:highlight>
                  <a:srgbClr val="FFFFFF"/>
                </a:highlight>
                <a:latin typeface="Arial" panose="020B0604020202020204"/>
                <a:ea typeface="Arial" panose="020B0604020202020204"/>
                <a:cs typeface="Arial" panose="020B0604020202020204"/>
                <a:sym typeface="Arial" panose="020B0604020202020204"/>
              </a:rPr>
              <a:t>et </a:t>
            </a:r>
            <a:r>
              <a:rPr lang="en-US" sz="2550" b="1">
                <a:solidFill>
                  <a:srgbClr val="34A170"/>
                </a:solidFill>
                <a:highlight>
                  <a:srgbClr val="FFFFFF"/>
                </a:highlight>
                <a:latin typeface="Arial" panose="020B0604020202020204"/>
                <a:ea typeface="Arial" panose="020B0604020202020204"/>
                <a:cs typeface="Arial" panose="020B0604020202020204"/>
                <a:sym typeface="Arial" panose="020B0604020202020204"/>
              </a:rPr>
              <a:t>Figma</a:t>
            </a:r>
            <a:r>
              <a:rPr lang="en-US" sz="2550" b="1">
                <a:solidFill>
                  <a:srgbClr val="BF9000"/>
                </a:solidFill>
                <a:highlight>
                  <a:srgbClr val="FFFFFF"/>
                </a:highlight>
                <a:latin typeface="Arial" panose="020B0604020202020204"/>
                <a:ea typeface="Arial" panose="020B0604020202020204"/>
                <a:cs typeface="Arial" panose="020B0604020202020204"/>
                <a:sym typeface="Arial" panose="020B0604020202020204"/>
              </a:rPr>
              <a:t> </a:t>
            </a:r>
            <a:endParaRPr sz="5300" b="1">
              <a:solidFill>
                <a:srgbClr val="BF9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sp>
        <p:nvSpPr>
          <p:cNvPr id="139" name="Google Shape;139;p15"/>
          <p:cNvSpPr txBox="1"/>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p>
        </p:txBody>
      </p:sp>
      <p:sp>
        <p:nvSpPr>
          <p:cNvPr id="140" name="Google Shape;140;p15"/>
          <p:cNvSpPr txBox="1"/>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p>
        </p:txBody>
      </p:sp>
      <p:pic>
        <p:nvPicPr>
          <p:cNvPr id="141" name="Google Shape;141;p15"/>
          <p:cNvPicPr preferRelativeResize="0"/>
          <p:nvPr/>
        </p:nvPicPr>
        <p:blipFill>
          <a:blip r:embed="rId1"/>
          <a:stretch>
            <a:fillRect/>
          </a:stretch>
        </p:blipFill>
        <p:spPr>
          <a:xfrm>
            <a:off x="0" y="0"/>
            <a:ext cx="9144000"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p>
        </p:txBody>
      </p:sp>
      <p:sp>
        <p:nvSpPr>
          <p:cNvPr id="147" name="Google Shape;147;p16"/>
          <p:cNvSpPr txBox="1"/>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p>
        </p:txBody>
      </p:sp>
      <p:pic>
        <p:nvPicPr>
          <p:cNvPr id="148" name="Google Shape;148;p16"/>
          <p:cNvPicPr preferRelativeResize="0"/>
          <p:nvPr/>
        </p:nvPicPr>
        <p:blipFill>
          <a:blip r:embed="rId1"/>
          <a:stretch>
            <a:fillRect/>
          </a:stretch>
        </p:blipFill>
        <p:spPr>
          <a:xfrm>
            <a:off x="0" y="0"/>
            <a:ext cx="9144000"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52" name="Shape 152"/>
        <p:cNvGrpSpPr/>
        <p:nvPr/>
      </p:nvGrpSpPr>
      <p:grpSpPr>
        <a:xfrm>
          <a:off x="0" y="0"/>
          <a:ext cx="0" cy="0"/>
          <a:chOff x="0" y="0"/>
          <a:chExt cx="0" cy="0"/>
        </a:xfrm>
      </p:grpSpPr>
      <p:sp>
        <p:nvSpPr>
          <p:cNvPr id="153" name="Google Shape;153;p17"/>
          <p:cNvSpPr txBox="1"/>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p>
        </p:txBody>
      </p:sp>
      <p:sp>
        <p:nvSpPr>
          <p:cNvPr id="154" name="Google Shape;154;p17"/>
          <p:cNvSpPr txBox="1"/>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p>
        </p:txBody>
      </p:sp>
      <p:pic>
        <p:nvPicPr>
          <p:cNvPr id="155" name="Google Shape;155;p17"/>
          <p:cNvPicPr preferRelativeResize="0"/>
          <p:nvPr/>
        </p:nvPicPr>
        <p:blipFill>
          <a:blip r:embed="rId1"/>
          <a:stretch>
            <a:fillRect/>
          </a:stretch>
        </p:blipFill>
        <p:spPr>
          <a:xfrm>
            <a:off x="0" y="0"/>
            <a:ext cx="9144000" cy="514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59" name="Shape 159"/>
        <p:cNvGrpSpPr/>
        <p:nvPr/>
      </p:nvGrpSpPr>
      <p:grpSpPr>
        <a:xfrm>
          <a:off x="0" y="0"/>
          <a:ext cx="0" cy="0"/>
          <a:chOff x="0" y="0"/>
          <a:chExt cx="0" cy="0"/>
        </a:xfrm>
      </p:grpSpPr>
      <p:sp>
        <p:nvSpPr>
          <p:cNvPr id="160" name="Google Shape;160;p18"/>
          <p:cNvSpPr txBox="1"/>
          <p:nvPr>
            <p:ph type="title"/>
          </p:nvPr>
        </p:nvSpPr>
        <p:spPr>
          <a:xfrm>
            <a:off x="819150" y="83417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altLang="en-US" sz="3000">
                <a:sym typeface="Arial" panose="020B0604020202020204"/>
              </a:rPr>
              <a:t>La charte graphique</a:t>
            </a:r>
            <a:endParaRPr lang="fr-FR" altLang="en-US" sz="3000">
              <a:sym typeface="Arial" panose="020B0604020202020204"/>
            </a:endParaRPr>
          </a:p>
        </p:txBody>
      </p:sp>
      <p:sp>
        <p:nvSpPr>
          <p:cNvPr id="161" name="Google Shape;161;p18"/>
          <p:cNvSpPr txBox="1"/>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US" sz="2000">
                <a:latin typeface="Arial" panose="020B0604020202020204"/>
                <a:ea typeface="Arial" panose="020B0604020202020204"/>
                <a:cs typeface="Arial" panose="020B0604020202020204"/>
                <a:sym typeface="Arial" panose="020B0604020202020204"/>
              </a:rPr>
              <a:t>c'est un outil numérique ou physique dont l'objectif est de définir précisément l'identité visuelle d'une marque ou d'une entreprise. Son but est d'assurer la cohérence et l'homogénéité graphique de l'ensemble des supports internes ou externes, ca inclut les couleurs utilisées, les polices de caractères et leur taille etc. </a:t>
            </a:r>
            <a:endParaRPr lang="en-US" sz="2000">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65" name="Shape 165"/>
        <p:cNvGrpSpPr/>
        <p:nvPr/>
      </p:nvGrpSpPr>
      <p:grpSpPr>
        <a:xfrm>
          <a:off x="0" y="0"/>
          <a:ext cx="0" cy="0"/>
          <a:chOff x="0" y="0"/>
          <a:chExt cx="0" cy="0"/>
        </a:xfrm>
      </p:grpSpPr>
      <p:sp>
        <p:nvSpPr>
          <p:cNvPr id="166" name="Google Shape;166;p19"/>
          <p:cNvSpPr txBox="1"/>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algn="l" rtl="0">
              <a:spcBef>
                <a:spcPts val="0"/>
              </a:spcBef>
              <a:spcAft>
                <a:spcPts val="0"/>
              </a:spcAft>
              <a:buNone/>
            </a:pPr>
            <a:r>
              <a:rPr lang="fr-FR" altLang="en-US" sz="3000">
                <a:sym typeface="Arial" panose="020B0604020202020204"/>
              </a:rPr>
              <a:t>Responsive design </a:t>
            </a:r>
            <a:endParaRPr lang="fr-FR" altLang="en-US"/>
          </a:p>
        </p:txBody>
      </p:sp>
      <p:sp>
        <p:nvSpPr>
          <p:cNvPr id="167" name="Google Shape;167;p19"/>
          <p:cNvSpPr txBox="1"/>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sz="2000">
                <a:latin typeface="Arial" panose="020B0604020202020204"/>
                <a:ea typeface="Arial" panose="020B0604020202020204"/>
                <a:cs typeface="Arial" panose="020B0604020202020204"/>
                <a:sym typeface="Arial" panose="020B0604020202020204"/>
              </a:rPr>
              <a:t>Pour faire simple c’est la création des interfaces utilisateurs (UI) adaptables aux différentes tailles d'écrans en se basant sur des break points ou points de coupure. Il sert à améliorer l'expérience utilisateur quel que soit le support utilisé, soit en naviguant sur un smartphone, une tablette, un ordinateur ou même un IP TV.</a:t>
            </a:r>
            <a:endParaRPr lang="en-US" sz="2000">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71" name="Shape 171"/>
        <p:cNvGrpSpPr/>
        <p:nvPr/>
      </p:nvGrpSpPr>
      <p:grpSpPr>
        <a:xfrm>
          <a:off x="0" y="0"/>
          <a:ext cx="0" cy="0"/>
          <a:chOff x="0" y="0"/>
          <a:chExt cx="0" cy="0"/>
        </a:xfrm>
      </p:grpSpPr>
      <p:sp>
        <p:nvSpPr>
          <p:cNvPr id="172" name="Google Shape;172;p20"/>
          <p:cNvSpPr txBox="1"/>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algn="l" rtl="0">
              <a:spcBef>
                <a:spcPts val="0"/>
              </a:spcBef>
              <a:spcAft>
                <a:spcPts val="0"/>
              </a:spcAft>
              <a:buNone/>
            </a:pPr>
            <a:r>
              <a:rPr lang="fr-FR" altLang="en-US" sz="3000">
                <a:sym typeface="Arial" panose="020B0604020202020204"/>
              </a:rPr>
              <a:t>Ergonomie</a:t>
            </a:r>
            <a:endParaRPr lang="fr-FR" altLang="en-US"/>
          </a:p>
        </p:txBody>
      </p:sp>
      <p:sp>
        <p:nvSpPr>
          <p:cNvPr id="173" name="Google Shape;173;p20"/>
          <p:cNvSpPr txBox="1"/>
          <p:nvPr>
            <p:ph type="body" idx="1"/>
          </p:nvPr>
        </p:nvSpPr>
        <p:spPr>
          <a:xfrm>
            <a:off x="819150" y="1990725"/>
            <a:ext cx="7505700" cy="2448000"/>
          </a:xfrm>
          <a:prstGeom prst="rect">
            <a:avLst/>
          </a:prstGeom>
        </p:spPr>
        <p:txBody>
          <a:bodyPr spcFirstLastPara="1" wrap="square" lIns="91425" tIns="91425" rIns="91425" bIns="91425" anchor="t" anchorCtr="0">
            <a:normAutofit lnSpcReduction="10000"/>
          </a:bodyPr>
          <a:lstStyle/>
          <a:p>
            <a:pPr marL="0" lvl="0" algn="l" rtl="0">
              <a:spcBef>
                <a:spcPts val="0"/>
              </a:spcBef>
              <a:spcAft>
                <a:spcPts val="1200"/>
              </a:spcAft>
              <a:buNone/>
            </a:pPr>
            <a:r>
              <a:rPr lang="en-US" sz="2000">
                <a:latin typeface="Arial" panose="020B0604020202020204"/>
                <a:ea typeface="Arial" panose="020B0604020202020204"/>
                <a:cs typeface="Arial" panose="020B0604020202020204"/>
                <a:sym typeface="Arial" panose="020B0604020202020204"/>
              </a:rPr>
              <a:t>C’est une discipline qui vise la compréhension fondamentale des interactions entre les individus et les autres composantes d’un système en vue d'optimiser le bien être des personnes et la performance globale des systèmes. Pour le bien être (y compris le ressenti émotionnel) l'effort physique ou intellectuel pour accomplir une tâche ou obtenir un résultat donne face à une interface numérique doit être minime. </a:t>
            </a:r>
            <a:endParaRPr lang="en-US" sz="2000">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77" name="Shape 177"/>
        <p:cNvGrpSpPr/>
        <p:nvPr/>
      </p:nvGrpSpPr>
      <p:grpSpPr>
        <a:xfrm>
          <a:off x="0" y="0"/>
          <a:ext cx="0" cy="0"/>
          <a:chOff x="0" y="0"/>
          <a:chExt cx="0" cy="0"/>
        </a:xfrm>
      </p:grpSpPr>
      <p:sp>
        <p:nvSpPr>
          <p:cNvPr id="178" name="Google Shape;178;p21"/>
          <p:cNvSpPr txBox="1"/>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algn="l" rtl="0">
              <a:spcBef>
                <a:spcPts val="0"/>
              </a:spcBef>
              <a:spcAft>
                <a:spcPts val="0"/>
              </a:spcAft>
              <a:buNone/>
            </a:pPr>
            <a:r>
              <a:rPr lang="fr-FR" altLang="en-US" sz="3000">
                <a:sym typeface="Arial" panose="020B0604020202020204"/>
              </a:rPr>
              <a:t>Les éléments d'ergonomie</a:t>
            </a:r>
            <a:endParaRPr lang="fr-FR" altLang="en-US"/>
          </a:p>
        </p:txBody>
      </p:sp>
      <p:sp>
        <p:nvSpPr>
          <p:cNvPr id="179" name="Google Shape;179;p21"/>
          <p:cNvSpPr txBox="1"/>
          <p:nvPr>
            <p:ph type="body" idx="1"/>
          </p:nvPr>
        </p:nvSpPr>
        <p:spPr>
          <a:xfrm>
            <a:off x="819150" y="1990725"/>
            <a:ext cx="7505700" cy="2448000"/>
          </a:xfrm>
          <a:prstGeom prst="rect">
            <a:avLst/>
          </a:prstGeom>
        </p:spPr>
        <p:txBody>
          <a:bodyPr spcFirstLastPara="1" wrap="square" lIns="91425" tIns="91425" rIns="91425" bIns="91425" anchor="t" anchorCtr="0">
            <a:normAutofit fontScale="90000" lnSpcReduction="20000"/>
          </a:bodyPr>
          <a:lstStyle/>
          <a:p>
            <a:pPr marL="0" lvl="0" algn="l" rtl="0">
              <a:spcBef>
                <a:spcPts val="0"/>
              </a:spcBef>
              <a:spcAft>
                <a:spcPts val="1200"/>
              </a:spcAft>
              <a:buNone/>
            </a:pPr>
            <a:r>
              <a:rPr lang="en-US" sz="2000">
                <a:latin typeface="Arial" panose="020B0604020202020204"/>
                <a:ea typeface="Arial" panose="020B0604020202020204"/>
                <a:cs typeface="Arial" panose="020B0604020202020204"/>
                <a:sym typeface="Arial" panose="020B0604020202020204"/>
              </a:rPr>
              <a:t>Utilité : le contenu de l'application doit être attrayant, original et accomplit le besoin de l'utilisateur. Utilisabilité : facilité d'utilisation et de recherche d'informations. Désirabilité : suit la charte graphique. Accessibilité : les personnes en situation de handicap peuvent naviguer aisément sur le site. En mettant à titre d'exemple un outil de zoom, la modification de la taille du texte et la lecture audio, etc…</a:t>
            </a:r>
            <a:endParaRPr lang="en-US" sz="2000">
              <a:latin typeface="Arial" panose="020B0604020202020204"/>
              <a:ea typeface="Arial" panose="020B0604020202020204"/>
              <a:cs typeface="Arial" panose="020B0604020202020204"/>
              <a:sym typeface="Arial" panose="020B0604020202020204"/>
            </a:endParaRPr>
          </a:p>
          <a:p>
            <a:pPr marL="0" lvl="0" algn="l" rtl="0">
              <a:spcBef>
                <a:spcPts val="0"/>
              </a:spcBef>
              <a:spcAft>
                <a:spcPts val="1200"/>
              </a:spcAft>
              <a:buNone/>
            </a:pPr>
            <a:r>
              <a:rPr lang="en-US" sz="2000">
                <a:latin typeface="Arial" panose="020B0604020202020204"/>
                <a:ea typeface="Arial" panose="020B0604020202020204"/>
                <a:cs typeface="Arial" panose="020B0604020202020204"/>
                <a:sym typeface="Arial" panose="020B0604020202020204"/>
              </a:rPr>
              <a:t>Crédibilité : en se focalisant sur la qualité de contenu pour gagner la confiance de ses utilisateurs.</a:t>
            </a:r>
            <a:endParaRPr lang="en-US" sz="2000">
              <a:latin typeface="Arial" panose="020B0604020202020204"/>
              <a:ea typeface="Arial" panose="020B0604020202020204"/>
              <a:cs typeface="Arial" panose="020B0604020202020204"/>
            </a:endParaRPr>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4752</Words>
  <Application>WPS Presentation</Application>
  <PresentationFormat/>
  <Paragraphs>49</Paragraphs>
  <Slides>17</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17</vt:i4>
      </vt:variant>
    </vt:vector>
  </HeadingPairs>
  <TitlesOfParts>
    <vt:vector size="27" baseType="lpstr">
      <vt:lpstr>Arial</vt:lpstr>
      <vt:lpstr>SimSun</vt:lpstr>
      <vt:lpstr>Wingdings</vt:lpstr>
      <vt:lpstr>Arial</vt:lpstr>
      <vt:lpstr>Nunito</vt:lpstr>
      <vt:lpstr>Calibri</vt:lpstr>
      <vt:lpstr>Microsoft YaHei</vt:lpstr>
      <vt:lpstr>Arial Unicode MS</vt:lpstr>
      <vt:lpstr>Times New Roman</vt:lpstr>
      <vt:lpstr>Shift</vt:lpstr>
      <vt:lpstr>La maquette d’un site web</vt:lpstr>
      <vt:lpstr>Le benchmarking entre Sketch, Adobe XD et Figma </vt:lpstr>
      <vt:lpstr>PowerPoint 演示文稿</vt:lpstr>
      <vt:lpstr>PowerPoint 演示文稿</vt:lpstr>
      <vt:lpstr>PowerPoint 演示文稿</vt:lpstr>
      <vt:lpstr>La charte graphique</vt:lpstr>
      <vt:lpstr>Responsive design </vt:lpstr>
      <vt:lpstr>Ergonomie</vt:lpstr>
      <vt:lpstr>Les éléments d'ergonomie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maquette d’un site web</dc:title>
  <dc:creator/>
  <cp:lastModifiedBy>s n</cp:lastModifiedBy>
  <cp:revision>1</cp:revision>
  <dcterms:created xsi:type="dcterms:W3CDTF">2022-09-29T14:59:10Z</dcterms:created>
  <dcterms:modified xsi:type="dcterms:W3CDTF">2022-09-29T14:59:11Z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585FC08E35A044EAB8EDB8D48D084CFF</vt:lpwstr>
  </property>
  <property fmtid="{D5CDD505-2E9C-101B-9397-08002B2CF9AE}" pid="3" name="KSOProductBuildVer">
    <vt:lpwstr>1036-11.2.0.11341</vt:lpwstr>
  </property>
</Properties>
</file>