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randus.sharepoint.com/:x:/r/research/rfo/_layouts/15/Doc.aspx?sourcedoc=%7BF2E4FDF3-5589-4165-8C5E-E18ABE5ABE98%7D&amp;file=estimator-tool.xlsm&amp;action=default&amp;mobileredirect=true&amp;DefaultItemOpen=1" TargetMode="External" /><Relationship Id="rId3" Type="http://schemas.openxmlformats.org/officeDocument/2006/relationships/image" Target="../media/image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axgriswold/Quantitative-Analysis-Practicum-2024/blob/main/readings/week_1/tong_2019.pdf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maxgriswold/Quantitative-Analysis-Practicum-2024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Planning an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Max Griswold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1/1/24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Robustness - Generating a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Causal pathway diagrams allow us to visualize our theory and begin to develop a design plan.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We want to know how D effects Y.</a:t>
            </a:r>
          </a:p>
          <a:p>
            <a:pPr lvl="0"/>
            <a:r>
              <a:rPr/>
              <a:t>We might also be interested in how M changes the effect of D.</a:t>
            </a:r>
          </a:p>
          <a:p>
            <a:pPr lvl="0"/>
            <a:r>
              <a:rPr/>
              <a:t>We need to remove X from our model.</a:t>
            </a:r>
          </a:p>
          <a:p>
            <a:pPr lvl="0"/>
            <a:r>
              <a:rPr/>
              <a:t>We need to make sure we don’t condition on K.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Robustness - Generating a theory</a:t>
            </a:r>
          </a:p>
        </p:txBody>
      </p:sp>
      <p:pic>
        <p:nvPicPr>
          <p:cNvPr descr="./figs/dag_ex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Robustness - Generating a theory</a:t>
            </a:r>
          </a:p>
        </p:txBody>
      </p:sp>
      <p:pic>
        <p:nvPicPr>
          <p:cNvPr descr="./figs/dag_ex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193800"/>
            <a:ext cx="5689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Robustness - Testing a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our theory, we can try to determine an accurate data strategy (measurement) and an answer strategy (design) to test our research question.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Our research questions need to be scoped so we can answer them given available time and funding.</a:t>
            </a:r>
          </a:p>
          <a:p>
            <a:pPr lvl="0"/>
            <a:r>
              <a:rPr/>
              <a:t>To determine if our question is feasible, we need to use project management tools to evaluate if our time and resources will be enough to meet the needs of the project.</a:t>
            </a:r>
          </a:p>
          <a:p>
            <a:pPr lvl="0"/>
            <a:r>
              <a:rPr/>
              <a:t>Alternatively, we can scope our research question to fit our available resources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Feasibility - Plan out the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working back from then end of the study (the estimate) to the necessary methods and data needed to obtain that result.</a:t>
            </a:r>
          </a:p>
          <a:p>
            <a:pPr lvl="0" indent="0" marL="0">
              <a:buNone/>
            </a:pP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Feasibility - Plan out the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Flowcharts can be used to plan out analysis steps and also serve as a useful rhetorical tool.</a:t>
            </a:r>
          </a:p>
          <a:p>
            <a:pPr lvl="0" indent="0" marL="0">
              <a:buNone/>
            </a:pP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Feasibility - Plan out the steps</a:t>
            </a:r>
          </a:p>
        </p:txBody>
      </p:sp>
      <p:pic>
        <p:nvPicPr>
          <p:cNvPr descr="./figs/simpler_flow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7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Feasibility - Planning out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Gantt charts provide an intuitive way to plan out timing.</a:t>
            </a:r>
          </a:p>
        </p:txBody>
      </p:sp>
      <p:pic>
        <p:nvPicPr>
          <p:cNvPr descr="./figs/gantt_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54100"/>
            <a:ext cx="51054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purpose of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researchers learn to conduct quantitative analyses through apprenticeship.</a:t>
            </a:r>
          </a:p>
          <a:p>
            <a:pPr lvl="0"/>
            <a:r>
              <a:rPr/>
              <a:t>However, we can do better analyses if we follow a set of building blocks and interrogate our research designs.</a:t>
            </a:r>
          </a:p>
          <a:p>
            <a:pPr lvl="0"/>
            <a:r>
              <a:rPr/>
              <a:t>The purpose of this class is to learn skills to improve our analyses and to practice doing an analysis of our own.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Feasibility - Planning out budget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a a </a:t>
            </a:r>
            <a:r>
              <a:rPr>
                <a:hlinkClick r:id="rId2"/>
              </a:rPr>
              <a:t>budget estimator</a:t>
            </a:r>
            <a:r>
              <a:rPr/>
              <a:t> adapted to your schedule and products.</a:t>
            </a:r>
          </a:p>
        </p:txBody>
      </p:sp>
      <p:pic>
        <p:nvPicPr>
          <p:cNvPr descr="./figs/budget_e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079500"/>
            <a:ext cx="51054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Feasibility - Scoping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If you think about it, specificity is also an act of shrewdness. A survey of 40 years of literature is vulnerable to all kinds of objections</a:t>
            </a:r>
          </a:p>
          <a:p>
            <a:pPr lvl="0" indent="0" marL="0">
              <a:buNone/>
            </a:pPr>
            <a:r>
              <a:rPr i="1"/>
              <a:t>The subject of “Gealogy,” for instance, is much too broad a topic. “Vulcanology” as a branch of geology, is still too comprehensive. “Volcanoes in Mexico” might be developed into a good but superficial paper. However, a further limitation to “The History of Popocateptl” (which one of Cortéz’s conquistadores probably climbed in 1519 and which erupted violently as late as 1702) would make for a more valuable study. Another limited topic, spanning fewer years, would be “The Birth and Apparent Death of Paricutin”</a:t>
            </a:r>
          </a:p>
          <a:p>
            <a:pPr lvl="0" indent="0" marL="0">
              <a:buNone/>
            </a:pPr>
            <a:r>
              <a:rPr i="1"/>
              <a:t>Here, I would suggest the last topic, but only if the [PhD] candidate really says all there is to say about that damned volcano.</a:t>
            </a:r>
          </a:p>
          <a:p>
            <a:pPr lvl="0" indent="0" marL="0">
              <a:buNone/>
            </a:pPr>
            <a:r>
              <a:rPr/>
              <a:t>-Eco, 1977</a:t>
            </a:r>
          </a:p>
          <a:p>
            <a:pPr lvl="0"/>
            <a:r>
              <a:rPr/>
              <a:t>Limit the geography or time-periods of the study.</a:t>
            </a:r>
          </a:p>
          <a:p>
            <a:pPr lvl="0"/>
            <a:r>
              <a:rPr/>
              <a:t>Study less outcomes.</a:t>
            </a:r>
          </a:p>
          <a:p>
            <a:pPr lvl="0"/>
            <a:r>
              <a:rPr/>
              <a:t>Use a simpler method.</a:t>
            </a:r>
          </a:p>
          <a:p>
            <a:pPr lvl="0"/>
            <a:r>
              <a:rPr/>
              <a:t>Stratify fewer variables.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Relevancy - Generating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Figuring out impactful research questions seems to be an art; here’s some starting points I’ve found useful:</a:t>
            </a:r>
          </a:p>
          <a:p>
            <a:pPr lvl="0"/>
            <a:r>
              <a:rPr/>
              <a:t>Be an informed citizen and policy observer.</a:t>
            </a:r>
          </a:p>
          <a:p>
            <a:pPr lvl="0"/>
            <a:r>
              <a:rPr/>
              <a:t>Look out for methodological shortcomings in previous work.</a:t>
            </a:r>
          </a:p>
          <a:p>
            <a:pPr lvl="0"/>
            <a:r>
              <a:rPr/>
              <a:t>Ask for feedback on ideas constantly (and not just from researchers)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Relevancy - Generating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Think critically about who will care about the results and how the results will be used:</a:t>
            </a:r>
          </a:p>
          <a:p>
            <a:pPr lvl="0"/>
            <a:r>
              <a:rPr/>
              <a:t>Who is the audience for the study’s results?</a:t>
            </a:r>
          </a:p>
          <a:p>
            <a:pPr lvl="0"/>
            <a:r>
              <a:rPr/>
              <a:t>How will a decision-maker use these results?</a:t>
            </a:r>
          </a:p>
          <a:p>
            <a:pPr lvl="0"/>
            <a:r>
              <a:rPr/>
              <a:t>What are the policy-levers available to the decision-maker?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Relevancy - Disseminating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results are only useful if they get to the right audience. Start thinking about how your results will be disseminated at the beginning of your project!</a:t>
            </a:r>
          </a:p>
          <a:p>
            <a:pPr lvl="0"/>
            <a:r>
              <a:rPr/>
              <a:t>Start writing up your research article at the beginning. Good writing takes time.</a:t>
            </a:r>
          </a:p>
          <a:p>
            <a:pPr lvl="0"/>
            <a:r>
              <a:rPr/>
              <a:t>Think through how you’ll describe results if the study’s hypothesis is confirmed. But also think through how the results will be useful if the hypothesis is rejected.</a:t>
            </a:r>
          </a:p>
          <a:p>
            <a:pPr lvl="0"/>
            <a:r>
              <a:rPr/>
              <a:t>Set up multiple plans to disseminate results beyond a research article.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class on Wednesday, please prepare the following:</a:t>
            </a:r>
            <a:br/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short elevator-pitch for your research</a:t>
            </a:r>
          </a:p>
          <a:p>
            <a:pPr lvl="1"/>
            <a:r>
              <a:rPr/>
              <a:t>No longer than 1-2 minutes.</a:t>
            </a:r>
          </a:p>
          <a:p>
            <a:pPr lvl="1"/>
            <a:r>
              <a:rPr/>
              <a:t>What is your research question?</a:t>
            </a:r>
          </a:p>
          <a:p>
            <a:pPr lvl="1"/>
            <a:r>
              <a:rPr/>
              <a:t>What data will you use to answer your question?</a:t>
            </a:r>
          </a:p>
          <a:p>
            <a:pPr lvl="1"/>
            <a:r>
              <a:rPr/>
              <a:t>What research design do you plan to use?</a:t>
            </a:r>
          </a:p>
          <a:p>
            <a:pPr lvl="1"/>
            <a:r>
              <a:rPr/>
              <a:t>Who will use the results of your analysis?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Read the </a:t>
            </a:r>
            <a:r>
              <a:rPr>
                <a:hlinkClick r:id="rId2"/>
              </a:rPr>
              <a:t>Tong, 2019</a:t>
            </a:r>
            <a:r>
              <a:rPr/>
              <a:t> paper.</a:t>
            </a:r>
          </a:p>
          <a:p>
            <a:pPr lvl="1"/>
            <a:r>
              <a:rPr/>
              <a:t>What arguments did you find convincing/unconvincing and why?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the quarter, you should be able to:</a:t>
            </a:r>
          </a:p>
          <a:p>
            <a:pPr lvl="0"/>
            <a:r>
              <a:rPr/>
              <a:t>Evaluate the strength and weaknesses of a quantitative research design.</a:t>
            </a:r>
          </a:p>
          <a:p>
            <a:pPr lvl="0"/>
            <a:r>
              <a:rPr/>
              <a:t>Provide effective feedback and comments to other researchers on their research design.</a:t>
            </a:r>
          </a:p>
          <a:p>
            <a:pPr lvl="0"/>
            <a:r>
              <a:rPr/>
              <a:t>Implement a exploratory or causal analysis using R code.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Lecture days:</a:t>
            </a:r>
          </a:p>
          <a:p>
            <a:pPr lvl="0"/>
            <a:r>
              <a:rPr/>
              <a:t>Learn skills and resources to execute a research design.</a:t>
            </a:r>
          </a:p>
          <a:p>
            <a:pPr lvl="0"/>
            <a:r>
              <a:rPr/>
              <a:t>Learn how to use R to conduct an analysis.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Workshop days:</a:t>
            </a:r>
          </a:p>
          <a:p>
            <a:pPr lvl="0"/>
            <a:r>
              <a:rPr/>
              <a:t>Share our code in small groups.</a:t>
            </a:r>
          </a:p>
          <a:p>
            <a:pPr lvl="0"/>
            <a:r>
              <a:rPr/>
              <a:t>Present results from interim work.</a:t>
            </a:r>
          </a:p>
          <a:p>
            <a:pPr lvl="0"/>
            <a:r>
              <a:rPr/>
              <a:t>Discuss strengths and weakness of published papers.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Class Github page</a:t>
            </a:r>
            <a:br/>
            <a:br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Gelman, Hill, and Vehtari, 2022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Blair, Coppock, and Humphreys, 2023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Planning an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Robustness:</a:t>
            </a:r>
            <a:r>
              <a:rPr/>
              <a:t> </a:t>
            </a:r>
            <a:br/>
            <a:r>
              <a:rPr/>
              <a:t>Will my research design provide a reliable answer?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Feasability:</a:t>
            </a:r>
            <a:r>
              <a:rPr/>
              <a:t> </a:t>
            </a:r>
            <a:br/>
            <a:r>
              <a:rPr/>
              <a:t>Is my research question answerable given my constraints?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Relevancy is particularly important for policy analysis!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 analysis is only useful if the results are reliable (unbiased and precise).</a:t>
            </a:r>
          </a:p>
          <a:p>
            <a:pPr lvl="0"/>
            <a:r>
              <a:rPr/>
              <a:t>Our research design determines how much trust we can place in the estimates we develop.</a:t>
            </a:r>
          </a:p>
          <a:p>
            <a:pPr lvl="0"/>
            <a:r>
              <a:rPr/>
              <a:t>To determine if our design is robust, we start with a theory of how the world is working.</a:t>
            </a:r>
          </a:p>
          <a:p>
            <a:pPr lvl="0"/>
            <a:r>
              <a:rPr/>
              <a:t>For an exploratory analysis, we need to use theory to think critically about measurement. For a causal analysis, we also need to think about the research design.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Planning an Analysis</dc:title>
  <dc:creator>Max Griswold</dc:creator>
  <cp:keywords/>
  <dcterms:created xsi:type="dcterms:W3CDTF">2024-01-08T22:23:37Z</dcterms:created>
  <dcterms:modified xsi:type="dcterms:W3CDTF">2024-01-08T22:23:37Z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date">
    <vt:lpwstr>1/1/24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institute">
    <vt:lpwstr>Pardee RAND Graduate School</vt:lpwstr>
  </property>
  <property fmtid="{D5CDD505-2E9C-101B-9397-08002B2CF9AE}" pid="12" name="institutes">
    <vt:lpwstr/>
  </property>
  <property fmtid="{D5CDD505-2E9C-101B-9397-08002B2CF9AE}" pid="13" name="labels">
    <vt:lpwstr/>
  </property>
  <property fmtid="{D5CDD505-2E9C-101B-9397-08002B2CF9AE}" pid="14" name="toc-title">
    <vt:lpwstr>Table of contents</vt:lpwstr>
  </property>
</Properties>
</file>