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4" r:id="rId6"/>
    <p:sldId id="272" r:id="rId7"/>
    <p:sldId id="259" r:id="rId8"/>
    <p:sldId id="260" r:id="rId9"/>
    <p:sldId id="261" r:id="rId10"/>
    <p:sldId id="265" r:id="rId11"/>
    <p:sldId id="262" r:id="rId12"/>
    <p:sldId id="263" r:id="rId13"/>
    <p:sldId id="273" r:id="rId14"/>
    <p:sldId id="274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변화시킬</a:t>
            </a:r>
            <a:r>
              <a:rPr lang="ko-KR" altLang="en-US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때 실행시간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Sheet2!$C$3:$C$12</c:f>
              <c:numCache>
                <c:formatCode>General</c:formatCode>
                <c:ptCount val="10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  <c:pt idx="7">
                  <c:v>500000</c:v>
                </c:pt>
                <c:pt idx="8">
                  <c:v>1000000</c:v>
                </c:pt>
                <c:pt idx="9">
                  <c:v>5000000</c:v>
                </c:pt>
              </c:numCache>
            </c:numRef>
          </c:xVal>
          <c:yVal>
            <c:numRef>
              <c:f>Sheet2!$D$3:$D$12</c:f>
              <c:numCache>
                <c:formatCode>General</c:formatCode>
                <c:ptCount val="10"/>
                <c:pt idx="0">
                  <c:v>0</c:v>
                </c:pt>
                <c:pt idx="1">
                  <c:v>14</c:v>
                </c:pt>
                <c:pt idx="2">
                  <c:v>52</c:v>
                </c:pt>
                <c:pt idx="3">
                  <c:v>269</c:v>
                </c:pt>
                <c:pt idx="4">
                  <c:v>676</c:v>
                </c:pt>
                <c:pt idx="5">
                  <c:v>3498</c:v>
                </c:pt>
                <c:pt idx="6">
                  <c:v>6720</c:v>
                </c:pt>
                <c:pt idx="7">
                  <c:v>37685</c:v>
                </c:pt>
                <c:pt idx="8">
                  <c:v>69960</c:v>
                </c:pt>
                <c:pt idx="9">
                  <c:v>359849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AD-41C8-8D78-F687B907CCF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Sheet2!$K$3:$K$12</c:f>
              <c:numCache>
                <c:formatCode>General</c:formatCode>
                <c:ptCount val="10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  <c:pt idx="7">
                  <c:v>500000</c:v>
                </c:pt>
                <c:pt idx="8">
                  <c:v>1000000</c:v>
                </c:pt>
                <c:pt idx="9">
                  <c:v>5000000</c:v>
                </c:pt>
              </c:numCache>
            </c:numRef>
          </c:xVal>
          <c:yVal>
            <c:numRef>
              <c:f>Sheet2!$L$3:$L$12</c:f>
              <c:numCache>
                <c:formatCode>General</c:formatCode>
                <c:ptCount val="10"/>
                <c:pt idx="0">
                  <c:v>2</c:v>
                </c:pt>
                <c:pt idx="1">
                  <c:v>15</c:v>
                </c:pt>
                <c:pt idx="2">
                  <c:v>92</c:v>
                </c:pt>
                <c:pt idx="3">
                  <c:v>363</c:v>
                </c:pt>
                <c:pt idx="4">
                  <c:v>703</c:v>
                </c:pt>
                <c:pt idx="5">
                  <c:v>3142</c:v>
                </c:pt>
                <c:pt idx="6">
                  <c:v>5956</c:v>
                </c:pt>
                <c:pt idx="7">
                  <c:v>29850</c:v>
                </c:pt>
                <c:pt idx="8">
                  <c:v>58480</c:v>
                </c:pt>
                <c:pt idx="9">
                  <c:v>299888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AD-41C8-8D78-F687B907C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34559"/>
        <c:axId val="54447871"/>
      </c:scatterChart>
      <c:valAx>
        <c:axId val="54434559"/>
        <c:scaling>
          <c:orientation val="minMax"/>
          <c:max val="5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447871"/>
        <c:crosses val="autoZero"/>
        <c:crossBetween val="midCat"/>
        <c:majorUnit val="500000"/>
      </c:valAx>
      <c:valAx>
        <c:axId val="5444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434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변화시킬 때 실행시간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Sheet1!$B$4:$B$13</c:f>
              <c:numCache>
                <c:formatCode>General</c:formatCode>
                <c:ptCount val="10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  <c:pt idx="7">
                  <c:v>500000</c:v>
                </c:pt>
                <c:pt idx="8">
                  <c:v>1000000</c:v>
                </c:pt>
                <c:pt idx="9">
                  <c:v>5000000</c:v>
                </c:pt>
              </c:numCache>
            </c:numRef>
          </c:xVal>
          <c:yVal>
            <c:numRef>
              <c:f>Sheet1!$C$4:$C$13</c:f>
              <c:numCache>
                <c:formatCode>General</c:formatCode>
                <c:ptCount val="10"/>
                <c:pt idx="0">
                  <c:v>645</c:v>
                </c:pt>
                <c:pt idx="1">
                  <c:v>646</c:v>
                </c:pt>
                <c:pt idx="2">
                  <c:v>604</c:v>
                </c:pt>
                <c:pt idx="3">
                  <c:v>742</c:v>
                </c:pt>
                <c:pt idx="4">
                  <c:v>715</c:v>
                </c:pt>
                <c:pt idx="5">
                  <c:v>824</c:v>
                </c:pt>
                <c:pt idx="6">
                  <c:v>807</c:v>
                </c:pt>
                <c:pt idx="7">
                  <c:v>3427</c:v>
                </c:pt>
                <c:pt idx="8">
                  <c:v>6311</c:v>
                </c:pt>
                <c:pt idx="9">
                  <c:v>29981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14-4E7A-91BF-D5D2E1CD8BDB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Sheet1!$F$4:$F$13</c:f>
              <c:numCache>
                <c:formatCode>General</c:formatCode>
                <c:ptCount val="10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  <c:pt idx="7">
                  <c:v>500000</c:v>
                </c:pt>
                <c:pt idx="8">
                  <c:v>1000000</c:v>
                </c:pt>
                <c:pt idx="9">
                  <c:v>5000000</c:v>
                </c:pt>
              </c:numCache>
            </c:numRef>
          </c:xVal>
          <c:yVal>
            <c:numRef>
              <c:f>Sheet1!$G$4:$G$13</c:f>
              <c:numCache>
                <c:formatCode>General</c:formatCode>
                <c:ptCount val="10"/>
                <c:pt idx="0">
                  <c:v>793</c:v>
                </c:pt>
                <c:pt idx="1">
                  <c:v>614</c:v>
                </c:pt>
                <c:pt idx="2">
                  <c:v>644</c:v>
                </c:pt>
                <c:pt idx="3">
                  <c:v>677</c:v>
                </c:pt>
                <c:pt idx="4">
                  <c:v>722</c:v>
                </c:pt>
                <c:pt idx="5">
                  <c:v>1108</c:v>
                </c:pt>
                <c:pt idx="6">
                  <c:v>1708</c:v>
                </c:pt>
                <c:pt idx="7">
                  <c:v>22444</c:v>
                </c:pt>
                <c:pt idx="8">
                  <c:v>42466</c:v>
                </c:pt>
                <c:pt idx="9">
                  <c:v>215634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14-4E7A-91BF-D5D2E1CD8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103472"/>
        <c:axId val="2027613520"/>
      </c:scatterChart>
      <c:valAx>
        <c:axId val="1851103472"/>
        <c:scaling>
          <c:orientation val="minMax"/>
          <c:max val="5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7613520"/>
        <c:crosses val="autoZero"/>
        <c:crossBetween val="midCat"/>
      </c:valAx>
      <c:valAx>
        <c:axId val="202761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1103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D81A9-F073-42C9-A7D1-CC17B5B34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943CC-ABF5-4C46-9F77-906C41C9A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03ACC-37C1-443C-BF76-146FFAB9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89ACE-C004-4C59-A97C-A361E437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C59CC-DAEE-4629-AE1B-FF80CB5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625DF-9C6C-426D-8EBC-E161400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040BF-7E03-4B65-89BD-5E124AE1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391E1-3D1E-4CFA-A7CA-2735FFEA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D3151-51C3-45ED-A852-93DEB30B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059F-C35E-44BD-9CA5-3CB5B45E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09A8BD-E037-40D9-BC72-B920DCF47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A8948-6516-4BC1-9218-55792476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CA95F-E3EF-41F8-9243-840D20CE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8754C-8CA0-4644-AC7B-848C3342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1AFD9-CAA7-453B-9795-AFD68955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3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92F78-B132-40AD-9DAB-CEC72B32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22E7-B68B-4EA0-87A6-F8890F0D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33767-AF50-4A63-BA09-4780C915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1E0AA-F625-4965-BFA0-DF2F2E0D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AC3BD-C421-4413-8138-D3A4FF55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E8EF-F11B-4D84-A1F4-5D2531FF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F848B-0BA3-4184-9E52-7DF87C52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5D8FD-DF1E-4D04-B167-05E787AF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F6B3C-5C45-4901-B131-67CBCB68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ED77E-765E-4B6F-92B2-E1EFA7DB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5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A7720-913F-4E4D-9B96-67E5E20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3246-FCF2-4BE6-8DB4-4036D628A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845A0-62E5-4915-9080-551B24EC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481D8-82C6-496A-B048-3C6FCCE6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C26F2-6BCE-4F33-BE95-2194C887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2B07F-5728-47A1-B3DB-23EEF9B9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25F2-733C-4C89-A77C-7EC614C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7C3F2-6C33-4BDA-A312-D0CFFDAD8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A61023-9D9F-46CC-8C8E-40279D51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7E73E9-119A-4417-83D8-7D9DB291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5D1BA-0712-4F1B-9708-089B9D551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FFF4B0-8EB9-4F7A-8FC6-525BB38B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77124B-4501-4231-B559-D6674D60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8E00C-0C35-496D-901C-00AAD7C6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46169-384C-4141-A911-85224C9A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4FEF3E-4ABE-4CB7-83D2-BD3E3AE7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8DA79-2F05-4154-96D4-75B883F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D49C1-75B5-4CB2-B455-B97F9969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3D861-56E2-49A4-865F-7B16A78E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4D1BA7-612E-4DA8-B90B-71EBC9E5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10098-5B2F-43E7-BBFA-A5D8370E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8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AFFC3-936E-48EE-8159-F5EB006F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BD487-F440-4BC9-9C1B-5FFCC4B5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1E7F8-0FA1-4709-AC9A-BE3D01D2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C6F39-A4F1-4E80-BF5F-50BE43BC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59481-8FB8-492F-B3C6-69685CB3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817A9-3DF2-4080-89FC-1ADE691C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0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4EE60-8A72-4BAF-BCC2-AC166F70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C1D34-159A-4EA1-AEA5-3D68AE4AA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073AD-1ED0-4D5C-A53E-5968F4986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E9869-E8A6-4648-ABFF-07003B36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5CAFC-00A9-47FA-8D7B-1336856B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238E1-3441-4918-9337-A5129E1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5A53A7-CBDD-4552-9E9E-03451A08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AA478-AD56-4712-9692-87B30DE4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30D69-B667-457B-96EE-4B1F88A16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9118-2A29-49EC-873A-88CF491AE55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B3369-7327-4EDB-A268-8AEB69B9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7AD62-F755-4829-B439-8AC120055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2801-5BAA-44F5-A30B-CF8169930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CB7A5-D5D9-481E-904F-FB370BE61015}"/>
              </a:ext>
            </a:extLst>
          </p:cNvPr>
          <p:cNvSpPr txBox="1"/>
          <p:nvPr/>
        </p:nvSpPr>
        <p:spPr>
          <a:xfrm>
            <a:off x="278362" y="2505670"/>
            <a:ext cx="1178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및 알고리즘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</a:p>
          <a:p>
            <a:r>
              <a:rPr lang="ko-KR" altLang="en-US" sz="5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5613A-F4C4-41EB-8C8B-3BA12BB11D85}"/>
              </a:ext>
            </a:extLst>
          </p:cNvPr>
          <p:cNvSpPr txBox="1"/>
          <p:nvPr/>
        </p:nvSpPr>
        <p:spPr>
          <a:xfrm>
            <a:off x="8257592" y="4940358"/>
            <a:ext cx="427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동국대학교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산업시스템공학과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2016112591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안성준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4BAF64-381B-4C7A-92F2-30BD67C026E3}"/>
              </a:ext>
            </a:extLst>
          </p:cNvPr>
          <p:cNvSpPr/>
          <p:nvPr/>
        </p:nvSpPr>
        <p:spPr>
          <a:xfrm>
            <a:off x="278362" y="2425959"/>
            <a:ext cx="7354079" cy="1590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77372-34C6-4BC4-8783-7B19E3D28CA6}"/>
              </a:ext>
            </a:extLst>
          </p:cNvPr>
          <p:cNvSpPr/>
          <p:nvPr/>
        </p:nvSpPr>
        <p:spPr>
          <a:xfrm>
            <a:off x="278362" y="4147041"/>
            <a:ext cx="7354079" cy="1590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3" y="132775"/>
            <a:ext cx="57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텀프로젝트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1114556" y="1270668"/>
            <a:ext cx="10478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E5C9E2-8FA9-45C3-97B2-AE7517B4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5" y="1032147"/>
            <a:ext cx="4562668" cy="504418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C8DA118-30A7-4CD6-A028-34D0AE790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94" y="1032147"/>
            <a:ext cx="4855080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101990" y="115600"/>
            <a:ext cx="49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성능시간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849085" y="1968759"/>
            <a:ext cx="10478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D3FD47-4527-43FF-A2D1-8AF11B970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84992"/>
              </p:ext>
            </p:extLst>
          </p:nvPr>
        </p:nvGraphicFramePr>
        <p:xfrm>
          <a:off x="305746" y="1828798"/>
          <a:ext cx="5437830" cy="450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915">
                  <a:extLst>
                    <a:ext uri="{9D8B030D-6E8A-4147-A177-3AD203B41FA5}">
                      <a16:colId xmlns:a16="http://schemas.microsoft.com/office/drawing/2014/main" val="166838357"/>
                    </a:ext>
                  </a:extLst>
                </a:gridCol>
                <a:gridCol w="2718915">
                  <a:extLst>
                    <a:ext uri="{9D8B030D-6E8A-4147-A177-3AD203B41FA5}">
                      <a16:colId xmlns:a16="http://schemas.microsoft.com/office/drawing/2014/main" val="242458636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</a:t>
                      </a:r>
                      <a:r>
                        <a:rPr lang="ko-KR" sz="1800" kern="100" dirty="0">
                          <a:effectLst/>
                        </a:rPr>
                        <a:t>값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실행시간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ms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32677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7355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91016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07682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269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49747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676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1801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3498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59329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6720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03297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37685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5227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69960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9947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359849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3438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C91BC5-4E63-4BCE-AC10-A345E7ADF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38160"/>
              </p:ext>
            </p:extLst>
          </p:nvPr>
        </p:nvGraphicFramePr>
        <p:xfrm>
          <a:off x="6448426" y="1828797"/>
          <a:ext cx="5465356" cy="450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2678">
                  <a:extLst>
                    <a:ext uri="{9D8B030D-6E8A-4147-A177-3AD203B41FA5}">
                      <a16:colId xmlns:a16="http://schemas.microsoft.com/office/drawing/2014/main" val="23804386"/>
                    </a:ext>
                  </a:extLst>
                </a:gridCol>
                <a:gridCol w="2732678">
                  <a:extLst>
                    <a:ext uri="{9D8B030D-6E8A-4147-A177-3AD203B41FA5}">
                      <a16:colId xmlns:a16="http://schemas.microsoft.com/office/drawing/2014/main" val="98089969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K</a:t>
                      </a:r>
                      <a:r>
                        <a:rPr lang="ko-KR" sz="1800" kern="100">
                          <a:effectLst/>
                        </a:rPr>
                        <a:t>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실행시간</a:t>
                      </a:r>
                      <a:r>
                        <a:rPr lang="en-US" sz="1800" kern="100">
                          <a:effectLst/>
                        </a:rPr>
                        <a:t>(ms)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0875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20103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07955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19591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363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20884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703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21842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3142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79929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5956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6835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29850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62036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58480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0010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299888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5366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EECE58A-FE91-4A37-BC2E-0740C3F2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563" y="22309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8D649-73A8-4CBA-8E63-08E050F563BE}"/>
              </a:ext>
            </a:extLst>
          </p:cNvPr>
          <p:cNvSpPr txBox="1"/>
          <p:nvPr/>
        </p:nvSpPr>
        <p:spPr>
          <a:xfrm>
            <a:off x="4895850" y="390067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N=10000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고정시킨 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K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F2EE0-0701-406A-BD4B-D242E08DDD96}"/>
              </a:ext>
            </a:extLst>
          </p:cNvPr>
          <p:cNvSpPr txBox="1"/>
          <p:nvPr/>
        </p:nvSpPr>
        <p:spPr>
          <a:xfrm>
            <a:off x="496660" y="1346127"/>
            <a:ext cx="439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0C5A0-D372-4595-9D04-AB0BDB17C492}"/>
              </a:ext>
            </a:extLst>
          </p:cNvPr>
          <p:cNvSpPr txBox="1"/>
          <p:nvPr/>
        </p:nvSpPr>
        <p:spPr>
          <a:xfrm>
            <a:off x="6448426" y="1330336"/>
            <a:ext cx="489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21524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4" y="132775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성능시간비교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7FAEB58-47B6-42A6-90BF-1DF1519B2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962107"/>
              </p:ext>
            </p:extLst>
          </p:nvPr>
        </p:nvGraphicFramePr>
        <p:xfrm>
          <a:off x="1539551" y="1194317"/>
          <a:ext cx="8584164" cy="4646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7B3257-8DF4-4545-8F3D-6ACCF3A09723}"/>
              </a:ext>
            </a:extLst>
          </p:cNvPr>
          <p:cNvCxnSpPr>
            <a:cxnSpLocks/>
          </p:cNvCxnSpPr>
          <p:nvPr/>
        </p:nvCxnSpPr>
        <p:spPr>
          <a:xfrm>
            <a:off x="2281333" y="6232847"/>
            <a:ext cx="895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E25DC3-33C3-4898-BA1B-49F50460F9EC}"/>
              </a:ext>
            </a:extLst>
          </p:cNvPr>
          <p:cNvCxnSpPr/>
          <p:nvPr/>
        </p:nvCxnSpPr>
        <p:spPr>
          <a:xfrm>
            <a:off x="6845562" y="6260837"/>
            <a:ext cx="97038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5207E-844F-4C79-B628-1CFCEC17982D}"/>
              </a:ext>
            </a:extLst>
          </p:cNvPr>
          <p:cNvSpPr txBox="1"/>
          <p:nvPr/>
        </p:nvSpPr>
        <p:spPr>
          <a:xfrm>
            <a:off x="3177072" y="6012803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처음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4DCA5-8916-44BE-AF7D-45B5DF96A238}"/>
              </a:ext>
            </a:extLst>
          </p:cNvPr>
          <p:cNvSpPr txBox="1"/>
          <p:nvPr/>
        </p:nvSpPr>
        <p:spPr>
          <a:xfrm>
            <a:off x="7815945" y="6048181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코드</a:t>
            </a:r>
          </a:p>
        </p:txBody>
      </p:sp>
    </p:spTree>
    <p:extLst>
      <p:ext uri="{BB962C8B-B14F-4D97-AF65-F5344CB8AC3E}">
        <p14:creationId xmlns:p14="http://schemas.microsoft.com/office/powerpoint/2010/main" val="240415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101990" y="115600"/>
            <a:ext cx="49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성능시간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849085" y="1968759"/>
            <a:ext cx="10478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ECE58A-FE91-4A37-BC2E-0740C3F2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563" y="22309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8D649-73A8-4CBA-8E63-08E050F563BE}"/>
              </a:ext>
            </a:extLst>
          </p:cNvPr>
          <p:cNvSpPr txBox="1"/>
          <p:nvPr/>
        </p:nvSpPr>
        <p:spPr>
          <a:xfrm>
            <a:off x="4895850" y="390067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N=10000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고정시킨 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K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F2EE0-0701-406A-BD4B-D242E08DDD96}"/>
              </a:ext>
            </a:extLst>
          </p:cNvPr>
          <p:cNvSpPr txBox="1"/>
          <p:nvPr/>
        </p:nvSpPr>
        <p:spPr>
          <a:xfrm>
            <a:off x="496660" y="1346127"/>
            <a:ext cx="439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0C5A0-D372-4595-9D04-AB0BDB17C492}"/>
              </a:ext>
            </a:extLst>
          </p:cNvPr>
          <p:cNvSpPr txBox="1"/>
          <p:nvPr/>
        </p:nvSpPr>
        <p:spPr>
          <a:xfrm>
            <a:off x="6448426" y="1330336"/>
            <a:ext cx="489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알고리즘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644EB5-BA3D-487D-B7CC-A0301659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4887"/>
              </p:ext>
            </p:extLst>
          </p:nvPr>
        </p:nvGraphicFramePr>
        <p:xfrm>
          <a:off x="391886" y="1797633"/>
          <a:ext cx="5596088" cy="450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8044">
                  <a:extLst>
                    <a:ext uri="{9D8B030D-6E8A-4147-A177-3AD203B41FA5}">
                      <a16:colId xmlns:a16="http://schemas.microsoft.com/office/drawing/2014/main" val="664384656"/>
                    </a:ext>
                  </a:extLst>
                </a:gridCol>
                <a:gridCol w="2798044">
                  <a:extLst>
                    <a:ext uri="{9D8B030D-6E8A-4147-A177-3AD203B41FA5}">
                      <a16:colId xmlns:a16="http://schemas.microsoft.com/office/drawing/2014/main" val="307151663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</a:t>
                      </a:r>
                      <a:r>
                        <a:rPr lang="ko-KR" sz="1800" kern="100" dirty="0">
                          <a:effectLst/>
                        </a:rPr>
                        <a:t>값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실행시간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ms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3957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3167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98564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604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8947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88849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0347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824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12955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44517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3427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35056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6311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0329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29981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44443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1ED8B94-454C-4A39-8049-42E937DE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76590"/>
              </p:ext>
            </p:extLst>
          </p:nvPr>
        </p:nvGraphicFramePr>
        <p:xfrm>
          <a:off x="6204028" y="1797633"/>
          <a:ext cx="5725160" cy="450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3542212606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398264276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N</a:t>
                      </a:r>
                      <a:r>
                        <a:rPr lang="ko-KR" sz="1800" kern="100">
                          <a:effectLst/>
                        </a:rPr>
                        <a:t>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</a:rPr>
                        <a:t>실행시간</a:t>
                      </a:r>
                      <a:r>
                        <a:rPr lang="en-US" sz="1800" kern="100">
                          <a:effectLst/>
                        </a:rPr>
                        <a:t>(ms)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31227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793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75197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953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8565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677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43459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722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0833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1108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96702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1708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43664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22444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50506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42466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04736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215634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98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6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4" y="132775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성능시간비교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7B3257-8DF4-4545-8F3D-6ACCF3A09723}"/>
              </a:ext>
            </a:extLst>
          </p:cNvPr>
          <p:cNvCxnSpPr>
            <a:cxnSpLocks/>
          </p:cNvCxnSpPr>
          <p:nvPr/>
        </p:nvCxnSpPr>
        <p:spPr>
          <a:xfrm>
            <a:off x="2281333" y="6232847"/>
            <a:ext cx="895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E25DC3-33C3-4898-BA1B-49F50460F9EC}"/>
              </a:ext>
            </a:extLst>
          </p:cNvPr>
          <p:cNvCxnSpPr/>
          <p:nvPr/>
        </p:nvCxnSpPr>
        <p:spPr>
          <a:xfrm>
            <a:off x="6845562" y="6260837"/>
            <a:ext cx="97038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5207E-844F-4C79-B628-1CFCEC17982D}"/>
              </a:ext>
            </a:extLst>
          </p:cNvPr>
          <p:cNvSpPr txBox="1"/>
          <p:nvPr/>
        </p:nvSpPr>
        <p:spPr>
          <a:xfrm>
            <a:off x="3177072" y="6012803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처음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4DCA5-8916-44BE-AF7D-45B5DF96A238}"/>
              </a:ext>
            </a:extLst>
          </p:cNvPr>
          <p:cNvSpPr txBox="1"/>
          <p:nvPr/>
        </p:nvSpPr>
        <p:spPr>
          <a:xfrm>
            <a:off x="7815945" y="6048181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코드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DF196B0-567E-4266-8F0F-48A9C0171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758637"/>
              </p:ext>
            </p:extLst>
          </p:nvPr>
        </p:nvGraphicFramePr>
        <p:xfrm>
          <a:off x="1688840" y="1346127"/>
          <a:ext cx="9013371" cy="435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50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EF7EB1-AA35-4E47-895E-840A73E2FED1}"/>
              </a:ext>
            </a:extLst>
          </p:cNvPr>
          <p:cNvSpPr txBox="1"/>
          <p:nvPr/>
        </p:nvSpPr>
        <p:spPr>
          <a:xfrm>
            <a:off x="2393003" y="2529191"/>
            <a:ext cx="7821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9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86E253-517A-464E-8FB4-0C985C8B2E35}"/>
              </a:ext>
            </a:extLst>
          </p:cNvPr>
          <p:cNvSpPr/>
          <p:nvPr/>
        </p:nvSpPr>
        <p:spPr>
          <a:xfrm>
            <a:off x="0" y="4005759"/>
            <a:ext cx="12192000" cy="1868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5" y="132775"/>
            <a:ext cx="23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839756" y="1425437"/>
            <a:ext cx="99650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코드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코드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방법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코드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 시간 비교</a:t>
            </a:r>
          </a:p>
        </p:txBody>
      </p:sp>
    </p:spTree>
    <p:extLst>
      <p:ext uri="{BB962C8B-B14F-4D97-AF65-F5344CB8AC3E}">
        <p14:creationId xmlns:p14="http://schemas.microsoft.com/office/powerpoint/2010/main" val="19211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05FEA-34F6-4CD5-B6A7-F6D0FFB6AC55}"/>
              </a:ext>
            </a:extLst>
          </p:cNvPr>
          <p:cNvSpPr txBox="1"/>
          <p:nvPr/>
        </p:nvSpPr>
        <p:spPr>
          <a:xfrm>
            <a:off x="279919" y="933061"/>
            <a:ext cx="487991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import </a:t>
            </a:r>
            <a:r>
              <a:rPr lang="en-US" altLang="ko-KR" sz="1100" dirty="0" err="1"/>
              <a:t>java.util.Scanner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java.util.Random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public class Main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	// TODO Auto-generated method stub</a:t>
            </a:r>
          </a:p>
          <a:p>
            <a:r>
              <a:rPr lang="en-US" altLang="ko-KR" sz="1100" dirty="0"/>
              <a:t>	Random rand= new Random(100);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/>
              <a:t>	Scanner </a:t>
            </a:r>
            <a:r>
              <a:rPr lang="en-US" altLang="ko-KR" sz="1100" dirty="0" err="1"/>
              <a:t>sc</a:t>
            </a:r>
            <a:r>
              <a:rPr lang="en-US" altLang="ko-KR" sz="1100" dirty="0"/>
              <a:t> = new Scanner(System.in);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데이터의 개수</a:t>
            </a:r>
            <a:r>
              <a:rPr lang="en-US" altLang="ko-KR" sz="1100" dirty="0"/>
              <a:t>: ");</a:t>
            </a:r>
          </a:p>
          <a:p>
            <a:r>
              <a:rPr lang="en-US" altLang="ko-KR" sz="1100" dirty="0"/>
              <a:t>	int n = </a:t>
            </a:r>
            <a:r>
              <a:rPr lang="en-US" altLang="ko-KR" sz="1100" dirty="0" err="1"/>
              <a:t>sc.nextInt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구간값</a:t>
            </a:r>
            <a:r>
              <a:rPr lang="en-US" altLang="ko-KR" sz="1100" dirty="0"/>
              <a:t>(</a:t>
            </a:r>
            <a:r>
              <a:rPr lang="ko-KR" altLang="en-US" sz="1100" dirty="0"/>
              <a:t>작은 값</a:t>
            </a:r>
            <a:r>
              <a:rPr lang="en-US" altLang="ko-KR" sz="1100" dirty="0"/>
              <a:t>,1</a:t>
            </a:r>
            <a:r>
              <a:rPr lang="ko-KR" altLang="en-US" sz="1100" dirty="0"/>
              <a:t>이상</a:t>
            </a:r>
            <a:r>
              <a:rPr lang="en-US" altLang="ko-KR" sz="1100" dirty="0"/>
              <a:t>): ");</a:t>
            </a:r>
          </a:p>
          <a:p>
            <a:r>
              <a:rPr lang="en-US" altLang="ko-KR" sz="1100" dirty="0"/>
              <a:t>	int a= </a:t>
            </a:r>
            <a:r>
              <a:rPr lang="en-US" altLang="ko-KR" sz="1100" dirty="0" err="1"/>
              <a:t>sc.nextInt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구간값</a:t>
            </a:r>
            <a:r>
              <a:rPr lang="en-US" altLang="ko-KR" sz="1100" dirty="0"/>
              <a:t>(</a:t>
            </a:r>
            <a:r>
              <a:rPr lang="ko-KR" altLang="en-US" sz="1100" dirty="0"/>
              <a:t>큰 값</a:t>
            </a:r>
            <a:r>
              <a:rPr lang="en-US" altLang="ko-KR" sz="1100" dirty="0"/>
              <a:t>,"+n+"</a:t>
            </a:r>
            <a:r>
              <a:rPr lang="ko-KR" altLang="en-US" sz="1100" dirty="0"/>
              <a:t>이하</a:t>
            </a:r>
            <a:r>
              <a:rPr lang="en-US" altLang="ko-KR" sz="1100" dirty="0"/>
              <a:t>): ");</a:t>
            </a:r>
          </a:p>
          <a:p>
            <a:r>
              <a:rPr lang="en-US" altLang="ko-KR" sz="1100" dirty="0"/>
              <a:t>	int b= </a:t>
            </a:r>
            <a:r>
              <a:rPr lang="en-US" altLang="ko-KR" sz="1100" dirty="0" err="1"/>
              <a:t>sc.nextInt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nt</a:t>
            </a:r>
            <a:r>
              <a:rPr lang="en-US" altLang="ko-KR" sz="1100" dirty="0"/>
              <a:t> sum=0;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/>
              <a:t>	int [] res = new int[n];</a:t>
            </a:r>
          </a:p>
          <a:p>
            <a:r>
              <a:rPr lang="en-US" altLang="ko-KR" sz="1100" dirty="0"/>
              <a:t>	for(int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=0;i&lt;</a:t>
            </a:r>
            <a:r>
              <a:rPr lang="en-US" altLang="ko-KR" sz="1100" dirty="0" err="1"/>
              <a:t>n;i</a:t>
            </a:r>
            <a:r>
              <a:rPr lang="en-US" altLang="ko-KR" sz="1100" dirty="0"/>
              <a:t>++){</a:t>
            </a:r>
          </a:p>
          <a:p>
            <a:r>
              <a:rPr lang="en-US" altLang="ko-KR" sz="1100" dirty="0"/>
              <a:t>			</a:t>
            </a:r>
          </a:p>
          <a:p>
            <a:r>
              <a:rPr lang="en-US" altLang="ko-KR" sz="1100" dirty="0"/>
              <a:t>	res[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]=</a:t>
            </a:r>
            <a:r>
              <a:rPr lang="en-US" altLang="ko-KR" sz="1100" dirty="0" err="1"/>
              <a:t>rand.nextInt</a:t>
            </a:r>
            <a:r>
              <a:rPr lang="en-US" altLang="ko-KR" sz="1100" dirty="0"/>
              <a:t>()+1;</a:t>
            </a:r>
          </a:p>
          <a:p>
            <a:r>
              <a:rPr lang="en-US" altLang="ko-KR" sz="1100" dirty="0"/>
              <a:t>			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for(int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=0;i&lt;</a:t>
            </a:r>
            <a:r>
              <a:rPr lang="en-US" altLang="ko-KR" sz="1100" dirty="0" err="1"/>
              <a:t>n;i</a:t>
            </a:r>
            <a:r>
              <a:rPr lang="en-US" altLang="ko-KR" sz="1100" dirty="0"/>
              <a:t>++){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(res[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/>
              <a:t>	int max=res[a-1];</a:t>
            </a:r>
          </a:p>
          <a:p>
            <a:r>
              <a:rPr lang="en-US" altLang="ko-KR" sz="1100" dirty="0"/>
              <a:t>	int min=res[a-1];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1693C-5EAE-4536-A405-B0E87315572F}"/>
              </a:ext>
            </a:extLst>
          </p:cNvPr>
          <p:cNvSpPr txBox="1"/>
          <p:nvPr/>
        </p:nvSpPr>
        <p:spPr>
          <a:xfrm>
            <a:off x="4917232" y="1217754"/>
            <a:ext cx="3760237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i=a-1;i&lt;b;i++){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(min&gt;res[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min=res[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 내 </a:t>
            </a:r>
            <a:r>
              <a:rPr lang="ko-KR" altLang="en-US" sz="11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최솟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 값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 min);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i=a-1;i&lt;b;i++){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(max&lt;res[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max=res[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 내 최대 값 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 max);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i=a-1;i&lt;b;i++){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sum+=res[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 내 합계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ko-KR" altLang="en-US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 sum);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5EF6A0B-45EE-4300-89B6-82F138AF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19" y="1024519"/>
            <a:ext cx="3453279" cy="4685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523985-9FA6-45AF-870B-D9BAB2267034}"/>
              </a:ext>
            </a:extLst>
          </p:cNvPr>
          <p:cNvSpPr txBox="1"/>
          <p:nvPr/>
        </p:nvSpPr>
        <p:spPr>
          <a:xfrm>
            <a:off x="144625" y="108852"/>
            <a:ext cx="515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텀프로젝트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42204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5673012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5" y="132775"/>
            <a:ext cx="567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2.2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1222A-510E-4A89-97E0-90848AA49D35}"/>
              </a:ext>
            </a:extLst>
          </p:cNvPr>
          <p:cNvSpPr txBox="1"/>
          <p:nvPr/>
        </p:nvSpPr>
        <p:spPr>
          <a:xfrm>
            <a:off x="332792" y="1082351"/>
            <a:ext cx="3670041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java.util.Random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 {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100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altLang="ko-KR" sz="1100" b="1" dirty="0">
                <a:solidFill>
                  <a:srgbClr val="3F7F5F"/>
                </a:solidFill>
                <a:latin typeface="Courier New" panose="02070309020205020404" pitchFamily="49" charset="0"/>
              </a:rPr>
              <a:t> Auto-generated method stub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Random rand=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Random(100);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altLang="ko-KR" sz="11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ko-KR" sz="11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1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US" altLang="ko-KR" sz="1100" b="1" i="1" u="sng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1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데이터의 개수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(N):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n =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sc.nextInt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[] res =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[n];</a:t>
            </a:r>
          </a:p>
          <a:p>
            <a:pPr algn="l"/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i=0;i&lt;n;i++){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res[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rand.nextInt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()+1;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i=0;i&lt;n;i++){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(res[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a=0;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b=0;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구간개수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(K):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k=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sc.nextInt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k;i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sum=0;</a:t>
            </a:r>
          </a:p>
          <a:p>
            <a:pPr algn="l"/>
            <a:r>
              <a:rPr lang="pt-BR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a=rand.nextInt(n)+1;</a:t>
            </a:r>
          </a:p>
          <a:p>
            <a:pPr algn="l"/>
            <a:r>
              <a:rPr lang="pt-BR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b=rand.nextInt(n)+1;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+a+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+b);</a:t>
            </a:r>
          </a:p>
          <a:p>
            <a:pPr algn="l"/>
            <a:endParaRPr lang="ko-KR" altLang="en-US" sz="1800" dirty="0">
              <a:latin typeface="Courier New" panose="02070309020205020404" pitchFamily="49" charset="0"/>
            </a:endParaRPr>
          </a:p>
          <a:p>
            <a:pPr algn="l"/>
            <a:endParaRPr lang="ko-KR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3398E-275F-4832-A7C8-433E325EAE44}"/>
              </a:ext>
            </a:extLst>
          </p:cNvPr>
          <p:cNvSpPr txBox="1"/>
          <p:nvPr/>
        </p:nvSpPr>
        <p:spPr>
          <a:xfrm>
            <a:off x="4637314" y="858416"/>
            <a:ext cx="421743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max=res[a-1];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min=res[a-1];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(a&lt;=b){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m=a-1;m&lt;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b;m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(min&gt;res[m]){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min=res[m];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(a&gt;b){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m=b-1;m&lt;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a;m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(min&gt;res[m]){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min=res[m];}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 내 </a:t>
            </a:r>
            <a:r>
              <a:rPr lang="ko-KR" altLang="en-US" sz="11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최솟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 값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 min);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(a&lt;=b){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j=a-1;j&lt;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b;j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(max&lt;res[j]){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max=res[j];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(a&gt;b){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j=b-1;j&lt;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a;j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(max&lt;res[j]){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max=res[j];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 내 최대 값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ko-KR" altLang="en-US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 max);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62CCD-0107-4ABD-AD09-E502E1E60917}"/>
              </a:ext>
            </a:extLst>
          </p:cNvPr>
          <p:cNvSpPr txBox="1"/>
          <p:nvPr/>
        </p:nvSpPr>
        <p:spPr>
          <a:xfrm>
            <a:off x="8450424" y="699796"/>
            <a:ext cx="37415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(a&lt;b){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p=a-1;p&lt;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b;p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sum+=res[p];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(a&gt;b){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p=b-1;p&lt;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a;p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sum+=res[p];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(a==b){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sum=res[a-1];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 내 합계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ko-KR" altLang="en-US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 sum);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57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5346442" cy="1492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0" y="132775"/>
            <a:ext cx="566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3.2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849085" y="1968759"/>
            <a:ext cx="10478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E3FAA-EAEE-4E3D-8EFC-83D1C8B5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1" y="919277"/>
            <a:ext cx="4818377" cy="5805948"/>
          </a:xfrm>
          <a:prstGeom prst="rect">
            <a:avLst/>
          </a:prstGeom>
        </p:spPr>
      </p:pic>
      <p:pic>
        <p:nvPicPr>
          <p:cNvPr id="8" name="그림 7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17C7D1D-65BF-46EB-AC28-9C1DAA420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23" y="919277"/>
            <a:ext cx="5012396" cy="58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7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5346442" cy="1492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0" y="132775"/>
            <a:ext cx="566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3.2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849085" y="1968759"/>
            <a:ext cx="10478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AE406-63EC-47B9-93F9-3D69EF4C0D04}"/>
              </a:ext>
            </a:extLst>
          </p:cNvPr>
          <p:cNvSpPr txBox="1"/>
          <p:nvPr/>
        </p:nvSpPr>
        <p:spPr>
          <a:xfrm>
            <a:off x="391886" y="1372676"/>
            <a:ext cx="48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K=10000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E80D9-8465-487F-971E-FD5101A81123}"/>
              </a:ext>
            </a:extLst>
          </p:cNvPr>
          <p:cNvSpPr txBox="1"/>
          <p:nvPr/>
        </p:nvSpPr>
        <p:spPr>
          <a:xfrm>
            <a:off x="6324600" y="1428301"/>
            <a:ext cx="48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N=10000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변화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70776B-1D04-4160-A40F-B394C6175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5890"/>
              </p:ext>
            </p:extLst>
          </p:nvPr>
        </p:nvGraphicFramePr>
        <p:xfrm>
          <a:off x="6324600" y="1797633"/>
          <a:ext cx="5437830" cy="450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915">
                  <a:extLst>
                    <a:ext uri="{9D8B030D-6E8A-4147-A177-3AD203B41FA5}">
                      <a16:colId xmlns:a16="http://schemas.microsoft.com/office/drawing/2014/main" val="2877692380"/>
                    </a:ext>
                  </a:extLst>
                </a:gridCol>
                <a:gridCol w="2718915">
                  <a:extLst>
                    <a:ext uri="{9D8B030D-6E8A-4147-A177-3AD203B41FA5}">
                      <a16:colId xmlns:a16="http://schemas.microsoft.com/office/drawing/2014/main" val="291217882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</a:t>
                      </a:r>
                      <a:r>
                        <a:rPr lang="ko-KR" sz="1800" kern="100" dirty="0">
                          <a:effectLst/>
                        </a:rPr>
                        <a:t>값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실행시간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ms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08079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8723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97993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1082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269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73702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676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65657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3498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85733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6720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06842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37685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74168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69960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76793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359849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06712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8097453-2AC4-4139-88ED-AC103524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8976"/>
              </p:ext>
            </p:extLst>
          </p:nvPr>
        </p:nvGraphicFramePr>
        <p:xfrm>
          <a:off x="391886" y="1797633"/>
          <a:ext cx="5596088" cy="450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8044">
                  <a:extLst>
                    <a:ext uri="{9D8B030D-6E8A-4147-A177-3AD203B41FA5}">
                      <a16:colId xmlns:a16="http://schemas.microsoft.com/office/drawing/2014/main" val="664384656"/>
                    </a:ext>
                  </a:extLst>
                </a:gridCol>
                <a:gridCol w="2798044">
                  <a:extLst>
                    <a:ext uri="{9D8B030D-6E8A-4147-A177-3AD203B41FA5}">
                      <a16:colId xmlns:a16="http://schemas.microsoft.com/office/drawing/2014/main" val="307151663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</a:t>
                      </a:r>
                      <a:r>
                        <a:rPr lang="ko-KR" sz="1800" kern="100" dirty="0">
                          <a:effectLst/>
                        </a:rPr>
                        <a:t>값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실행시간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ms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3957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3167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98564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604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8947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88849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0347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824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12955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44517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3427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35056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6311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0329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50000000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29981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44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46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4" y="132775"/>
            <a:ext cx="327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849085" y="1968759"/>
            <a:ext cx="104782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구간 값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대소관계를 처음에 비교한 다음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작은 값과 큰 값을 저장하는 변수를 따로 설정하기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분할정복으로 한번에 구간 내 최솟값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최댓값 구하기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3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4" y="132775"/>
            <a:ext cx="327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849085" y="1968759"/>
            <a:ext cx="10478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3422976-BA99-4B46-B0CB-01073B81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93425"/>
              </p:ext>
            </p:extLst>
          </p:nvPr>
        </p:nvGraphicFramePr>
        <p:xfrm>
          <a:off x="1712166" y="142543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21131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274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5118358"/>
                    </a:ext>
                  </a:extLst>
                </a:gridCol>
                <a:gridCol w="966237">
                  <a:extLst>
                    <a:ext uri="{9D8B030D-6E8A-4147-A177-3AD203B41FA5}">
                      <a16:colId xmlns:a16="http://schemas.microsoft.com/office/drawing/2014/main" val="2850437920"/>
                    </a:ext>
                  </a:extLst>
                </a:gridCol>
                <a:gridCol w="1065763">
                  <a:extLst>
                    <a:ext uri="{9D8B030D-6E8A-4147-A177-3AD203B41FA5}">
                      <a16:colId xmlns:a16="http://schemas.microsoft.com/office/drawing/2014/main" val="1375867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44086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137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81262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5301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5909D20-774C-4020-94C8-D4EC20AC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69541"/>
              </p:ext>
            </p:extLst>
          </p:nvPr>
        </p:nvGraphicFramePr>
        <p:xfrm>
          <a:off x="651070" y="2372270"/>
          <a:ext cx="4562668" cy="41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67">
                  <a:extLst>
                    <a:ext uri="{9D8B030D-6E8A-4147-A177-3AD203B41FA5}">
                      <a16:colId xmlns:a16="http://schemas.microsoft.com/office/drawing/2014/main" val="3443269924"/>
                    </a:ext>
                  </a:extLst>
                </a:gridCol>
                <a:gridCol w="1140667">
                  <a:extLst>
                    <a:ext uri="{9D8B030D-6E8A-4147-A177-3AD203B41FA5}">
                      <a16:colId xmlns:a16="http://schemas.microsoft.com/office/drawing/2014/main" val="1410317365"/>
                    </a:ext>
                  </a:extLst>
                </a:gridCol>
                <a:gridCol w="1140667">
                  <a:extLst>
                    <a:ext uri="{9D8B030D-6E8A-4147-A177-3AD203B41FA5}">
                      <a16:colId xmlns:a16="http://schemas.microsoft.com/office/drawing/2014/main" val="2440992819"/>
                    </a:ext>
                  </a:extLst>
                </a:gridCol>
                <a:gridCol w="1140667">
                  <a:extLst>
                    <a:ext uri="{9D8B030D-6E8A-4147-A177-3AD203B41FA5}">
                      <a16:colId xmlns:a16="http://schemas.microsoft.com/office/drawing/2014/main" val="3779382768"/>
                    </a:ext>
                  </a:extLst>
                </a:gridCol>
              </a:tblGrid>
              <a:tr h="410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038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A99808E-E4D9-4AE1-9BD5-31CBF8F41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27406"/>
              </p:ext>
            </p:extLst>
          </p:nvPr>
        </p:nvGraphicFramePr>
        <p:xfrm>
          <a:off x="6962709" y="2332377"/>
          <a:ext cx="4562668" cy="41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67">
                  <a:extLst>
                    <a:ext uri="{9D8B030D-6E8A-4147-A177-3AD203B41FA5}">
                      <a16:colId xmlns:a16="http://schemas.microsoft.com/office/drawing/2014/main" val="3443269924"/>
                    </a:ext>
                  </a:extLst>
                </a:gridCol>
                <a:gridCol w="1140667">
                  <a:extLst>
                    <a:ext uri="{9D8B030D-6E8A-4147-A177-3AD203B41FA5}">
                      <a16:colId xmlns:a16="http://schemas.microsoft.com/office/drawing/2014/main" val="1410317365"/>
                    </a:ext>
                  </a:extLst>
                </a:gridCol>
                <a:gridCol w="1140667">
                  <a:extLst>
                    <a:ext uri="{9D8B030D-6E8A-4147-A177-3AD203B41FA5}">
                      <a16:colId xmlns:a16="http://schemas.microsoft.com/office/drawing/2014/main" val="2440992819"/>
                    </a:ext>
                  </a:extLst>
                </a:gridCol>
                <a:gridCol w="1140667">
                  <a:extLst>
                    <a:ext uri="{9D8B030D-6E8A-4147-A177-3AD203B41FA5}">
                      <a16:colId xmlns:a16="http://schemas.microsoft.com/office/drawing/2014/main" val="3779382768"/>
                    </a:ext>
                  </a:extLst>
                </a:gridCol>
              </a:tblGrid>
              <a:tr h="410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0388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FF47012-3E9D-4465-8FF0-4CC10F83A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66466"/>
              </p:ext>
            </p:extLst>
          </p:nvPr>
        </p:nvGraphicFramePr>
        <p:xfrm>
          <a:off x="465492" y="3348042"/>
          <a:ext cx="2184402" cy="4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1">
                  <a:extLst>
                    <a:ext uri="{9D8B030D-6E8A-4147-A177-3AD203B41FA5}">
                      <a16:colId xmlns:a16="http://schemas.microsoft.com/office/drawing/2014/main" val="1857800027"/>
                    </a:ext>
                  </a:extLst>
                </a:gridCol>
                <a:gridCol w="1092201">
                  <a:extLst>
                    <a:ext uri="{9D8B030D-6E8A-4147-A177-3AD203B41FA5}">
                      <a16:colId xmlns:a16="http://schemas.microsoft.com/office/drawing/2014/main" val="3816550768"/>
                    </a:ext>
                  </a:extLst>
                </a:gridCol>
              </a:tblGrid>
              <a:tr h="424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430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37CF186-C01F-4089-893B-07EA6224D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59089"/>
              </p:ext>
            </p:extLst>
          </p:nvPr>
        </p:nvGraphicFramePr>
        <p:xfrm>
          <a:off x="3256383" y="3348042"/>
          <a:ext cx="2184402" cy="4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1">
                  <a:extLst>
                    <a:ext uri="{9D8B030D-6E8A-4147-A177-3AD203B41FA5}">
                      <a16:colId xmlns:a16="http://schemas.microsoft.com/office/drawing/2014/main" val="1857800027"/>
                    </a:ext>
                  </a:extLst>
                </a:gridCol>
                <a:gridCol w="1092201">
                  <a:extLst>
                    <a:ext uri="{9D8B030D-6E8A-4147-A177-3AD203B41FA5}">
                      <a16:colId xmlns:a16="http://schemas.microsoft.com/office/drawing/2014/main" val="3816550768"/>
                    </a:ext>
                  </a:extLst>
                </a:gridCol>
              </a:tblGrid>
              <a:tr h="424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430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C84133D-897A-40E4-824A-C9A392484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17941"/>
              </p:ext>
            </p:extLst>
          </p:nvPr>
        </p:nvGraphicFramePr>
        <p:xfrm>
          <a:off x="6653764" y="3348041"/>
          <a:ext cx="2184402" cy="4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1">
                  <a:extLst>
                    <a:ext uri="{9D8B030D-6E8A-4147-A177-3AD203B41FA5}">
                      <a16:colId xmlns:a16="http://schemas.microsoft.com/office/drawing/2014/main" val="1857800027"/>
                    </a:ext>
                  </a:extLst>
                </a:gridCol>
                <a:gridCol w="1092201">
                  <a:extLst>
                    <a:ext uri="{9D8B030D-6E8A-4147-A177-3AD203B41FA5}">
                      <a16:colId xmlns:a16="http://schemas.microsoft.com/office/drawing/2014/main" val="3816550768"/>
                    </a:ext>
                  </a:extLst>
                </a:gridCol>
              </a:tblGrid>
              <a:tr h="424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430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92A847-504E-4B41-A21B-9132655AA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87147"/>
              </p:ext>
            </p:extLst>
          </p:nvPr>
        </p:nvGraphicFramePr>
        <p:xfrm>
          <a:off x="9725607" y="3348040"/>
          <a:ext cx="2184402" cy="4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1">
                  <a:extLst>
                    <a:ext uri="{9D8B030D-6E8A-4147-A177-3AD203B41FA5}">
                      <a16:colId xmlns:a16="http://schemas.microsoft.com/office/drawing/2014/main" val="1857800027"/>
                    </a:ext>
                  </a:extLst>
                </a:gridCol>
                <a:gridCol w="1092201">
                  <a:extLst>
                    <a:ext uri="{9D8B030D-6E8A-4147-A177-3AD203B41FA5}">
                      <a16:colId xmlns:a16="http://schemas.microsoft.com/office/drawing/2014/main" val="3816550768"/>
                    </a:ext>
                  </a:extLst>
                </a:gridCol>
              </a:tblGrid>
              <a:tr h="424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430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AC12BC-2C91-479E-92ED-B50CF295FD79}"/>
              </a:ext>
            </a:extLst>
          </p:cNvPr>
          <p:cNvSpPr txBox="1"/>
          <p:nvPr/>
        </p:nvSpPr>
        <p:spPr>
          <a:xfrm>
            <a:off x="890554" y="4322443"/>
            <a:ext cx="13342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Min:54</a:t>
            </a:r>
          </a:p>
          <a:p>
            <a:r>
              <a:rPr lang="en-US" altLang="ko-KR" dirty="0"/>
              <a:t>Max:71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1FBAC-29F0-4C0E-867B-F6EE4A182C74}"/>
              </a:ext>
            </a:extLst>
          </p:cNvPr>
          <p:cNvSpPr txBox="1"/>
          <p:nvPr/>
        </p:nvSpPr>
        <p:spPr>
          <a:xfrm>
            <a:off x="3681445" y="4357395"/>
            <a:ext cx="13342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Min:6</a:t>
            </a:r>
          </a:p>
          <a:p>
            <a:r>
              <a:rPr lang="en-US" altLang="ko-KR" dirty="0"/>
              <a:t>Max:23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BC41E-D57A-4DA4-8A5C-85129C70221C}"/>
              </a:ext>
            </a:extLst>
          </p:cNvPr>
          <p:cNvSpPr txBox="1"/>
          <p:nvPr/>
        </p:nvSpPr>
        <p:spPr>
          <a:xfrm>
            <a:off x="7084007" y="4357394"/>
            <a:ext cx="13342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Min:9</a:t>
            </a:r>
          </a:p>
          <a:p>
            <a:r>
              <a:rPr lang="en-US" altLang="ko-KR" dirty="0"/>
              <a:t>Max:14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283D2-D899-484E-A7AB-4BC03D4F2528}"/>
              </a:ext>
            </a:extLst>
          </p:cNvPr>
          <p:cNvSpPr txBox="1"/>
          <p:nvPr/>
        </p:nvSpPr>
        <p:spPr>
          <a:xfrm>
            <a:off x="10142897" y="4347309"/>
            <a:ext cx="13342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Min:33</a:t>
            </a:r>
          </a:p>
          <a:p>
            <a:r>
              <a:rPr lang="en-US" altLang="ko-KR" dirty="0"/>
              <a:t>Max:52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C3CEF-FBBF-4F4E-A5E9-632E3C57AA9A}"/>
              </a:ext>
            </a:extLst>
          </p:cNvPr>
          <p:cNvSpPr txBox="1"/>
          <p:nvPr/>
        </p:nvSpPr>
        <p:spPr>
          <a:xfrm>
            <a:off x="2183363" y="5270840"/>
            <a:ext cx="13342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Min:6</a:t>
            </a:r>
          </a:p>
          <a:p>
            <a:r>
              <a:rPr lang="en-US" altLang="ko-KR" dirty="0"/>
              <a:t>Max:71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0A6CC-9546-434A-BB0D-2FE3EA2B19EC}"/>
              </a:ext>
            </a:extLst>
          </p:cNvPr>
          <p:cNvSpPr txBox="1"/>
          <p:nvPr/>
        </p:nvSpPr>
        <p:spPr>
          <a:xfrm>
            <a:off x="8510557" y="5233388"/>
            <a:ext cx="13342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Min:9</a:t>
            </a:r>
          </a:p>
          <a:p>
            <a:r>
              <a:rPr lang="en-US" altLang="ko-KR" dirty="0"/>
              <a:t>Max:52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A4806-BB8C-4B53-B7C1-50D642B5F81B}"/>
              </a:ext>
            </a:extLst>
          </p:cNvPr>
          <p:cNvSpPr txBox="1"/>
          <p:nvPr/>
        </p:nvSpPr>
        <p:spPr>
          <a:xfrm>
            <a:off x="5213738" y="5958483"/>
            <a:ext cx="13342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Min:6</a:t>
            </a:r>
          </a:p>
          <a:p>
            <a:r>
              <a:rPr lang="en-US" altLang="ko-KR" dirty="0"/>
              <a:t>Max:71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67A5CB-4125-4CDC-B65C-5C12BDAA504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32404" y="1791197"/>
            <a:ext cx="2843762" cy="581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1727031-68A1-4C55-9D5F-43D827958BEE}"/>
              </a:ext>
            </a:extLst>
          </p:cNvPr>
          <p:cNvCxnSpPr>
            <a:endCxn id="7" idx="0"/>
          </p:cNvCxnSpPr>
          <p:nvPr/>
        </p:nvCxnSpPr>
        <p:spPr>
          <a:xfrm>
            <a:off x="5776166" y="1791197"/>
            <a:ext cx="3467877" cy="54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B7354C-CF8B-4CAC-B16A-60B3971CAEDB}"/>
              </a:ext>
            </a:extLst>
          </p:cNvPr>
          <p:cNvCxnSpPr>
            <a:endCxn id="8" idx="0"/>
          </p:cNvCxnSpPr>
          <p:nvPr/>
        </p:nvCxnSpPr>
        <p:spPr>
          <a:xfrm flipH="1">
            <a:off x="1557693" y="2762764"/>
            <a:ext cx="1374711" cy="585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E4FED8-8E1E-42B2-92BC-44D4A2BF9082}"/>
              </a:ext>
            </a:extLst>
          </p:cNvPr>
          <p:cNvCxnSpPr>
            <a:endCxn id="9" idx="0"/>
          </p:cNvCxnSpPr>
          <p:nvPr/>
        </p:nvCxnSpPr>
        <p:spPr>
          <a:xfrm>
            <a:off x="2932404" y="2772648"/>
            <a:ext cx="1416180" cy="575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6CE2777-ACD3-4C73-9ADB-5B0A40474DD5}"/>
              </a:ext>
            </a:extLst>
          </p:cNvPr>
          <p:cNvCxnSpPr>
            <a:endCxn id="10" idx="0"/>
          </p:cNvCxnSpPr>
          <p:nvPr/>
        </p:nvCxnSpPr>
        <p:spPr>
          <a:xfrm flipH="1">
            <a:off x="7745965" y="2701904"/>
            <a:ext cx="1498078" cy="64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B8E8F2-E0A5-4D95-85E1-7F6C6971CB5E}"/>
              </a:ext>
            </a:extLst>
          </p:cNvPr>
          <p:cNvCxnSpPr>
            <a:endCxn id="11" idx="0"/>
          </p:cNvCxnSpPr>
          <p:nvPr/>
        </p:nvCxnSpPr>
        <p:spPr>
          <a:xfrm>
            <a:off x="9259596" y="2722271"/>
            <a:ext cx="1558212" cy="625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56EAE8-35E6-4C18-86A9-F1F04E1019A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557693" y="3772117"/>
            <a:ext cx="0" cy="550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5CCE7FC-BD08-467E-BEFB-F6A2F742C14D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V="1">
            <a:off x="4348584" y="3772117"/>
            <a:ext cx="0" cy="585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1FFC389-D5C0-44A1-BEA4-2280C9A92E20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H="1" flipV="1">
            <a:off x="7745965" y="3772116"/>
            <a:ext cx="5181" cy="585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5149E6-A988-477D-BEA5-D08B8E7F740A}"/>
              </a:ext>
            </a:extLst>
          </p:cNvPr>
          <p:cNvCxnSpPr/>
          <p:nvPr/>
        </p:nvCxnSpPr>
        <p:spPr>
          <a:xfrm flipH="1" flipV="1">
            <a:off x="10810036" y="3772116"/>
            <a:ext cx="5181" cy="585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091AB72-31CB-414D-80A0-6B8D76A20B1F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1557693" y="4968774"/>
            <a:ext cx="1292809" cy="30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8DB83E8-D673-4CDA-BCE4-5F8825A0FAC6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2850502" y="5003726"/>
            <a:ext cx="1498082" cy="267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DDAF11-387D-435F-966F-3381D0C0482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7751146" y="5003725"/>
            <a:ext cx="1426550" cy="22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F51241-3561-42B3-9DF1-4E7047BCC63A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V="1">
            <a:off x="9177696" y="4993640"/>
            <a:ext cx="1632340" cy="239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0360692-25F8-4F8A-8902-518D8A3A7401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>
            <a:off x="2850502" y="5917171"/>
            <a:ext cx="2363236" cy="364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B5EEE83-65A2-4B39-8500-DF56E0121FC4}"/>
              </a:ext>
            </a:extLst>
          </p:cNvPr>
          <p:cNvCxnSpPr>
            <a:stCxn id="17" idx="2"/>
            <a:endCxn id="18" idx="3"/>
          </p:cNvCxnSpPr>
          <p:nvPr/>
        </p:nvCxnSpPr>
        <p:spPr>
          <a:xfrm flipH="1">
            <a:off x="6548016" y="5879719"/>
            <a:ext cx="2629680" cy="40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A9E476-E541-4ADF-81CD-FCA32232370C}"/>
              </a:ext>
            </a:extLst>
          </p:cNvPr>
          <p:cNvSpPr txBox="1"/>
          <p:nvPr/>
        </p:nvSpPr>
        <p:spPr>
          <a:xfrm>
            <a:off x="3003160" y="983623"/>
            <a:ext cx="60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분할정복으로 최댓값 최솟값 찾기 알고리즘 진행 과정</a:t>
            </a:r>
          </a:p>
        </p:txBody>
      </p:sp>
    </p:spTree>
    <p:extLst>
      <p:ext uri="{BB962C8B-B14F-4D97-AF65-F5344CB8AC3E}">
        <p14:creationId xmlns:p14="http://schemas.microsoft.com/office/powerpoint/2010/main" val="157468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F825C-0CE9-46D9-9D5A-4391C1DF0DE0}"/>
              </a:ext>
            </a:extLst>
          </p:cNvPr>
          <p:cNvSpPr/>
          <p:nvPr/>
        </p:nvSpPr>
        <p:spPr>
          <a:xfrm>
            <a:off x="-1" y="699796"/>
            <a:ext cx="4562669" cy="1586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5298-BBA1-4B35-BC65-15FD11CE4D3B}"/>
              </a:ext>
            </a:extLst>
          </p:cNvPr>
          <p:cNvSpPr txBox="1"/>
          <p:nvPr/>
        </p:nvSpPr>
        <p:spPr>
          <a:xfrm>
            <a:off x="74644" y="132775"/>
            <a:ext cx="602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개선된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텀프로젝트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D9FE-2F17-4279-99C7-5C0A52635714}"/>
              </a:ext>
            </a:extLst>
          </p:cNvPr>
          <p:cNvSpPr txBox="1"/>
          <p:nvPr/>
        </p:nvSpPr>
        <p:spPr>
          <a:xfrm>
            <a:off x="214604" y="944957"/>
            <a:ext cx="47959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java.util.Random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java.util.Scanner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Main7{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findMinMax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a,</a:t>
            </a:r>
            <a:r>
              <a:rPr lang="en-US" altLang="ko-KR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i,</a:t>
            </a:r>
            <a:r>
              <a:rPr lang="en-US" altLang="ko-KR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j)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min,max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mid,leftmin,leftmax,rightmin,rightmax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result =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[2];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==j) {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min = a[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altLang="ko-KR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구간 값이 같을 때 최소값</a:t>
            </a:r>
            <a:r>
              <a:rPr lang="en-US" altLang="ko-KR" sz="1100" dirty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최대값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max = a[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mid = 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+ j) / 2;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leftres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1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findMinMax</a:t>
            </a:r>
            <a:r>
              <a:rPr lang="en-US" altLang="ko-KR" sz="11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altLang="ko-KR" sz="11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mid);</a:t>
            </a:r>
            <a:r>
              <a:rPr lang="en-US" altLang="ko-KR" sz="1100" b="1" i="1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100" b="1" i="1" dirty="0">
                <a:solidFill>
                  <a:srgbClr val="3F7F5F"/>
                </a:solidFill>
                <a:latin typeface="Courier New" panose="02070309020205020404" pitchFamily="49" charset="0"/>
              </a:rPr>
              <a:t>분할정복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rightres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1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findMinMax</a:t>
            </a:r>
            <a:r>
              <a:rPr lang="en-US" altLang="ko-KR" sz="11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(a, mid+1, j);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leftmin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leftres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[0];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leftmax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leftres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rightmin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rightres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[0];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rightmax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rightres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leftmin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rightmin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min =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leftmin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min=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rightmin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leftmax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rightmax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max =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rightmax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max=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leftmax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ko-KR" altLang="en-US" sz="1100" dirty="0">
                <a:latin typeface="Courier New" panose="02070309020205020404" pitchFamily="49" charset="0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result[0] = min;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result[1] = max;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43C94-95FC-469F-80EE-7F29B1C10D69}"/>
              </a:ext>
            </a:extLst>
          </p:cNvPr>
          <p:cNvSpPr txBox="1"/>
          <p:nvPr/>
        </p:nvSpPr>
        <p:spPr>
          <a:xfrm>
            <a:off x="5477069" y="858416"/>
            <a:ext cx="35176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100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altLang="ko-KR" sz="1100" b="1" dirty="0">
                <a:solidFill>
                  <a:srgbClr val="3F7F5F"/>
                </a:solidFill>
                <a:latin typeface="Courier New" panose="02070309020205020404" pitchFamily="49" charset="0"/>
              </a:rPr>
              <a:t> Auto-generated method </a:t>
            </a:r>
            <a:r>
              <a:rPr lang="en-US" altLang="ko-KR" sz="11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stubRandom</a:t>
            </a:r>
            <a:r>
              <a:rPr lang="en-US" altLang="ko-KR" sz="1100" b="1" dirty="0">
                <a:solidFill>
                  <a:srgbClr val="3F7F5F"/>
                </a:solidFill>
                <a:latin typeface="Courier New" panose="02070309020205020404" pitchFamily="49" charset="0"/>
              </a:rPr>
              <a:t> r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Random rand=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Random(100);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altLang="ko-KR" sz="11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ko-KR" sz="11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1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US" altLang="ko-KR" sz="1100" b="1" i="1" u="sng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1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데이터의 개수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(N):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n =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sc.nextInt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[] res =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[n];</a:t>
            </a:r>
          </a:p>
          <a:p>
            <a:pPr algn="l"/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i=0;i&lt;n;i++){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res[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rand.nextInt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()+1;}</a:t>
            </a:r>
          </a:p>
          <a:p>
            <a:pPr algn="l"/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i=0;i&lt;n;i++){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(res[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a=0;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b=0;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kmin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kmax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[] minmax=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[2];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구간개수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(K):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k=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sc.nextInt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k;i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sum=0;</a:t>
            </a:r>
          </a:p>
          <a:p>
            <a:pPr algn="l"/>
            <a:r>
              <a:rPr lang="pt-BR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a=rand.nextInt(n)+1;</a:t>
            </a:r>
          </a:p>
          <a:p>
            <a:pPr algn="l"/>
            <a:r>
              <a:rPr lang="pt-BR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b=rand.nextInt(n)+1;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구간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+a+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+b);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(a&lt;b){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=a-1;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kmax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=b-1;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(a==b){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kmax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=a-1;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kmin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=b-1;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kmax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=a-1;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B36F-246B-4F4D-95D9-C22234D531F8}"/>
              </a:ext>
            </a:extLst>
          </p:cNvPr>
          <p:cNvSpPr txBox="1"/>
          <p:nvPr/>
        </p:nvSpPr>
        <p:spPr>
          <a:xfrm>
            <a:off x="8910735" y="858416"/>
            <a:ext cx="299512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minmax=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findMinMax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res,kmin,kmax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최솟값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+minmax[0]);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최댓값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+minmax[1]);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p=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kmin;p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kmax;p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sum+=res[p];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합</a:t>
            </a:r>
            <a:r>
              <a:rPr lang="en-US" altLang="ko-KR" sz="1100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+sum);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65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1800</Words>
  <Application>Microsoft Office PowerPoint</Application>
  <PresentationFormat>와이드스크린</PresentationFormat>
  <Paragraphs>444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AnSeong Jun</dc:creator>
  <cp:lastModifiedBy>AnSeong Jun</cp:lastModifiedBy>
  <cp:revision>41</cp:revision>
  <dcterms:created xsi:type="dcterms:W3CDTF">2020-12-11T16:41:19Z</dcterms:created>
  <dcterms:modified xsi:type="dcterms:W3CDTF">2020-12-14T12:05:28Z</dcterms:modified>
</cp:coreProperties>
</file>