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39EB-8A7D-4B31-9219-9AC57041FF4B}" type="datetimeFigureOut">
              <a:rPr lang="pt-BR" smtClean="0"/>
              <a:t>29/11/2013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6A8C-CCFD-4F7C-8ED4-DC32FB01725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44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E6A8C-CCFD-4F7C-8ED4-DC32FB01725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37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A608-646C-4987-A881-AC3CA72B41C3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CFBF-1676-443C-A59C-AF5A34CA9299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0509-9E01-41DA-AB74-1C3062CF6B03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092E-CCED-4A67-8874-1919F383D556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3A1-95F6-4EFD-89C8-27FD033FF249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F51E-4E67-41F3-8554-1498DE998657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96BD-4F67-47A5-B73F-4DFEC9CBC4DE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6F7E-F13B-4289-809D-2CBA8514DA45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AD09-0B94-46BD-9B03-6285D0A893BB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A82F-E8C5-4A16-A897-25FA6B72A8B5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FF24-0585-467C-8DEA-90A6F0425009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8AAA-C198-47A6-809F-333BE07CFCCC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6D78-75F7-42D9-A321-418DBA57F94D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BDA2939-986C-4C9A-B16C-8956BE39AB16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76BCCA-1A72-4C9A-924E-F667139AFD22}" type="datetime1">
              <a:rPr lang="en-US" smtClean="0"/>
              <a:t>11/29/2013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 smtClean="0"/>
              <a:t>Busca Tabu aplicada ao problema de </a:t>
            </a:r>
            <a:r>
              <a:rPr lang="pt-BR" sz="4800" dirty="0" err="1" smtClean="0"/>
              <a:t>Particionamento</a:t>
            </a:r>
            <a:r>
              <a:rPr lang="pt-BR" sz="4800" dirty="0" smtClean="0"/>
              <a:t> de Conjuntos</a:t>
            </a:r>
            <a:endParaRPr lang="pt-B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53953"/>
            <a:ext cx="10572000" cy="1106506"/>
          </a:xfrm>
        </p:spPr>
        <p:txBody>
          <a:bodyPr>
            <a:normAutofit/>
          </a:bodyPr>
          <a:lstStyle/>
          <a:p>
            <a:r>
              <a:rPr lang="pt-BR" dirty="0" smtClean="0"/>
              <a:t>Arthur </a:t>
            </a:r>
            <a:r>
              <a:rPr lang="pt-BR" dirty="0" err="1" smtClean="0"/>
              <a:t>Selle</a:t>
            </a:r>
            <a:r>
              <a:rPr lang="pt-BR" dirty="0" smtClean="0"/>
              <a:t> </a:t>
            </a:r>
            <a:r>
              <a:rPr lang="pt-BR" dirty="0" err="1" smtClean="0"/>
              <a:t>Jacobs</a:t>
            </a:r>
            <a:endParaRPr lang="pt-BR" dirty="0" smtClean="0"/>
          </a:p>
          <a:p>
            <a:r>
              <a:rPr lang="pt-BR" i="1" dirty="0" smtClean="0"/>
              <a:t>asjacobs@inf.ufrgs.br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ao problema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Vizinhança</a:t>
            </a:r>
          </a:p>
          <a:p>
            <a:pPr marL="800100" lvl="1" indent="-342900">
              <a:buAutoNum type="arabicPeriod"/>
            </a:pPr>
            <a:r>
              <a:rPr lang="pt-BR" sz="1800" dirty="0" smtClean="0"/>
              <a:t>Seleciona </a:t>
            </a:r>
            <a:r>
              <a:rPr lang="pt-BR" sz="1800" dirty="0"/>
              <a:t>um subconjunto pertence a </a:t>
            </a:r>
            <a:r>
              <a:rPr lang="pt-BR" sz="1800" dirty="0" smtClean="0"/>
              <a:t>solução atual.</a:t>
            </a:r>
          </a:p>
          <a:p>
            <a:pPr marL="800100" lvl="1" indent="-342900">
              <a:buAutoNum type="arabicPeriod"/>
            </a:pPr>
            <a:r>
              <a:rPr lang="pt-BR" sz="1800" dirty="0" smtClean="0"/>
              <a:t>Para </a:t>
            </a:r>
            <a:r>
              <a:rPr lang="pt-BR" sz="1800" dirty="0"/>
              <a:t>cada subconjunto que </a:t>
            </a:r>
            <a:r>
              <a:rPr lang="pt-BR" sz="1800" dirty="0" smtClean="0"/>
              <a:t>não </a:t>
            </a:r>
            <a:r>
              <a:rPr lang="pt-BR" sz="1800" dirty="0"/>
              <a:t>faz parte da </a:t>
            </a:r>
            <a:r>
              <a:rPr lang="pt-BR" sz="1800" dirty="0" smtClean="0"/>
              <a:t>solução, verifica </a:t>
            </a:r>
            <a:r>
              <a:rPr lang="pt-BR" sz="1800" dirty="0"/>
              <a:t>que se </a:t>
            </a:r>
            <a:r>
              <a:rPr lang="pt-BR" sz="1800" dirty="0" smtClean="0"/>
              <a:t>o vizinho está </a:t>
            </a:r>
            <a:r>
              <a:rPr lang="pt-BR" sz="1800" dirty="0"/>
              <a:t>na Lista Tabu: </a:t>
            </a:r>
            <a:endParaRPr lang="pt-BR" sz="1800" dirty="0" smtClean="0"/>
          </a:p>
          <a:p>
            <a:pPr marL="1200150" lvl="2" indent="-342900">
              <a:buAutoNum type="arabicPeriod"/>
            </a:pPr>
            <a:r>
              <a:rPr lang="pt-BR" sz="1600" dirty="0" smtClean="0"/>
              <a:t>Se </a:t>
            </a:r>
            <a:r>
              <a:rPr lang="pt-BR" sz="1600" dirty="0"/>
              <a:t>sim, pula para </a:t>
            </a:r>
            <a:r>
              <a:rPr lang="pt-BR" sz="1600" dirty="0" smtClean="0"/>
              <a:t>próximo </a:t>
            </a:r>
            <a:r>
              <a:rPr lang="pt-BR" sz="1600" dirty="0"/>
              <a:t>vizinho; </a:t>
            </a:r>
            <a:endParaRPr lang="pt-BR" sz="1600" dirty="0" smtClean="0"/>
          </a:p>
          <a:p>
            <a:pPr marL="1200150" lvl="2" indent="-342900">
              <a:buAutoNum type="arabicPeriod"/>
            </a:pPr>
            <a:r>
              <a:rPr lang="pt-BR" sz="1600" dirty="0"/>
              <a:t>S</a:t>
            </a:r>
            <a:r>
              <a:rPr lang="pt-BR" sz="1600" dirty="0" smtClean="0"/>
              <a:t>e não,</a:t>
            </a:r>
            <a:r>
              <a:rPr lang="pt-BR" sz="1600" dirty="0"/>
              <a:t> </a:t>
            </a:r>
            <a:r>
              <a:rPr lang="pt-BR" sz="1600" dirty="0" smtClean="0"/>
              <a:t>troca </a:t>
            </a:r>
            <a:r>
              <a:rPr lang="pt-BR" sz="1600" dirty="0"/>
              <a:t>o subconjunto da </a:t>
            </a:r>
            <a:r>
              <a:rPr lang="pt-BR" sz="1600" dirty="0" smtClean="0"/>
              <a:t>solução </a:t>
            </a:r>
            <a:r>
              <a:rPr lang="pt-BR" sz="1600" dirty="0"/>
              <a:t>com o que </a:t>
            </a:r>
            <a:r>
              <a:rPr lang="pt-BR" sz="1600" dirty="0" smtClean="0"/>
              <a:t>não </a:t>
            </a:r>
            <a:r>
              <a:rPr lang="pt-BR" sz="1600" dirty="0"/>
              <a:t>faz parte da </a:t>
            </a:r>
            <a:r>
              <a:rPr lang="pt-BR" sz="1600" dirty="0" smtClean="0"/>
              <a:t>solução e adiciona </a:t>
            </a:r>
            <a:r>
              <a:rPr lang="pt-BR" sz="1600" dirty="0"/>
              <a:t>vizinho a </a:t>
            </a:r>
            <a:r>
              <a:rPr lang="pt-BR" sz="1600" dirty="0" smtClean="0"/>
              <a:t>vizinhança.</a:t>
            </a:r>
            <a:endParaRPr lang="pt-BR" sz="1600" dirty="0"/>
          </a:p>
          <a:p>
            <a:pPr marL="800100" lvl="1" indent="-342900">
              <a:buAutoNum type="arabicPeriod"/>
            </a:pPr>
            <a:r>
              <a:rPr lang="pt-BR" sz="1800" dirty="0" smtClean="0"/>
              <a:t> </a:t>
            </a:r>
            <a:r>
              <a:rPr lang="pt-BR" sz="1800" dirty="0"/>
              <a:t>Repete os itens 2 e 3 ate que todas as </a:t>
            </a:r>
            <a:r>
              <a:rPr lang="pt-BR" sz="1800" dirty="0" smtClean="0"/>
              <a:t>combinações </a:t>
            </a:r>
            <a:r>
              <a:rPr lang="pt-BR" sz="1800" dirty="0"/>
              <a:t>sejam testadas.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ao problema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318900"/>
                <a:ext cx="10554574" cy="3636511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 smtClean="0"/>
                  <a:t>Solução inviáveis são permitidas</a:t>
                </a:r>
              </a:p>
              <a:p>
                <a:r>
                  <a:rPr lang="pt-BR" sz="2000" dirty="0" smtClean="0"/>
                  <a:t>Como evitá-las?</a:t>
                </a:r>
              </a:p>
              <a:p>
                <a:pPr lvl="1"/>
                <a:r>
                  <a:rPr lang="pt-BR" sz="1800" dirty="0" smtClean="0"/>
                  <a:t>Avaliação de cada solução</a:t>
                </a:r>
              </a:p>
              <a:p>
                <a:pPr lvl="1"/>
                <a:endParaRPr lang="pt-BR" sz="1800" dirty="0"/>
              </a:p>
              <a:p>
                <a:pPr marL="457200" lvl="1" indent="0">
                  <a:buNone/>
                </a:pPr>
                <a:endParaRPr lang="pt-BR" sz="1800" dirty="0"/>
              </a:p>
              <a:p>
                <a:pPr lvl="1"/>
                <a:endParaRPr lang="pt-BR" sz="18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700" dirty="0"/>
                  <a:t> </a:t>
                </a:r>
                <a:r>
                  <a:rPr lang="pt-BR" sz="700" dirty="0" smtClean="0"/>
                  <a:t> </a:t>
                </a:r>
                <a:r>
                  <a:rPr lang="pt-BR" sz="1800" dirty="0" smtClean="0"/>
                  <a:t>recebe </a:t>
                </a:r>
                <a:r>
                  <a:rPr lang="pt-BR" sz="1800" dirty="0"/>
                  <a:t>1 se o elemento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800" dirty="0"/>
                  <a:t> </a:t>
                </a:r>
                <a:r>
                  <a:rPr lang="pt-BR" sz="1800" dirty="0" smtClean="0"/>
                  <a:t>não </a:t>
                </a:r>
                <a:r>
                  <a:rPr lang="pt-BR" sz="1800" dirty="0"/>
                  <a:t>é</a:t>
                </a:r>
                <a:r>
                  <a:rPr lang="pt-BR" sz="1800" dirty="0" smtClean="0"/>
                  <a:t> </a:t>
                </a:r>
                <a:r>
                  <a:rPr lang="pt-BR" sz="1800" dirty="0"/>
                  <a:t>coberto pela </a:t>
                </a:r>
                <a:r>
                  <a:rPr lang="pt-BR" sz="1800" dirty="0" smtClean="0"/>
                  <a:t>solução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800" dirty="0"/>
                  <a:t>, ou se </a:t>
                </a:r>
                <a:r>
                  <a:rPr lang="pt-BR" sz="1800" dirty="0" smtClean="0"/>
                  <a:t>e multiplamente </a:t>
                </a:r>
                <a:r>
                  <a:rPr lang="pt-BR" sz="1800" dirty="0"/>
                  <a:t>coberto.</a:t>
                </a:r>
                <a:endParaRPr lang="pt-BR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318900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39451" y="4013648"/>
                <a:ext cx="3913095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51" y="4013648"/>
                <a:ext cx="3913095" cy="787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7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16998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Calibragem dos parâmetros</a:t>
            </a:r>
          </a:p>
          <a:p>
            <a:pPr lvl="1"/>
            <a:r>
              <a:rPr lang="pt-BR" dirty="0" smtClean="0"/>
              <a:t>Tamanho da Lista Tabu</a:t>
            </a:r>
          </a:p>
          <a:p>
            <a:pPr lvl="1"/>
            <a:r>
              <a:rPr lang="pt-BR" dirty="0" smtClean="0"/>
              <a:t>Número de iterações sem melhora</a:t>
            </a:r>
          </a:p>
          <a:p>
            <a:r>
              <a:rPr lang="pt-BR" dirty="0" smtClean="0"/>
              <a:t>Demais parâmetros mantidos constantes</a:t>
            </a:r>
          </a:p>
          <a:p>
            <a:pPr lvl="1"/>
            <a:r>
              <a:rPr lang="pt-BR" dirty="0" smtClean="0"/>
              <a:t>Tempo máximo de execução (900 seg.)</a:t>
            </a:r>
          </a:p>
          <a:p>
            <a:pPr lvl="1"/>
            <a:r>
              <a:rPr lang="pt-BR" dirty="0" smtClean="0"/>
              <a:t>Semente para heurística executada na solução inicial (515151)</a:t>
            </a:r>
          </a:p>
          <a:p>
            <a:pPr lvl="1"/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(Cont.)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08945"/>
              </p:ext>
            </p:extLst>
          </p:nvPr>
        </p:nvGraphicFramePr>
        <p:xfrm>
          <a:off x="3867353" y="2019303"/>
          <a:ext cx="7067346" cy="4737096"/>
        </p:xfrm>
        <a:graphic>
          <a:graphicData uri="http://schemas.openxmlformats.org/drawingml/2006/table">
            <a:tbl>
              <a:tblPr/>
              <a:tblGrid>
                <a:gridCol w="867985"/>
                <a:gridCol w="838055"/>
                <a:gridCol w="840107"/>
                <a:gridCol w="1143000"/>
                <a:gridCol w="1163340"/>
                <a:gridCol w="1152325"/>
                <a:gridCol w="1062534"/>
              </a:tblGrid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T.L.T.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It. Max.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S.I.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S.F.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T. Exec. (seg)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Num. It.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18576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4,169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17592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1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17835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4,107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17781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12,435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17835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10,556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17592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9,615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2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9,023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17781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17835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15,22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17,505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17592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16,537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3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15,05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17781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43.45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17835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59,985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17592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70,775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4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45,254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17718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139,036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17835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107,331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58,631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17592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68,871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5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50,813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17718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2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17409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293,313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Calibragem</a:t>
            </a:r>
          </a:p>
          <a:p>
            <a:pPr lvl="1"/>
            <a:r>
              <a:rPr lang="pt-BR" dirty="0" smtClean="0"/>
              <a:t>Instância: sppnw41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0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(Cont.)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Calibragem</a:t>
            </a:r>
          </a:p>
          <a:p>
            <a:pPr lvl="1"/>
            <a:r>
              <a:rPr lang="pt-BR" dirty="0"/>
              <a:t>Instância: sppnw32</a:t>
            </a:r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61631"/>
              </p:ext>
            </p:extLst>
          </p:nvPr>
        </p:nvGraphicFramePr>
        <p:xfrm>
          <a:off x="3862641" y="2032019"/>
          <a:ext cx="7046658" cy="4698980"/>
        </p:xfrm>
        <a:graphic>
          <a:graphicData uri="http://schemas.openxmlformats.org/drawingml/2006/table">
            <a:tbl>
              <a:tblPr/>
              <a:tblGrid>
                <a:gridCol w="862705"/>
                <a:gridCol w="788333"/>
                <a:gridCol w="892452"/>
                <a:gridCol w="1238277"/>
                <a:gridCol w="1149033"/>
                <a:gridCol w="1145315"/>
                <a:gridCol w="970543"/>
              </a:tblGrid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T.L.T.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It. Max.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S.I.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S.F.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T. Exec. (seg)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Num. It.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7,129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46,674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1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17,758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14,922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9,402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5,785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76,827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2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24,296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23,68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15,607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12,036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187,181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3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46,351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37,288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42,266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742,318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4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171,505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150,423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149,486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58,507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899,45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5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203,441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193,715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07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19314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208,651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6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(Cont.)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Calibragem</a:t>
            </a:r>
          </a:p>
          <a:p>
            <a:pPr lvl="1"/>
            <a:r>
              <a:rPr lang="pt-BR" dirty="0" smtClean="0"/>
              <a:t>Instância: </a:t>
            </a:r>
            <a:r>
              <a:rPr lang="pt-BR" dirty="0" smtClean="0"/>
              <a:t>sppnw34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70253"/>
              </p:ext>
            </p:extLst>
          </p:nvPr>
        </p:nvGraphicFramePr>
        <p:xfrm>
          <a:off x="3890909" y="2031999"/>
          <a:ext cx="6992990" cy="4711694"/>
        </p:xfrm>
        <a:graphic>
          <a:graphicData uri="http://schemas.openxmlformats.org/drawingml/2006/table">
            <a:tbl>
              <a:tblPr/>
              <a:tblGrid>
                <a:gridCol w="868509"/>
                <a:gridCol w="793638"/>
                <a:gridCol w="973328"/>
                <a:gridCol w="1182969"/>
                <a:gridCol w="1212916"/>
                <a:gridCol w="1153019"/>
                <a:gridCol w="808611"/>
              </a:tblGrid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T.L.T.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It. Max.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S.I.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S.F.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T. Exec. (seg)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Num. It.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74,754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42,516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1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20,587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54,558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137,671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113,992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19860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145,846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2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39,324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144,064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290,291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235,712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19860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222,122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3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19482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162,012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460,053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313,174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791,837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19860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627,814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4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19482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375,567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19482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900,41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900,526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900,239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19860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708,68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5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19482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479,208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1272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19482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901,628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67" marR="7067" marT="7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20838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19482 (V)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901,53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7067" marR="7067" marT="7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2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(Cont.)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Calibragem</a:t>
                </a:r>
              </a:p>
              <a:p>
                <a:pPr lvl="1"/>
                <a:r>
                  <a:rPr lang="pt-BR" dirty="0" smtClean="0"/>
                  <a:t>Tamanho da Lista Tabu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≔30</m:t>
                    </m:r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Número de iterações sem  melhora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Demais parâmetros</a:t>
                </a:r>
              </a:p>
              <a:p>
                <a:pPr lvl="1"/>
                <a:r>
                  <a:rPr lang="pt-BR" dirty="0" smtClean="0"/>
                  <a:t>Semente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515151, 159753, 333333, 299001, 100992</m:t>
                        </m:r>
                      </m:e>
                    </m:d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Tempo máximo de execução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pt-BR" dirty="0" smtClean="0"/>
                  <a:t> 900 seg.</a:t>
                </a:r>
                <a:endParaRPr lang="pt-BR" dirty="0"/>
              </a:p>
              <a:p>
                <a:pPr lvl="1"/>
                <a:endParaRPr lang="pt-BR" dirty="0" smtClean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(Cont.)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60613"/>
          </a:xfrm>
        </p:spPr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69595"/>
              </p:ext>
            </p:extLst>
          </p:nvPr>
        </p:nvGraphicFramePr>
        <p:xfrm>
          <a:off x="1233487" y="2842488"/>
          <a:ext cx="9444843" cy="3799616"/>
        </p:xfrm>
        <a:graphic>
          <a:graphicData uri="http://schemas.openxmlformats.org/drawingml/2006/table">
            <a:tbl>
              <a:tblPr/>
              <a:tblGrid>
                <a:gridCol w="1042669"/>
                <a:gridCol w="1025292"/>
                <a:gridCol w="973158"/>
                <a:gridCol w="873235"/>
                <a:gridCol w="938402"/>
                <a:gridCol w="1394569"/>
                <a:gridCol w="1285958"/>
                <a:gridCol w="938402"/>
                <a:gridCol w="973158"/>
              </a:tblGrid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Instância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S.I.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S.F.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Solver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M.S.C.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Desvio (M.S.C.)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T. Exec. (seg).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Num. It.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Semente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19449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17544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11.26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16788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15690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8.46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sppnw41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14511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14031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6.65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16425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15750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7.94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16719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16422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8.77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19314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18816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16.63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19314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18816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16.61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sppnw32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19626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18816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19.02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17400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17097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18.70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19626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18816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21.36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20838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19482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209.77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12786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14439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79.18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sppnw34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19590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18561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116.05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16461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19527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341.19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4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15942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17916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207.90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0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(Cont.)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60613"/>
          </a:xfrm>
        </p:spPr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05446"/>
              </p:ext>
            </p:extLst>
          </p:nvPr>
        </p:nvGraphicFramePr>
        <p:xfrm>
          <a:off x="1233487" y="2857500"/>
          <a:ext cx="9444845" cy="3797296"/>
        </p:xfrm>
        <a:graphic>
          <a:graphicData uri="http://schemas.openxmlformats.org/drawingml/2006/table">
            <a:tbl>
              <a:tblPr/>
              <a:tblGrid>
                <a:gridCol w="950823"/>
                <a:gridCol w="986480"/>
                <a:gridCol w="998365"/>
                <a:gridCol w="891396"/>
                <a:gridCol w="891396"/>
                <a:gridCol w="1236253"/>
                <a:gridCol w="1330970"/>
                <a:gridCol w="1030059"/>
                <a:gridCol w="1129103"/>
              </a:tblGrid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Instância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S.I.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S.F.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Solver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M.S.C.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Desvio (M.S.C.)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T. Exec. (seg).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Num. It.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Semente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135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135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202.89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144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144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219.25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135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135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224.32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126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126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208.07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135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135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219.93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83.51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82.95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81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81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64.01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81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81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67.01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82.38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5764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9454 (V)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83.47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7106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8862 (V)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sppnw36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8558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8328 (V)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44.80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4126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8246 (V)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62.61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7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6332 (I)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8952 (V)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140.44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(Cont.)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60613"/>
          </a:xfrm>
        </p:spPr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90123"/>
              </p:ext>
            </p:extLst>
          </p:nvPr>
        </p:nvGraphicFramePr>
        <p:xfrm>
          <a:off x="1239838" y="2842488"/>
          <a:ext cx="9438493" cy="3774208"/>
        </p:xfrm>
        <a:graphic>
          <a:graphicData uri="http://schemas.openxmlformats.org/drawingml/2006/table">
            <a:tbl>
              <a:tblPr/>
              <a:tblGrid>
                <a:gridCol w="948593"/>
                <a:gridCol w="984165"/>
                <a:gridCol w="932783"/>
                <a:gridCol w="889305"/>
                <a:gridCol w="889305"/>
                <a:gridCol w="1328029"/>
                <a:gridCol w="1312219"/>
                <a:gridCol w="1027641"/>
                <a:gridCol w="1126453"/>
              </a:tblGrid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Instância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S.I.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S.F.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Solver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M.S.C.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Desvio (M.S.C.)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T. Exec. (seg).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Num. It.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Semente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42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42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86.53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42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42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104.67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meteor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42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42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98.02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42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42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97.46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36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36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82.08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18014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18858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20409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20495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sppaa06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18400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18559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18666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15829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19259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20559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211960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211960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180098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180098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sppnw05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267448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267448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219854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219854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58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220386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220386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4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Particionamento</a:t>
            </a:r>
            <a:r>
              <a:rPr lang="pt-BR" dirty="0" smtClean="0"/>
              <a:t> de Conjuntos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Consiste em um universo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t-BR" dirty="0" smtClean="0"/>
                  <a:t>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 smtClean="0"/>
                  <a:t> subconjuntos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elementos</a:t>
                </a:r>
              </a:p>
              <a:p>
                <a:r>
                  <a:rPr lang="pt-BR" dirty="0" smtClean="0"/>
                  <a:t>Cada subconjunto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 possui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elementos e um custo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associado</a:t>
                </a:r>
              </a:p>
              <a:p>
                <a:r>
                  <a:rPr lang="pt-BR" dirty="0" smtClean="0"/>
                  <a:t>Solução:</a:t>
                </a:r>
              </a:p>
              <a:p>
                <a:pPr lvl="1"/>
                <a:r>
                  <a:rPr lang="pt-BR" dirty="0" smtClean="0"/>
                  <a:t>Encontrar um conjunto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t-BR" dirty="0" smtClean="0"/>
                  <a:t> de subconjuntos que cubra todos os elementos</a:t>
                </a:r>
              </a:p>
              <a:p>
                <a:pPr lvl="1"/>
                <a:r>
                  <a:rPr lang="pt-BR" dirty="0" smtClean="0"/>
                  <a:t>Um elemento só pode ser coberto por um subconjunto</a:t>
                </a:r>
              </a:p>
              <a:p>
                <a:pPr lvl="1"/>
                <a:r>
                  <a:rPr lang="pt-BR" dirty="0" smtClean="0"/>
                  <a:t>Minimizar a soma dos custos dos subconjuntos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(Cont.)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60613"/>
          </a:xfrm>
        </p:spPr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17571"/>
              </p:ext>
            </p:extLst>
          </p:nvPr>
        </p:nvGraphicFramePr>
        <p:xfrm>
          <a:off x="1252537" y="2882895"/>
          <a:ext cx="9425793" cy="3708402"/>
        </p:xfrm>
        <a:graphic>
          <a:graphicData uri="http://schemas.openxmlformats.org/drawingml/2006/table">
            <a:tbl>
              <a:tblPr/>
              <a:tblGrid>
                <a:gridCol w="987855"/>
                <a:gridCol w="1020784"/>
                <a:gridCol w="1037249"/>
                <a:gridCol w="926115"/>
                <a:gridCol w="926115"/>
                <a:gridCol w="1333606"/>
                <a:gridCol w="1136035"/>
                <a:gridCol w="954928"/>
                <a:gridCol w="1103106"/>
              </a:tblGrid>
              <a:tr h="2421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Instância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S.I.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S.F.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Solver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M.S.C.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Desvio (M.S.C.)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T. Exec. (seg).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Num. It.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Semente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466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1241460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1241460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1181590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3466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1241342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1241342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1181590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66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sppnw16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1269486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1269486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1181590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3466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1260070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1260070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1181590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66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1231948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1231948 (V)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1181590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66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9065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9065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66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12690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13121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3466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sppus01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10695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10695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66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9630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9746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3466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103272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10601 (I)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6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não muito próximos do melhor valor conhecido</a:t>
            </a:r>
          </a:p>
          <a:p>
            <a:r>
              <a:rPr lang="pt-BR" dirty="0" smtClean="0"/>
              <a:t>Calibragem apenas para soluções pequenas</a:t>
            </a:r>
          </a:p>
          <a:p>
            <a:r>
              <a:rPr lang="pt-BR" dirty="0" smtClean="0"/>
              <a:t>Complexidade alta demais para instâncias maiores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[1] </m:t>
                    </m:r>
                    <m:r>
                      <m:rPr>
                        <m:nor/>
                      </m:rPr>
                      <a:rPr lang="en-US"/>
                      <m:t>David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Levine</m:t>
                    </m:r>
                    <m:r>
                      <m:rPr>
                        <m:nor/>
                      </m:rPr>
                      <a:rPr lang="pt-BR" b="0" i="0" smtClean="0"/>
                      <m:t>.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Parallel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Genetic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Algorithm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for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Set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Partitioning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Problem</m:t>
                    </m:r>
                    <m:r>
                      <m:rPr>
                        <m:nor/>
                      </m:rPr>
                      <a:rPr lang="en-US"/>
                      <m:t>.</m:t>
                    </m:r>
                    <m:r>
                      <m:rPr>
                        <m:nor/>
                      </m:rPr>
                      <a:rPr lang="pt-BR" b="0" i="0" smtClean="0"/>
                      <m:t> </m:t>
                    </m:r>
                    <m:r>
                      <m:rPr>
                        <m:nor/>
                      </m:rPr>
                      <a:rPr lang="pt-BR"/>
                      <m:t>Argonne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National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Laboratory</m:t>
                    </m:r>
                    <m:r>
                      <m:rPr>
                        <m:nor/>
                      </m:rPr>
                      <a:rPr lang="pt-BR"/>
                      <m:t>, </m:t>
                    </m:r>
                    <m:r>
                      <m:rPr>
                        <m:nor/>
                      </m:rPr>
                      <a:rPr lang="pt-BR"/>
                      <m:t>Maio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de</m:t>
                    </m:r>
                    <m:r>
                      <m:rPr>
                        <m:nor/>
                      </m:rPr>
                      <a:rPr lang="pt-BR"/>
                      <m:t> 1994.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[2] </m:t>
                    </m:r>
                    <m:r>
                      <m:rPr>
                        <m:nor/>
                      </m:rPr>
                      <a:rPr lang="en-US"/>
                      <m:t>P</m:t>
                    </m:r>
                    <m:r>
                      <m:rPr>
                        <m:nor/>
                      </m:rPr>
                      <a:rPr lang="en-US"/>
                      <m:t>.</m:t>
                    </m:r>
                    <m:r>
                      <m:rPr>
                        <m:nor/>
                      </m:rPr>
                      <a:rPr lang="en-US"/>
                      <m:t>C</m:t>
                    </m:r>
                    <m:r>
                      <m:rPr>
                        <m:nor/>
                      </m:rPr>
                      <a:rPr lang="en-US"/>
                      <m:t>. </m:t>
                    </m:r>
                    <m:r>
                      <m:rPr>
                        <m:nor/>
                      </m:rPr>
                      <a:rPr lang="en-US"/>
                      <m:t>Chu</m:t>
                    </m:r>
                    <m:r>
                      <m:rPr>
                        <m:nor/>
                      </m:rPr>
                      <a:rPr lang="en-US"/>
                      <m:t>, </m:t>
                    </m:r>
                    <m:r>
                      <m:rPr>
                        <m:nor/>
                      </m:rPr>
                      <a:rPr lang="en-US"/>
                      <m:t>J</m:t>
                    </m:r>
                    <m:r>
                      <m:rPr>
                        <m:nor/>
                      </m:rPr>
                      <a:rPr lang="en-US"/>
                      <m:t>.</m:t>
                    </m:r>
                    <m:r>
                      <m:rPr>
                        <m:nor/>
                      </m:rPr>
                      <a:rPr lang="en-US"/>
                      <m:t>E</m:t>
                    </m:r>
                    <m:r>
                      <m:rPr>
                        <m:nor/>
                      </m:rPr>
                      <a:rPr lang="en-US"/>
                      <m:t>. </m:t>
                    </m:r>
                    <m:r>
                      <m:rPr>
                        <m:nor/>
                      </m:rPr>
                      <a:rPr lang="en-US"/>
                      <m:t>Beasley</m:t>
                    </m:r>
                    <m:r>
                      <m:rPr>
                        <m:nor/>
                      </m:rPr>
                      <a:rPr lang="pt-BR" b="0" i="0" smtClean="0"/>
                      <m:t>.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Genetic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Algorithm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for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Set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Partitioning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Problem</m:t>
                    </m:r>
                    <m:r>
                      <m:rPr>
                        <m:nor/>
                      </m:rPr>
                      <a:rPr lang="en-US"/>
                      <m:t>.</m:t>
                    </m:r>
                    <m:r>
                      <m:rPr>
                        <m:nor/>
                      </m:rPr>
                      <a:rPr lang="pt-BR" b="0" i="0" smtClean="0"/>
                      <m:t> </m:t>
                    </m:r>
                    <m:r>
                      <m:rPr>
                        <m:nor/>
                      </m:rPr>
                      <a:rPr lang="pt-BR"/>
                      <m:t>Imperial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College</m:t>
                    </m:r>
                    <m:r>
                      <m:rPr>
                        <m:nor/>
                      </m:rPr>
                      <a:rPr lang="pt-BR"/>
                      <m:t>, </m:t>
                    </m:r>
                    <m:r>
                      <m:rPr>
                        <m:nor/>
                      </m:rPr>
                      <a:rPr lang="pt-BR"/>
                      <m:t>Abril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de</m:t>
                    </m:r>
                    <m:r>
                      <m:rPr>
                        <m:nor/>
                      </m:rPr>
                      <a:rPr lang="pt-BR"/>
                      <m:t> 1995.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/>
                      <m:t>[3] </m:t>
                    </m:r>
                    <m:r>
                      <m:rPr>
                        <m:nor/>
                      </m:rPr>
                      <a:rPr lang="pt-BR"/>
                      <m:t>Fred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Glover</m:t>
                    </m:r>
                    <m:r>
                      <m:rPr>
                        <m:nor/>
                      </m:rPr>
                      <a:rPr lang="pt-BR" b="0" i="0" smtClean="0"/>
                      <m:t>.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Tabu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Search</m:t>
                    </m:r>
                    <m:r>
                      <m:rPr>
                        <m:nor/>
                      </m:rPr>
                      <a:rPr lang="pt-BR"/>
                      <m:t>: </m:t>
                    </m:r>
                    <m:r>
                      <m:rPr>
                        <m:nor/>
                      </m:rPr>
                      <a:rPr lang="pt-BR"/>
                      <m:t>A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Tutorial</m:t>
                    </m:r>
                    <m:r>
                      <m:rPr>
                        <m:nor/>
                      </m:rPr>
                      <a:rPr lang="pt-BR"/>
                      <m:t>. </m:t>
                    </m:r>
                    <m:r>
                      <m:rPr>
                        <m:nor/>
                      </m:rPr>
                      <a:rPr lang="pt-BR"/>
                      <m:t>Junho</m:t>
                    </m:r>
                    <m:r>
                      <m:rPr>
                        <m:nor/>
                      </m:rPr>
                      <a:rPr lang="pt-BR"/>
                      <m:t>−</m:t>
                    </m:r>
                    <m:r>
                      <m:rPr>
                        <m:nor/>
                      </m:rPr>
                      <a:rPr lang="pt-BR"/>
                      <m:t>Agosto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de</m:t>
                    </m:r>
                    <m:r>
                      <m:rPr>
                        <m:nor/>
                      </m:rPr>
                      <a:rPr lang="pt-BR"/>
                      <m:t> 1990.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/>
                      <m:t>[4] </m:t>
                    </m:r>
                    <m:r>
                      <m:rPr>
                        <m:nor/>
                      </m:rPr>
                      <a:rPr lang="fr-FR"/>
                      <m:t>Michel</m:t>
                    </m:r>
                    <m:r>
                      <m:rPr>
                        <m:nor/>
                      </m:rPr>
                      <a:rPr lang="fr-FR"/>
                      <m:t> </m:t>
                    </m:r>
                    <m:r>
                      <m:rPr>
                        <m:nor/>
                      </m:rPr>
                      <a:rPr lang="fr-FR"/>
                      <m:t>Gendreau</m:t>
                    </m:r>
                    <m:r>
                      <m:rPr>
                        <m:nor/>
                      </m:rPr>
                      <a:rPr lang="fr-FR"/>
                      <m:t>, </m:t>
                    </m:r>
                    <m:r>
                      <m:rPr>
                        <m:nor/>
                      </m:rPr>
                      <a:rPr lang="fr-FR"/>
                      <m:t>Jean</m:t>
                    </m:r>
                    <m:r>
                      <m:rPr>
                        <m:nor/>
                      </m:rPr>
                      <a:rPr lang="fr-FR"/>
                      <m:t>−</m:t>
                    </m:r>
                    <m:r>
                      <m:rPr>
                        <m:nor/>
                      </m:rPr>
                      <a:rPr lang="fr-FR"/>
                      <m:t>Yves</m:t>
                    </m:r>
                    <m:r>
                      <m:rPr>
                        <m:nor/>
                      </m:rPr>
                      <a:rPr lang="fr-FR"/>
                      <m:t> </m:t>
                    </m:r>
                    <m:r>
                      <m:rPr>
                        <m:nor/>
                      </m:rPr>
                      <a:rPr lang="fr-FR"/>
                      <m:t>Potvin</m:t>
                    </m:r>
                    <m:r>
                      <m:rPr>
                        <m:nor/>
                      </m:rPr>
                      <a:rPr lang="pt-BR" b="0" i="0" smtClean="0"/>
                      <m:t>.</m:t>
                    </m:r>
                    <m:r>
                      <m:rPr>
                        <m:nor/>
                      </m:rPr>
                      <a:rPr lang="fr-FR"/>
                      <m:t> </m:t>
                    </m:r>
                    <m:r>
                      <m:rPr>
                        <m:nor/>
                      </m:rPr>
                      <a:rPr lang="fr-FR"/>
                      <m:t>Search</m:t>
                    </m:r>
                    <m:r>
                      <m:rPr>
                        <m:nor/>
                      </m:rPr>
                      <a:rPr lang="fr-FR"/>
                      <m:t> </m:t>
                    </m:r>
                    <m:r>
                      <m:rPr>
                        <m:nor/>
                      </m:rPr>
                      <a:rPr lang="fr-FR"/>
                      <m:t>Methodologies</m:t>
                    </m:r>
                    <m:r>
                      <m:rPr>
                        <m:nor/>
                      </m:rPr>
                      <a:rPr lang="fr-FR"/>
                      <m:t>, </m:t>
                    </m:r>
                    <m:r>
                      <m:rPr>
                        <m:nor/>
                      </m:rPr>
                      <a:rPr lang="fr-FR"/>
                      <m:t>Chapter</m:t>
                    </m:r>
                    <m:r>
                      <m:rPr>
                        <m:nor/>
                      </m:rPr>
                      <a:rPr lang="fr-FR"/>
                      <m:t> 6 − </m:t>
                    </m:r>
                    <m:r>
                      <m:rPr>
                        <m:nor/>
                      </m:rPr>
                      <a:rPr lang="fr-FR"/>
                      <m:t>Tabu</m:t>
                    </m:r>
                    <m:r>
                      <m:rPr>
                        <m:nor/>
                      </m:rPr>
                      <a:rPr lang="pt-BR" b="0" i="0" smtClean="0"/>
                      <m:t> </m:t>
                    </m:r>
                    <m:r>
                      <m:rPr>
                        <m:nor/>
                      </m:rPr>
                      <a:rPr lang="pt-BR"/>
                      <m:t>Search</m:t>
                    </m:r>
                    <m:r>
                      <m:rPr>
                        <m:nor/>
                      </m:rPr>
                      <a:rPr lang="pt-BR"/>
                      <m:t>. </m:t>
                    </m:r>
                    <m:r>
                      <m:rPr>
                        <m:nor/>
                      </m:rPr>
                      <a:rPr lang="pt-BR"/>
                      <m:t>Editado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por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Edmund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K</m:t>
                    </m:r>
                    <m:r>
                      <m:rPr>
                        <m:nor/>
                      </m:rPr>
                      <a:rPr lang="pt-BR"/>
                      <m:t>. </m:t>
                    </m:r>
                    <m:r>
                      <m:rPr>
                        <m:nor/>
                      </m:rPr>
                      <a:rPr lang="pt-BR"/>
                      <m:t>Burke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e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Graham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Kendall</m:t>
                    </m:r>
                    <m:r>
                      <m:rPr>
                        <m:nor/>
                      </m:rPr>
                      <a:rPr lang="pt-BR"/>
                      <m:t>, </m:t>
                    </m:r>
                    <m:r>
                      <m:rPr>
                        <m:nor/>
                      </m:rPr>
                      <a:rPr lang="pt-BR"/>
                      <m:t>Springer</m:t>
                    </m:r>
                    <m:r>
                      <m:rPr>
                        <m:nor/>
                      </m:rPr>
                      <a:rPr lang="pt-BR"/>
                      <m:t>. </m:t>
                    </m:r>
                    <m:r>
                      <m:rPr>
                        <m:nor/>
                      </m:rPr>
                      <a:rPr lang="pt-BR"/>
                      <m:t>Junho</m:t>
                    </m:r>
                    <m:r>
                      <m:rPr>
                        <m:nor/>
                      </m:rPr>
                      <a:rPr lang="pt-BR" b="0" i="0" smtClean="0"/>
                      <m:t> </m:t>
                    </m:r>
                    <m:r>
                      <m:rPr>
                        <m:nor/>
                      </m:rPr>
                      <a:rPr lang="pt-BR"/>
                      <m:t>de</m:t>
                    </m:r>
                    <m:r>
                      <m:rPr>
                        <m:nor/>
                      </m:rPr>
                      <a:rPr lang="pt-BR"/>
                      <m:t> 2005.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/>
                      <m:t>[5] </m:t>
                    </m:r>
                    <m:r>
                      <m:rPr>
                        <m:nor/>
                      </m:rPr>
                      <a:rPr lang="pt-BR"/>
                      <m:t>Marcus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Ritt</m:t>
                    </m:r>
                    <m:r>
                      <m:rPr>
                        <m:nor/>
                      </m:rPr>
                      <a:rPr lang="pt-BR"/>
                      <m:t>, </m:t>
                    </m:r>
                    <m:r>
                      <m:rPr>
                        <m:nor/>
                      </m:rPr>
                      <a:rPr lang="pt-BR"/>
                      <m:t>Luciana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Buriol</m:t>
                    </m:r>
                    <m:r>
                      <m:rPr>
                        <m:nor/>
                      </m:rPr>
                      <a:rPr lang="pt-BR"/>
                      <m:t>. </m:t>
                    </m:r>
                    <m:r>
                      <m:rPr>
                        <m:nor/>
                      </m:rPr>
                      <a:rPr lang="pt-BR"/>
                      <m:t>INF</m:t>
                    </m:r>
                    <m:r>
                      <m:rPr>
                        <m:nor/>
                      </m:rPr>
                      <a:rPr lang="pt-BR"/>
                      <m:t>05010 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–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Otimiza</m:t>
                    </m:r>
                    <m:r>
                      <m:rPr>
                        <m:nor/>
                      </m:rPr>
                      <a:rPr lang="pt-BR" b="0" i="0" smtClean="0"/>
                      <m:t>çã</m:t>
                    </m:r>
                    <m:r>
                      <m:rPr>
                        <m:nor/>
                      </m:rPr>
                      <a:rPr lang="pt-BR"/>
                      <m:t>o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combinat</m:t>
                    </m:r>
                    <m:r>
                      <m:rPr>
                        <m:nor/>
                      </m:rPr>
                      <a:rPr lang="pt-BR" b="0" i="0" smtClean="0"/>
                      <m:t>ó</m:t>
                    </m:r>
                    <m:r>
                      <m:rPr>
                        <m:nor/>
                      </m:rPr>
                      <a:rPr lang="pt-BR"/>
                      <m:t>ria</m:t>
                    </m:r>
                    <m:r>
                      <m:rPr>
                        <m:nor/>
                      </m:rPr>
                      <a:rPr lang="pt-BR"/>
                      <m:t>. </m:t>
                    </m:r>
                    <m:r>
                      <m:rPr>
                        <m:nor/>
                      </m:rPr>
                      <a:rPr lang="pt-BR"/>
                      <m:t>Notas</m:t>
                    </m:r>
                    <m:r>
                      <m:rPr>
                        <m:nor/>
                      </m:rPr>
                      <a:rPr lang="pt-BR" b="0" i="0" smtClean="0"/>
                      <m:t> </m:t>
                    </m:r>
                    <m:r>
                      <m:rPr>
                        <m:nor/>
                      </m:rPr>
                      <a:rPr lang="pt-BR"/>
                      <m:t>de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aula</m:t>
                    </m:r>
                    <m:r>
                      <m:rPr>
                        <m:nor/>
                      </m:rPr>
                      <a:rPr lang="pt-BR"/>
                      <m:t>. 2013/08/07.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Particionamento</a:t>
            </a:r>
            <a:r>
              <a:rPr lang="pt-BR" dirty="0" smtClean="0"/>
              <a:t> de Conjuntos (Cont.)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Possui diversas aplicações na vida real</a:t>
                </a:r>
              </a:p>
              <a:p>
                <a:r>
                  <a:rPr lang="pt-BR" dirty="0" smtClean="0"/>
                  <a:t>Sua aplicação mais conhecida é o escalonamento de tripulações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 smtClean="0"/>
                  <a:t> tripulações, cada uma com um custo associado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voos que necessitam uma tripulação</a:t>
                </a:r>
              </a:p>
              <a:p>
                <a:pPr lvl="1"/>
                <a:r>
                  <a:rPr lang="pt-BR" dirty="0" smtClean="0"/>
                  <a:t>Qual o menor custo para uma empresa aérea?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259195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Formulação matemática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𝑐𝑎𝑠𝑜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𝑝𝑒𝑟𝑡𝑒𝑛𝑐𝑒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𝑠𝑢𝑏𝑐𝑜𝑛𝑗𝑢𝑛𝑡𝑜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     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𝑐𝑎𝑠𝑜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𝑠𝑢𝑏𝑐𝑜𝑛𝑗𝑢𝑛𝑡𝑜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𝑝𝑒𝑟𝑡𝑒𝑛𝑐𝑒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𝑠𝑜𝑙𝑢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çã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.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𝑐𝑢𝑠𝑡𝑜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𝑎𝑠𝑠𝑜𝑐𝑖𝑎𝑑𝑜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𝑠𝑢𝑏𝑐𝑜𝑛𝑗𝑢𝑛𝑡𝑜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pPr marL="400050" lvl="1" indent="0" algn="ctr">
                  <a:buNone/>
                </a:pPr>
                <a:endParaRPr lang="pt-B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25919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Particionamento</a:t>
            </a:r>
            <a:r>
              <a:rPr lang="pt-BR" dirty="0" smtClean="0"/>
              <a:t> de Conjuntos (Cont.)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09074" y="2653700"/>
                <a:ext cx="2425472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Minimizar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74" y="2653700"/>
                <a:ext cx="2425472" cy="7958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85111" y="3428788"/>
                <a:ext cx="3535968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𝑆𝑢𝑗𝑒𝑖𝑡𝑜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111" y="3428788"/>
                <a:ext cx="3535968" cy="7958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146127" y="4186330"/>
                <a:ext cx="178689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000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𝔹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27" y="4186330"/>
                <a:ext cx="1786899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46127" y="4615442"/>
                <a:ext cx="134081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000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27" y="4615442"/>
                <a:ext cx="1340816" cy="391646"/>
              </a:xfrm>
              <a:prstGeom prst="rect">
                <a:avLst/>
              </a:prstGeom>
              <a:blipFill rotWithShape="0"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Tabu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Meta-heurística utilizada para guiar outros procedimentos, como a Busca Local</a:t>
            </a:r>
          </a:p>
          <a:p>
            <a:r>
              <a:rPr lang="pt-BR" sz="2000" dirty="0" smtClean="0"/>
              <a:t>Permite movimentos de piora</a:t>
            </a:r>
          </a:p>
          <a:p>
            <a:r>
              <a:rPr lang="pt-BR" sz="2000" dirty="0" smtClean="0"/>
              <a:t>Normalmente implementada com movimentos determinísticos</a:t>
            </a:r>
          </a:p>
          <a:p>
            <a:pPr lvl="1"/>
            <a:r>
              <a:rPr lang="pt-BR" sz="1800" dirty="0" smtClean="0"/>
              <a:t>Best </a:t>
            </a:r>
            <a:r>
              <a:rPr lang="pt-BR" sz="1800" dirty="0" err="1" smtClean="0"/>
              <a:t>Improvement</a:t>
            </a:r>
            <a:endParaRPr lang="pt-BR" sz="1800" dirty="0" smtClean="0"/>
          </a:p>
          <a:p>
            <a:r>
              <a:rPr lang="pt-BR" sz="2000" dirty="0" smtClean="0"/>
              <a:t>Mantém uma lista de movimentos proibidos, chamada Lista Tabu</a:t>
            </a:r>
          </a:p>
          <a:p>
            <a:pPr lvl="1"/>
            <a:r>
              <a:rPr lang="pt-BR" sz="1800" dirty="0" smtClean="0"/>
              <a:t>Movimento que não levariam a uma solução ótima (e.g. </a:t>
            </a:r>
            <a:r>
              <a:rPr lang="pt-BR" sz="1800" dirty="0"/>
              <a:t>as ultimas </a:t>
            </a:r>
            <a:r>
              <a:rPr lang="pt-BR" sz="1800" dirty="0" smtClean="0"/>
              <a:t>modificações realizadas)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Tabu (Cont.)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3963360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 smtClean="0"/>
                  <a:t>Pseudocódigo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 smtClean="0"/>
                  <a:t> é a solução inicial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t-BR" sz="1800" dirty="0" smtClean="0"/>
                  <a:t> é a solução atual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800" dirty="0" smtClean="0"/>
                  <a:t> é a melhor solução encontrada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800" dirty="0" smtClean="0"/>
                  <a:t> é o valor da melhor solução encontrada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BR" sz="1800" dirty="0" smtClean="0"/>
                  <a:t> é a Lista Tabu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800" i="1" dirty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pt-BR" sz="1800" dirty="0" smtClean="0"/>
                  <a:t> é vizinhança da solução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pt-BR" sz="1800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d>
                      <m:dPr>
                        <m:ctrlPr>
                          <a:rPr lang="pt-B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180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pt-BR" sz="1800" dirty="0" smtClean="0"/>
                  <a:t> é a vizinhança </a:t>
                </a:r>
                <a:r>
                  <a:rPr lang="pt-BR" sz="1800" dirty="0" err="1" smtClean="0"/>
                  <a:t>perimitida</a:t>
                </a:r>
                <a:r>
                  <a:rPr lang="pt-BR" sz="1800" dirty="0" smtClean="0"/>
                  <a:t> </a:t>
                </a:r>
                <a:r>
                  <a:rPr lang="pt-BR" sz="1800" dirty="0" smtClean="0"/>
                  <a:t>da solução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pt-BR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396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6059" y="1886564"/>
                <a:ext cx="5164427" cy="4836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𝐵𝑢𝑠𝑐𝑎𝑇𝑎𝑏𝑢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{</a:t>
                </a:r>
                <a:endParaRPr lang="pt-BR" dirty="0"/>
              </a:p>
              <a:p>
                <a:r>
                  <a:rPr lang="pt-BR" dirty="0" smtClean="0"/>
                  <a:t>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𝐸𝑛𝑐𝑜𝑛𝑡𝑟𝑎𝑆𝑜𝑙𝑢𝑐𝑎𝑜𝐼𝑛𝑖𝑐𝑖𝑎𝑙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();</m:t>
                    </m:r>
                  </m:oMath>
                </a14:m>
                <a:endParaRPr lang="pt-BR" dirty="0"/>
              </a:p>
              <a:p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∅;</m:t>
                    </m:r>
                  </m:oMath>
                </a14:m>
                <a:r>
                  <a:rPr lang="pt-BR" dirty="0"/>
                  <a:t>   </a:t>
                </a:r>
                <a:endParaRPr lang="pt-BR" dirty="0" smtClean="0"/>
              </a:p>
              <a:p>
                <a:r>
                  <a:rPr lang="pt-BR" dirty="0" smtClean="0"/>
                  <a:t>  	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𝑒𝑛𝑞𝑢𝑎𝑛𝑡𝑜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𝑐𝑟𝑖𝑡𝑒𝑟𝑖𝑜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𝑝𝑎𝑟𝑎𝑑𝑎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pt-BR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ç</m:t>
                    </m:r>
                    <m:r>
                      <a:rPr lang="pt-BR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pt-BR" dirty="0" smtClean="0">
                  <a:solidFill>
                    <a:srgbClr val="92D050"/>
                  </a:solidFill>
                </a:endParaRPr>
              </a:p>
              <a:p>
                <a:r>
                  <a:rPr lang="pt-BR" dirty="0" smtClean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pt-BR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∅;</m:t>
                    </m:r>
                  </m:oMath>
                </a14:m>
                <a:endParaRPr lang="pt-BR" dirty="0"/>
              </a:p>
              <a:p>
                <a:r>
                  <a:rPr lang="pt-BR" dirty="0"/>
                  <a:t>	</a:t>
                </a:r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pt-BR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𝑐𝑎𝑑𝑎</m:t>
                    </m:r>
                    <m:r>
                      <a:rPr lang="pt-BR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𝑒𝑚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pt-BR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ç</m:t>
                    </m:r>
                    <m:r>
                      <a:rPr lang="pt-BR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pt-BR" dirty="0" smtClean="0">
                  <a:solidFill>
                    <a:srgbClr val="92D050"/>
                  </a:solidFill>
                </a:endParaRPr>
              </a:p>
              <a:p>
                <a:r>
                  <a:rPr lang="pt-BR" dirty="0" smtClean="0"/>
                  <a:t>            		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BR" i="1" dirty="0" err="1">
                        <a:latin typeface="Cambria Math" panose="02040503050406030204" pitchFamily="18" charset="0"/>
                      </a:rPr>
                      <m:t>𝐸h𝑇𝑎𝑏𝑢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            		</a:t>
                </a:r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pt-BR" b="0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acc>
                      <m:accPr>
                        <m:chr m:val="̅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dirty="0"/>
              </a:p>
              <a:p>
                <a:r>
                  <a:rPr lang="pt-BR" dirty="0"/>
                  <a:t>	</a:t>
                </a:r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𝑓𝑖𝑚</m:t>
                    </m:r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dirty="0">
                  <a:solidFill>
                    <a:srgbClr val="92D050"/>
                  </a:solidFill>
                </a:endParaRPr>
              </a:p>
              <a:p>
                <a:r>
                  <a:rPr lang="pt-BR" dirty="0"/>
                  <a:t>	</a:t>
                </a:r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𝐸𝑛𝑐𝑜𝑛𝑡𝑟𝑎𝑀𝑒𝑙h𝑜𝑟𝑉𝑖𝑧𝑖𝑛h𝑜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));</m:t>
                    </m:r>
                  </m:oMath>
                </a14:m>
                <a:endParaRPr lang="pt-BR" dirty="0"/>
              </a:p>
              <a:p>
                <a:r>
                  <a:rPr lang="pt-BR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	</a:t>
                </a:r>
                <a:r>
                  <a:rPr lang="pt-BR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pt-BR" dirty="0" smtClean="0"/>
                  <a:t>;</a:t>
                </a:r>
              </a:p>
              <a:p>
                <a:r>
                  <a:rPr lang="pt-BR" dirty="0"/>
                  <a:t>	</a:t>
                </a:r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dirty="0" smtClean="0"/>
              </a:p>
              <a:p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𝑓𝑖𝑚</m:t>
                    </m:r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𝑒𝑛𝑞𝑢𝑎𝑛𝑡𝑜</m:t>
                    </m:r>
                    <m:r>
                      <a:rPr lang="pt-B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dirty="0">
                  <a:solidFill>
                    <a:srgbClr val="92D050"/>
                  </a:solidFill>
                </a:endParaRPr>
              </a:p>
              <a:p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𝑟𝑒𝑡𝑜𝑟𝑛𝑎</m:t>
                    </m:r>
                    <m:r>
                      <a:rPr lang="pt-B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}</a:t>
                </a:r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059" y="1886564"/>
                <a:ext cx="5164427" cy="4836965"/>
              </a:xfrm>
              <a:prstGeom prst="rect">
                <a:avLst/>
              </a:prstGeom>
              <a:blipFill rotWithShape="0">
                <a:blip r:embed="rId3"/>
                <a:stretch>
                  <a:fillRect l="-1063" b="-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ao problema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424" y="2467587"/>
                <a:ext cx="10913062" cy="3938900"/>
              </a:xfrm>
            </p:spPr>
            <p:txBody>
              <a:bodyPr>
                <a:noAutofit/>
              </a:bodyPr>
              <a:lstStyle/>
              <a:p>
                <a:r>
                  <a:rPr lang="pt-BR" sz="2000" dirty="0" smtClean="0"/>
                  <a:t>Representação da instância</a:t>
                </a:r>
              </a:p>
              <a:p>
                <a:pPr lvl="1"/>
                <a:r>
                  <a:rPr lang="pt-BR" sz="1800" dirty="0" smtClean="0"/>
                  <a:t>Uma instancia é uma lista de vetores de inteiros </a:t>
                </a:r>
                <a:r>
                  <a:rPr lang="pt-BR" sz="1800" dirty="0"/>
                  <a:t>(i.e. </a:t>
                </a:r>
                <a:r>
                  <a:rPr lang="pt-BR" sz="1800" dirty="0" smtClean="0">
                    <a:solidFill>
                      <a:schemeClr val="accent1"/>
                    </a:solidFill>
                  </a:rPr>
                  <a:t>vector</a:t>
                </a:r>
                <a:r>
                  <a:rPr lang="pt-BR" sz="1800" dirty="0" smtClean="0"/>
                  <a:t>&lt;</a:t>
                </a:r>
                <a:r>
                  <a:rPr lang="pt-BR" sz="1800" dirty="0" smtClean="0">
                    <a:solidFill>
                      <a:srgbClr val="92D050"/>
                    </a:solidFill>
                  </a:rPr>
                  <a:t>vector</a:t>
                </a:r>
                <a:r>
                  <a:rPr lang="pt-BR" sz="1800" dirty="0" smtClean="0"/>
                  <a:t>&lt;</a:t>
                </a:r>
                <a:r>
                  <a:rPr lang="pt-BR" sz="1800" dirty="0" err="1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int</a:t>
                </a:r>
                <a:r>
                  <a:rPr lang="pt-BR" sz="1800" dirty="0" smtClean="0"/>
                  <a:t>&gt;&gt;)</a:t>
                </a:r>
              </a:p>
              <a:p>
                <a:pPr lvl="1"/>
                <a:r>
                  <a:rPr lang="pt-BR" sz="1800" dirty="0" smtClean="0"/>
                  <a:t>Cada vetor de inteiros é um subconjunto com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800" dirty="0" smtClean="0"/>
                  <a:t> posições</a:t>
                </a:r>
              </a:p>
              <a:p>
                <a:pPr lvl="1"/>
                <a:r>
                  <a:rPr lang="pt-BR" sz="1800" dirty="0" smtClean="0"/>
                  <a:t>A posição de índice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800" dirty="0" smtClean="0"/>
                  <a:t> de cada subconjunto é o custo associado</a:t>
                </a:r>
              </a:p>
              <a:p>
                <a:pPr lvl="1"/>
                <a:r>
                  <a:rPr lang="pt-BR" sz="1800" dirty="0" smtClean="0"/>
                  <a:t>As posições de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800" dirty="0" smtClean="0"/>
                  <a:t> 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800" dirty="0" smtClean="0"/>
                  <a:t> de cada subconjunto são tratadas com um vetor binário</a:t>
                </a:r>
              </a:p>
              <a:p>
                <a:r>
                  <a:rPr lang="pt-BR" sz="2000" dirty="0"/>
                  <a:t>Representação da solução</a:t>
                </a:r>
              </a:p>
              <a:p>
                <a:pPr lvl="1"/>
                <a:r>
                  <a:rPr lang="pt-BR" sz="1800" dirty="0"/>
                  <a:t>Uma solução é representada por dois vetores de inteiros</a:t>
                </a:r>
              </a:p>
              <a:p>
                <a:pPr lvl="1"/>
                <a:r>
                  <a:rPr lang="pt-BR" sz="1800" dirty="0"/>
                  <a:t>Um vetor binário de subconjuntos com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dirty="0"/>
                  <a:t> posições </a:t>
                </a:r>
              </a:p>
              <a:p>
                <a:pPr lvl="1"/>
                <a:r>
                  <a:rPr lang="pt-BR" sz="1800" dirty="0"/>
                  <a:t>Um vetor binário de elementos cobertos pela solução com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m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pt-BR" sz="1800" dirty="0"/>
                  <a:t> posições </a:t>
                </a:r>
              </a:p>
              <a:p>
                <a:pPr lvl="1"/>
                <a:r>
                  <a:rPr lang="pt-BR" sz="1800" dirty="0"/>
                  <a:t>A posição 0 do vetor de elementos recebe a soma dos </a:t>
                </a:r>
                <a:r>
                  <a:rPr lang="pt-BR" sz="1800" dirty="0" smtClean="0"/>
                  <a:t>subconjuntos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424" y="2467587"/>
                <a:ext cx="10913062" cy="39389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ao problema </a:t>
            </a:r>
            <a:r>
              <a:rPr lang="pt-BR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3869231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 smtClean="0"/>
                  <a:t>Solução Inicial</a:t>
                </a:r>
              </a:p>
              <a:p>
                <a:pPr marL="800100" lvl="1" indent="-342900">
                  <a:buAutoNum type="arabicPeriod"/>
                </a:pPr>
                <a:r>
                  <a:rPr lang="pt-BR" sz="1800" dirty="0" smtClean="0"/>
                  <a:t>Para cada elemento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800" dirty="0" smtClean="0"/>
                  <a:t> não coberto pela solução, faz uma lista dos subconjuntos que cobrem tal elemento</a:t>
                </a:r>
              </a:p>
              <a:p>
                <a:pPr marL="800100" lvl="1" indent="-342900">
                  <a:buAutoNum type="arabicPeriod"/>
                </a:pPr>
                <a:r>
                  <a:rPr lang="pt-BR" sz="1800" dirty="0" smtClean="0"/>
                  <a:t>Seleciona </a:t>
                </a:r>
                <a:r>
                  <a:rPr lang="pt-BR" sz="1800" dirty="0"/>
                  <a:t>o </a:t>
                </a:r>
                <a:r>
                  <a:rPr lang="pt-BR" sz="1800" dirty="0" smtClean="0"/>
                  <a:t>subconjunto </a:t>
                </a:r>
                <a:r>
                  <a:rPr lang="pt-BR" sz="1800" dirty="0"/>
                  <a:t>que cobre o elemento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800" dirty="0"/>
                  <a:t> com menor custo, e </a:t>
                </a:r>
                <a:r>
                  <a:rPr lang="pt-BR" sz="1800" dirty="0" smtClean="0"/>
                  <a:t>o adiciona </a:t>
                </a:r>
                <a:r>
                  <a:rPr lang="pt-BR" sz="1800" dirty="0"/>
                  <a:t>a </a:t>
                </a:r>
                <a:r>
                  <a:rPr lang="pt-BR" sz="1800" dirty="0" smtClean="0"/>
                  <a:t>solução </a:t>
                </a:r>
                <a:r>
                  <a:rPr lang="pt-BR" sz="1800" dirty="0"/>
                  <a:t>inicial</a:t>
                </a:r>
                <a:r>
                  <a:rPr lang="pt-BR" sz="1800" dirty="0" smtClean="0"/>
                  <a:t>.</a:t>
                </a:r>
                <a:endParaRPr lang="pt-BR" sz="1800" dirty="0"/>
              </a:p>
              <a:p>
                <a:pPr marL="800100" lvl="1" indent="-342900">
                  <a:buAutoNum type="arabicPeriod"/>
                </a:pPr>
                <a:r>
                  <a:rPr lang="pt-BR" sz="1800" dirty="0"/>
                  <a:t>Repita </a:t>
                </a:r>
                <a:r>
                  <a:rPr lang="pt-BR" sz="1800" dirty="0" smtClean="0"/>
                  <a:t>passos 1 e 2 até </a:t>
                </a:r>
                <a:r>
                  <a:rPr lang="pt-BR" sz="1800" dirty="0"/>
                  <a:t>que todos os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800" dirty="0"/>
                  <a:t> elementos estejam cobertos</a:t>
                </a:r>
                <a:r>
                  <a:rPr lang="pt-BR" sz="1800" dirty="0" smtClean="0"/>
                  <a:t>.</a:t>
                </a:r>
              </a:p>
              <a:p>
                <a:pPr marL="800100" lvl="1" indent="-342900">
                  <a:buAutoNum type="arabicPeriod"/>
                </a:pPr>
                <a:r>
                  <a:rPr lang="pt-BR" sz="1800" dirty="0" smtClean="0"/>
                  <a:t>Aplica </a:t>
                </a:r>
                <a:r>
                  <a:rPr lang="pt-BR" sz="1800" i="1" dirty="0" smtClean="0"/>
                  <a:t>Operador Heurístico de Viabilidade</a:t>
                </a:r>
                <a:r>
                  <a:rPr lang="pt-BR" sz="1800" dirty="0" smtClean="0"/>
                  <a:t> (P.C</a:t>
                </a:r>
                <a:r>
                  <a:rPr lang="pt-BR" sz="1800" dirty="0"/>
                  <a:t>. </a:t>
                </a:r>
                <a:r>
                  <a:rPr lang="pt-BR" sz="1800" dirty="0" smtClean="0"/>
                  <a:t>Chu e </a:t>
                </a:r>
                <a:r>
                  <a:rPr lang="pt-BR" sz="1800" dirty="0"/>
                  <a:t>J.E. </a:t>
                </a:r>
                <a:r>
                  <a:rPr lang="pt-BR" sz="1800" dirty="0" err="1" smtClean="0"/>
                  <a:t>Beasley</a:t>
                </a:r>
                <a:r>
                  <a:rPr lang="pt-BR" sz="1800" dirty="0" smtClean="0"/>
                  <a:t>, 1995)</a:t>
                </a:r>
                <a:endParaRPr lang="pt-B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386923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ao problema (Cont.)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921774" cy="4393666"/>
          </a:xfrm>
        </p:spPr>
        <p:txBody>
          <a:bodyPr>
            <a:noAutofit/>
          </a:bodyPr>
          <a:lstStyle/>
          <a:p>
            <a:r>
              <a:rPr lang="pt-BR" sz="2000" i="1" dirty="0"/>
              <a:t>Operador Heurístico de </a:t>
            </a:r>
            <a:r>
              <a:rPr lang="pt-BR" sz="2000" i="1" dirty="0" smtClean="0"/>
              <a:t>Viabilidade</a:t>
            </a:r>
          </a:p>
          <a:p>
            <a:pPr marL="800100" lvl="1" indent="-342900">
              <a:buAutoNum type="arabicPeriod"/>
            </a:pPr>
            <a:r>
              <a:rPr lang="pt-BR" sz="1800" dirty="0" smtClean="0"/>
              <a:t>Seleciona </a:t>
            </a:r>
            <a:r>
              <a:rPr lang="pt-BR" sz="1800" dirty="0"/>
              <a:t>aleatoriamente um subconjunto que faz parte da </a:t>
            </a:r>
            <a:r>
              <a:rPr lang="pt-BR" sz="1800" dirty="0" smtClean="0"/>
              <a:t>solução.</a:t>
            </a:r>
          </a:p>
          <a:p>
            <a:pPr marL="800100" lvl="1" indent="-342900">
              <a:buAutoNum type="arabicPeriod"/>
            </a:pPr>
            <a:r>
              <a:rPr lang="pt-BR" sz="1800" dirty="0" smtClean="0"/>
              <a:t>Se </a:t>
            </a:r>
            <a:r>
              <a:rPr lang="pt-BR" sz="1800" dirty="0"/>
              <a:t>o subconjunto contem algum elemento que e coberto mais de uma </a:t>
            </a:r>
            <a:r>
              <a:rPr lang="pt-BR" sz="1800" dirty="0" smtClean="0"/>
              <a:t>vez, o </a:t>
            </a:r>
            <a:r>
              <a:rPr lang="pt-BR" sz="1800" dirty="0"/>
              <a:t>subconjunto e removido </a:t>
            </a:r>
            <a:r>
              <a:rPr lang="pt-BR" sz="1800" dirty="0" smtClean="0"/>
              <a:t>da solução.</a:t>
            </a:r>
            <a:endParaRPr lang="pt-BR" sz="1800" dirty="0"/>
          </a:p>
          <a:p>
            <a:pPr marL="800100" lvl="1" indent="-342900">
              <a:buAutoNum type="arabicPeriod"/>
            </a:pPr>
            <a:r>
              <a:rPr lang="pt-BR" sz="1800" dirty="0" smtClean="0"/>
              <a:t>Repete </a:t>
            </a:r>
            <a:r>
              <a:rPr lang="pt-BR" sz="1800" dirty="0"/>
              <a:t>os passos 1 e 2 ate que todos os subconjuntos da </a:t>
            </a:r>
            <a:r>
              <a:rPr lang="pt-BR" sz="1800" dirty="0" smtClean="0"/>
              <a:t>solução tenham sido analisados.</a:t>
            </a:r>
          </a:p>
          <a:p>
            <a:pPr marL="800100" lvl="1" indent="-342900">
              <a:buAutoNum type="arabicPeriod"/>
            </a:pPr>
            <a:r>
              <a:rPr lang="pt-BR" sz="1800" dirty="0" smtClean="0"/>
              <a:t>Seleciona </a:t>
            </a:r>
            <a:r>
              <a:rPr lang="pt-BR" sz="1800" dirty="0"/>
              <a:t>aleatoriamente um elemento que </a:t>
            </a:r>
            <a:r>
              <a:rPr lang="pt-BR" sz="1800" dirty="0" smtClean="0"/>
              <a:t>não está </a:t>
            </a:r>
            <a:r>
              <a:rPr lang="pt-BR" sz="1800" dirty="0"/>
              <a:t>coberto pela </a:t>
            </a:r>
            <a:r>
              <a:rPr lang="pt-BR" sz="1800" dirty="0" smtClean="0"/>
              <a:t>solução.</a:t>
            </a:r>
            <a:endParaRPr lang="pt-BR" sz="1800" dirty="0"/>
          </a:p>
          <a:p>
            <a:pPr marL="800100" lvl="1" indent="-342900">
              <a:buAutoNum type="arabicPeriod"/>
            </a:pPr>
            <a:r>
              <a:rPr lang="pt-BR" sz="1800" dirty="0" smtClean="0"/>
              <a:t>Dentre </a:t>
            </a:r>
            <a:r>
              <a:rPr lang="pt-BR" sz="1800" dirty="0"/>
              <a:t>todos os subconjuntos que possuem o elemento selecionado, e </a:t>
            </a:r>
            <a:r>
              <a:rPr lang="pt-BR" sz="1800" dirty="0" smtClean="0"/>
              <a:t>não</a:t>
            </a:r>
            <a:r>
              <a:rPr lang="pt-BR" sz="1800" dirty="0"/>
              <a:t> </a:t>
            </a:r>
            <a:r>
              <a:rPr lang="pt-BR" sz="1800" dirty="0" smtClean="0"/>
              <a:t>possuem </a:t>
            </a:r>
            <a:r>
              <a:rPr lang="pt-BR" sz="1800" dirty="0"/>
              <a:t>nenhum outro elemento </a:t>
            </a:r>
            <a:r>
              <a:rPr lang="pt-BR" sz="1800" dirty="0" smtClean="0"/>
              <a:t>já </a:t>
            </a:r>
            <a:r>
              <a:rPr lang="pt-BR" sz="1800" dirty="0"/>
              <a:t>coberto pela </a:t>
            </a:r>
            <a:r>
              <a:rPr lang="pt-BR" sz="1800" dirty="0" smtClean="0"/>
              <a:t>solução, </a:t>
            </a:r>
            <a:r>
              <a:rPr lang="pt-BR" sz="1800" dirty="0"/>
              <a:t>seleciona o </a:t>
            </a:r>
            <a:r>
              <a:rPr lang="pt-BR" sz="1800" dirty="0" smtClean="0"/>
              <a:t>que tiver </a:t>
            </a:r>
            <a:r>
              <a:rPr lang="pt-BR" sz="1800" dirty="0"/>
              <a:t>o menor custo e o adiciona a </a:t>
            </a:r>
            <a:r>
              <a:rPr lang="pt-BR" sz="1800" dirty="0" smtClean="0"/>
              <a:t>solução. </a:t>
            </a:r>
            <a:r>
              <a:rPr lang="pt-BR" sz="1800" dirty="0"/>
              <a:t>Caso </a:t>
            </a:r>
            <a:r>
              <a:rPr lang="pt-BR" sz="1800" dirty="0" smtClean="0"/>
              <a:t>não </a:t>
            </a:r>
            <a:r>
              <a:rPr lang="pt-BR" sz="1800" dirty="0"/>
              <a:t>exista </a:t>
            </a:r>
            <a:r>
              <a:rPr lang="pt-BR" sz="1800" dirty="0" smtClean="0"/>
              <a:t>nenhum subconjunto </a:t>
            </a:r>
            <a:r>
              <a:rPr lang="pt-BR" sz="1800" dirty="0"/>
              <a:t>que </a:t>
            </a:r>
            <a:r>
              <a:rPr lang="pt-BR" sz="1800" dirty="0" smtClean="0"/>
              <a:t>satisfaça </a:t>
            </a:r>
            <a:r>
              <a:rPr lang="pt-BR" sz="1800" dirty="0"/>
              <a:t>esses </a:t>
            </a:r>
            <a:r>
              <a:rPr lang="pt-BR" sz="1800" dirty="0" smtClean="0"/>
              <a:t>critérios, não </a:t>
            </a:r>
            <a:r>
              <a:rPr lang="pt-BR" sz="1800" dirty="0"/>
              <a:t>faz </a:t>
            </a:r>
            <a:r>
              <a:rPr lang="pt-BR" sz="1800" dirty="0" smtClean="0"/>
              <a:t>nada.</a:t>
            </a:r>
          </a:p>
          <a:p>
            <a:pPr marL="800100" lvl="1" indent="-342900">
              <a:buAutoNum type="arabicPeriod"/>
            </a:pPr>
            <a:r>
              <a:rPr lang="pt-BR" sz="1800" dirty="0" smtClean="0"/>
              <a:t>Repete </a:t>
            </a:r>
            <a:r>
              <a:rPr lang="pt-BR" sz="1800" dirty="0"/>
              <a:t>os passos 4 e 5 ate que todos os elementos </a:t>
            </a:r>
            <a:r>
              <a:rPr lang="pt-BR" sz="1800" dirty="0" smtClean="0"/>
              <a:t>não </a:t>
            </a:r>
            <a:r>
              <a:rPr lang="pt-BR" sz="1800" dirty="0"/>
              <a:t>cobertos </a:t>
            </a:r>
            <a:r>
              <a:rPr lang="pt-BR" sz="1800" dirty="0" smtClean="0"/>
              <a:t>tenham sido analisados.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320</TotalTime>
  <Words>2983</Words>
  <Application>Microsoft Office PowerPoint</Application>
  <PresentationFormat>Widescreen</PresentationFormat>
  <Paragraphs>1241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Cambria Math</vt:lpstr>
      <vt:lpstr>Century Gothic</vt:lpstr>
      <vt:lpstr>Wingdings 2</vt:lpstr>
      <vt:lpstr>Quotable</vt:lpstr>
      <vt:lpstr>Busca Tabu aplicada ao problema de Particionamento de Conjuntos</vt:lpstr>
      <vt:lpstr>Particionamento de Conjuntos</vt:lpstr>
      <vt:lpstr>Particionamento de Conjuntos (Cont.)</vt:lpstr>
      <vt:lpstr>Particionamento de Conjuntos (Cont.)</vt:lpstr>
      <vt:lpstr>Busca Tabu</vt:lpstr>
      <vt:lpstr>Busca Tabu (Cont.)</vt:lpstr>
      <vt:lpstr>Aplicação ao problema</vt:lpstr>
      <vt:lpstr>Aplicação ao problema (Cont.)</vt:lpstr>
      <vt:lpstr>Aplicação ao problema (Cont.)</vt:lpstr>
      <vt:lpstr>Aplicação ao problema (Cont.)</vt:lpstr>
      <vt:lpstr>Aplicação ao problema (Cont.)</vt:lpstr>
      <vt:lpstr>Testes</vt:lpstr>
      <vt:lpstr>Testes (Cont.)</vt:lpstr>
      <vt:lpstr>Testes (Cont.)</vt:lpstr>
      <vt:lpstr>Testes (Cont.)</vt:lpstr>
      <vt:lpstr>Testes (Cont.)</vt:lpstr>
      <vt:lpstr>Testes (Cont.)</vt:lpstr>
      <vt:lpstr>Testes (Cont.)</vt:lpstr>
      <vt:lpstr>Testes (Cont.)</vt:lpstr>
      <vt:lpstr>Testes (Cont.)</vt:lpstr>
      <vt:lpstr>Conclusões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Tabu aplicada ao problema de Particionamento de Conjuntos</dc:title>
  <dc:creator>gabriela lumi yamashita rodrigues</dc:creator>
  <cp:lastModifiedBy>arthur j.</cp:lastModifiedBy>
  <cp:revision>31</cp:revision>
  <dcterms:created xsi:type="dcterms:W3CDTF">2013-11-28T23:38:05Z</dcterms:created>
  <dcterms:modified xsi:type="dcterms:W3CDTF">2013-11-29T19:33:21Z</dcterms:modified>
</cp:coreProperties>
</file>