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2"/>
  </p:sldMasterIdLst>
  <p:notesMasterIdLst>
    <p:notesMasterId r:id="rId26"/>
  </p:notesMasterIdLst>
  <p:handoutMasterIdLst>
    <p:handoutMasterId r:id="rId27"/>
  </p:handoutMasterIdLst>
  <p:sldIdLst>
    <p:sldId id="263" r:id="rId3"/>
    <p:sldId id="267" r:id="rId4"/>
    <p:sldId id="268" r:id="rId5"/>
    <p:sldId id="266" r:id="rId6"/>
    <p:sldId id="269" r:id="rId7"/>
    <p:sldId id="275" r:id="rId8"/>
    <p:sldId id="257" r:id="rId9"/>
    <p:sldId id="258" r:id="rId10"/>
    <p:sldId id="259" r:id="rId11"/>
    <p:sldId id="260" r:id="rId12"/>
    <p:sldId id="261" r:id="rId13"/>
    <p:sldId id="271" r:id="rId14"/>
    <p:sldId id="273" r:id="rId15"/>
    <p:sldId id="272" r:id="rId16"/>
    <p:sldId id="274" r:id="rId17"/>
    <p:sldId id="282" r:id="rId18"/>
    <p:sldId id="276" r:id="rId19"/>
    <p:sldId id="277" r:id="rId20"/>
    <p:sldId id="278" r:id="rId21"/>
    <p:sldId id="280" r:id="rId22"/>
    <p:sldId id="281" r:id="rId23"/>
    <p:sldId id="270" r:id="rId24"/>
    <p:sldId id="26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A7B"/>
    <a:srgbClr val="087473"/>
    <a:srgbClr val="D28C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012" autoAdjust="0"/>
  </p:normalViewPr>
  <p:slideViewPr>
    <p:cSldViewPr snapToGrid="0">
      <p:cViewPr varScale="1">
        <p:scale>
          <a:sx n="70" d="100"/>
          <a:sy n="70" d="100"/>
        </p:scale>
        <p:origin x="-104" y="-280"/>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5ACF7C-7294-4E84-A925-7276A86EB2C9}" type="datetimeFigureOut">
              <a:rPr lang="en-US"/>
              <a:t>26/10/15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944CD9-4CE2-4E83-8137-D0C5AC1970FD}" type="slidenum">
              <a:rPr/>
              <a:t>‹#›</a:t>
            </a:fld>
            <a:endParaRPr/>
          </a:p>
        </p:txBody>
      </p:sp>
    </p:spTree>
    <p:extLst>
      <p:ext uri="{BB962C8B-B14F-4D97-AF65-F5344CB8AC3E}">
        <p14:creationId xmlns:p14="http://schemas.microsoft.com/office/powerpoint/2010/main" val="2825213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4ECB3C-A007-49FF-BDDA-56443C398E16}" type="datetimeFigureOut">
              <a:rPr lang="en-US"/>
              <a:t>26/10/15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A3235D-6603-4F32-8645-42F908939C8F}" type="slidenum">
              <a:rPr/>
              <a:t>‹#›</a:t>
            </a:fld>
            <a:endParaRPr/>
          </a:p>
        </p:txBody>
      </p:sp>
    </p:spTree>
    <p:extLst>
      <p:ext uri="{BB962C8B-B14F-4D97-AF65-F5344CB8AC3E}">
        <p14:creationId xmlns:p14="http://schemas.microsoft.com/office/powerpoint/2010/main" val="4147945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are entering</a:t>
            </a:r>
            <a:r>
              <a:rPr lang="en-US" baseline="0" dirty="0" smtClean="0"/>
              <a:t> an era of </a:t>
            </a:r>
            <a:r>
              <a:rPr lang="en-US" dirty="0" smtClean="0"/>
              <a:t>fast paced</a:t>
            </a:r>
            <a:r>
              <a:rPr lang="en-US" baseline="0" dirty="0" smtClean="0"/>
              <a:t> knowledge based economy where competition is intense and firms are scrambling to get project done with limited budget. </a:t>
            </a:r>
          </a:p>
          <a:p>
            <a:pPr marL="171450" indent="-171450">
              <a:buFontTx/>
              <a:buChar char="-"/>
            </a:pPr>
            <a:r>
              <a:rPr lang="en-US" baseline="0" dirty="0" smtClean="0"/>
              <a:t>This has led to outsourcing of projects or projects that are done in a distributed setting </a:t>
            </a:r>
          </a:p>
          <a:p>
            <a:pPr marL="171450" indent="-171450">
              <a:buFontTx/>
              <a:buChar char="-"/>
            </a:pPr>
            <a:r>
              <a:rPr lang="en-US" dirty="0" smtClean="0"/>
              <a:t>Cloud based communication</a:t>
            </a:r>
            <a:r>
              <a:rPr lang="en-US" baseline="0" dirty="0" smtClean="0"/>
              <a:t> models </a:t>
            </a:r>
            <a:r>
              <a:rPr lang="en-US" dirty="0" smtClean="0"/>
              <a:t>Service</a:t>
            </a:r>
            <a:r>
              <a:rPr lang="en-US" baseline="0" dirty="0" smtClean="0"/>
              <a:t> This drastically reduced the costs of communication tools.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There are people issues that need to addressed. </a:t>
            </a: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9A3235D-6603-4F32-8645-42F908939C8F}" type="slidenum">
              <a:rPr lang="en-US" smtClean="0"/>
              <a:t>4</a:t>
            </a:fld>
            <a:endParaRPr lang="en-US"/>
          </a:p>
        </p:txBody>
      </p:sp>
    </p:spTree>
    <p:extLst>
      <p:ext uri="{BB962C8B-B14F-4D97-AF65-F5344CB8AC3E}">
        <p14:creationId xmlns:p14="http://schemas.microsoft.com/office/powerpoint/2010/main" val="2991989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A3235D-6603-4F32-8645-42F908939C8F}" type="slidenum">
              <a:rPr lang="en-US" smtClean="0"/>
              <a:t>22</a:t>
            </a:fld>
            <a:endParaRPr lang="en-US"/>
          </a:p>
        </p:txBody>
      </p:sp>
    </p:spTree>
    <p:extLst>
      <p:ext uri="{BB962C8B-B14F-4D97-AF65-F5344CB8AC3E}">
        <p14:creationId xmlns:p14="http://schemas.microsoft.com/office/powerpoint/2010/main" val="18784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Virtual</a:t>
            </a:r>
            <a:r>
              <a:rPr lang="en-US" baseline="0" dirty="0" smtClean="0"/>
              <a:t> teams allow organizations to build teams with lowers costs as compared to the co-located teams </a:t>
            </a: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Then we have the Cultural diversity aspect which </a:t>
            </a:r>
            <a:r>
              <a:rPr lang="en-US" baseline="0" dirty="0" smtClean="0"/>
              <a:t>if leveraged properly can bring fresh perspective or new ideas to the table.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 old approach was </a:t>
            </a:r>
            <a:r>
              <a:rPr lang="en-US" baseline="0" smtClean="0"/>
              <a:t>bring everyone </a:t>
            </a:r>
            <a:r>
              <a:rPr lang="en-US" baseline="0" dirty="0" smtClean="0"/>
              <a:t>to some location and have a hierarchy of people. With remote teams you can quickly build cross functional teams where you can build teams based on the skill rather than just experience.  </a:t>
            </a:r>
            <a:endParaRPr lang="en-US" dirty="0" smtClean="0"/>
          </a:p>
        </p:txBody>
      </p:sp>
      <p:sp>
        <p:nvSpPr>
          <p:cNvPr id="4" name="Slide Number Placeholder 3"/>
          <p:cNvSpPr>
            <a:spLocks noGrp="1"/>
          </p:cNvSpPr>
          <p:nvPr>
            <p:ph type="sldNum" sz="quarter" idx="10"/>
          </p:nvPr>
        </p:nvSpPr>
        <p:spPr/>
        <p:txBody>
          <a:bodyPr/>
          <a:lstStyle/>
          <a:p>
            <a:fld id="{69A3235D-6603-4F32-8645-42F908939C8F}" type="slidenum">
              <a:rPr lang="en-US" smtClean="0"/>
              <a:t>6</a:t>
            </a:fld>
            <a:endParaRPr lang="en-US"/>
          </a:p>
        </p:txBody>
      </p:sp>
    </p:spTree>
    <p:extLst>
      <p:ext uri="{BB962C8B-B14F-4D97-AF65-F5344CB8AC3E}">
        <p14:creationId xmlns:p14="http://schemas.microsoft.com/office/powerpoint/2010/main" val="3797473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9A3235D-6603-4F32-8645-42F908939C8F}" type="slidenum">
              <a:rPr lang="en-IN" smtClean="0"/>
              <a:t>7</a:t>
            </a:fld>
            <a:endParaRPr lang="en-IN"/>
          </a:p>
        </p:txBody>
      </p:sp>
    </p:spTree>
    <p:extLst>
      <p:ext uri="{BB962C8B-B14F-4D97-AF65-F5344CB8AC3E}">
        <p14:creationId xmlns:p14="http://schemas.microsoft.com/office/powerpoint/2010/main" val="105943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9A3235D-6603-4F32-8645-42F908939C8F}" type="slidenum">
              <a:rPr lang="en-IN" smtClean="0"/>
              <a:t>9</a:t>
            </a:fld>
            <a:endParaRPr lang="en-IN"/>
          </a:p>
        </p:txBody>
      </p:sp>
    </p:spTree>
    <p:extLst>
      <p:ext uri="{BB962C8B-B14F-4D97-AF65-F5344CB8AC3E}">
        <p14:creationId xmlns:p14="http://schemas.microsoft.com/office/powerpoint/2010/main" val="3643349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55205BA-E66C-4C69-B76F-CD9F890ED1DC}" type="slidenum">
              <a:rPr lang="en-IN" smtClean="0"/>
              <a:t>12</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problem that remote teams</a:t>
            </a:r>
            <a:r>
              <a:rPr lang="en-US" baseline="0" dirty="0" smtClean="0"/>
              <a:t> face is of information overload. </a:t>
            </a:r>
          </a:p>
          <a:p>
            <a:endParaRPr lang="en-US"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IN" dirty="0" smtClean="0"/>
              <a:t>On the one hand, ICT enables communication in distributed teams.   On the other hand however, heavy use of ICT and a</a:t>
            </a:r>
            <a:br>
              <a:rPr lang="en-IN" dirty="0" smtClean="0"/>
            </a:br>
            <a:r>
              <a:rPr lang="en-IN" dirty="0" smtClean="0"/>
              <a:t>strong dependence of project team members on technology represent another reason for communication problems in globally dispersed projects.</a:t>
            </a:r>
            <a:br>
              <a:rPr lang="en-IN" dirty="0" smtClean="0"/>
            </a:br>
            <a:endParaRPr lang="en-IN"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IN"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IN"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IN" dirty="0" smtClean="0"/>
              <a:t>--------------To be added</a:t>
            </a:r>
          </a:p>
          <a:p>
            <a:endParaRPr lang="en-IN" dirty="0" smtClean="0"/>
          </a:p>
          <a:p>
            <a:r>
              <a:rPr lang="en-IN" dirty="0" smtClean="0"/>
              <a:t>Roles and responsibilites should m</a:t>
            </a:r>
          </a:p>
          <a:p>
            <a:r>
              <a:rPr lang="en-IN" dirty="0" smtClean="0"/>
              <a:t>* add one point tasks once added should be followed through. </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IN" dirty="0" smtClean="0"/>
          </a:p>
          <a:p>
            <a:endParaRPr lang="en-US" dirty="0"/>
          </a:p>
        </p:txBody>
      </p:sp>
      <p:sp>
        <p:nvSpPr>
          <p:cNvPr id="4" name="Slide Number Placeholder 3"/>
          <p:cNvSpPr>
            <a:spLocks noGrp="1"/>
          </p:cNvSpPr>
          <p:nvPr>
            <p:ph type="sldNum" sz="quarter" idx="10"/>
          </p:nvPr>
        </p:nvSpPr>
        <p:spPr/>
        <p:txBody>
          <a:bodyPr/>
          <a:lstStyle/>
          <a:p>
            <a:fld id="{955205BA-E66C-4C69-B76F-CD9F890ED1DC}" type="slidenum">
              <a:rPr lang="en-IN" smtClean="0"/>
              <a:t>13</a:t>
            </a:fld>
            <a:endParaRPr lang="en-IN"/>
          </a:p>
        </p:txBody>
      </p:sp>
    </p:spTree>
    <p:extLst>
      <p:ext uri="{BB962C8B-B14F-4D97-AF65-F5344CB8AC3E}">
        <p14:creationId xmlns:p14="http://schemas.microsoft.com/office/powerpoint/2010/main" val="3375736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IN" b="1" dirty="0" smtClean="0"/>
          </a:p>
          <a:p>
            <a:r>
              <a:rPr lang="en-IN" b="1" dirty="0" smtClean="0"/>
              <a:t>1. The communications medium with the highest level of richness</a:t>
            </a:r>
          </a:p>
          <a:p>
            <a:endParaRPr lang="en-IN" b="1" dirty="0" smtClean="0"/>
          </a:p>
          <a:p>
            <a:r>
              <a:rPr lang="en-IN" b="1" dirty="0" smtClean="0"/>
              <a:t>2. We can rank</a:t>
            </a:r>
            <a:r>
              <a:rPr lang="en-IN" b="1" baseline="0" dirty="0" smtClean="0"/>
              <a:t> </a:t>
            </a:r>
            <a:r>
              <a:rPr lang="en-IN" b="1" dirty="0" smtClean="0"/>
              <a:t>different communicaiton technologies based on the richness that they provide:</a:t>
            </a:r>
          </a:p>
          <a:p>
            <a:endParaRPr lang="en-IN" b="1" dirty="0" smtClean="0"/>
          </a:p>
          <a:p>
            <a:r>
              <a:rPr lang="en-IN" b="1" dirty="0" smtClean="0"/>
              <a:t>- face-to-face communication, </a:t>
            </a:r>
          </a:p>
          <a:p>
            <a:pPr marL="171450" indent="-171450">
              <a:buFontTx/>
              <a:buChar char="-"/>
            </a:pPr>
            <a:r>
              <a:rPr lang="en-IN" b="1" dirty="0" smtClean="0"/>
              <a:t>video conferencing, </a:t>
            </a:r>
          </a:p>
          <a:p>
            <a:pPr marL="0" indent="0">
              <a:buFontTx/>
              <a:buNone/>
            </a:pPr>
            <a:r>
              <a:rPr lang="en-IN" b="1" dirty="0" smtClean="0"/>
              <a:t>- phone, </a:t>
            </a:r>
          </a:p>
          <a:p>
            <a:r>
              <a:rPr lang="en-IN" b="1" dirty="0" smtClean="0"/>
              <a:t>online chat respectively. </a:t>
            </a:r>
          </a:p>
          <a:p>
            <a:endParaRPr lang="en-IN" b="1" dirty="0" smtClean="0"/>
          </a:p>
          <a:p>
            <a:r>
              <a:rPr lang="en-IN" b="1" dirty="0" smtClean="0"/>
              <a:t>The lowest richness level is represented by e-mail, text messaging, and written documents. </a:t>
            </a:r>
          </a:p>
          <a:p>
            <a:endParaRPr lang="en-IN" b="1" dirty="0" smtClean="0"/>
          </a:p>
          <a:p>
            <a:r>
              <a:rPr lang="en-IN" b="1" dirty="0" smtClean="0"/>
              <a:t>3. A loss of communication richness is considered to be one of the major communication problems and one of the main collaboration challenges facing typical global software development projects. </a:t>
            </a:r>
          </a:p>
          <a:p>
            <a:endParaRPr lang="en-IN" b="1" dirty="0" smtClean="0"/>
          </a:p>
          <a:p>
            <a:r>
              <a:rPr lang="en-IN" b="1" dirty="0" smtClean="0"/>
              <a:t>4. MRT can help guide remote teams to develop establish a communication framwork before the beginning</a:t>
            </a:r>
            <a:r>
              <a:rPr lang="en-IN" b="1" baseline="0" dirty="0" smtClean="0"/>
              <a:t> of work . </a:t>
            </a:r>
            <a:endParaRPr lang="en-IN" b="1" dirty="0" smtClean="0"/>
          </a:p>
          <a:p>
            <a:endParaRPr lang="en-IN" b="1" dirty="0" smtClean="0"/>
          </a:p>
          <a:p>
            <a:r>
              <a:rPr lang="en-IN" dirty="0" smtClean="0"/>
              <a:t>R</a:t>
            </a:r>
            <a:r>
              <a:rPr lang="en-US" dirty="0" err="1" smtClean="0"/>
              <a:t>ead</a:t>
            </a:r>
            <a:r>
              <a:rPr lang="en-US" dirty="0" smtClean="0"/>
              <a:t> more: https://</a:t>
            </a:r>
            <a:r>
              <a:rPr lang="en-US" dirty="0" err="1" smtClean="0"/>
              <a:t>en.wikipedia.org</a:t>
            </a:r>
            <a:r>
              <a:rPr lang="en-US" dirty="0" smtClean="0"/>
              <a:t>/wiki/</a:t>
            </a:r>
            <a:r>
              <a:rPr lang="en-US" dirty="0" err="1" smtClean="0"/>
              <a:t>Media_richness_theory</a:t>
            </a:r>
            <a:r>
              <a:rPr lang="en-US" dirty="0" smtClean="0"/>
              <a:t> </a:t>
            </a:r>
          </a:p>
          <a:p>
            <a:endParaRPr lang="en-US" dirty="0" smtClean="0"/>
          </a:p>
          <a:p>
            <a:r>
              <a:rPr lang="en-US" dirty="0" smtClean="0"/>
              <a:t>We</a:t>
            </a:r>
            <a:r>
              <a:rPr lang="en-US" baseline="0" dirty="0" smtClean="0"/>
              <a:t> also seeing a trend towards </a:t>
            </a:r>
            <a:r>
              <a:rPr lang="en-US" sz="1200" b="0" i="0" u="none" strike="noStrike" kern="1200" baseline="0" dirty="0" smtClean="0">
                <a:solidFill>
                  <a:schemeClr val="tx1"/>
                </a:solidFill>
                <a:latin typeface="+mn-lt"/>
                <a:ea typeface="+mn-ea"/>
                <a:cs typeface="+mn-cs"/>
              </a:rPr>
              <a:t> trend toward the use of more instantaneous communication tools.. </a:t>
            </a:r>
            <a:endParaRPr lang="en-US" dirty="0"/>
          </a:p>
        </p:txBody>
      </p:sp>
      <p:sp>
        <p:nvSpPr>
          <p:cNvPr id="4" name="Slide Number Placeholder 3"/>
          <p:cNvSpPr>
            <a:spLocks noGrp="1"/>
          </p:cNvSpPr>
          <p:nvPr>
            <p:ph type="sldNum" sz="quarter" idx="10"/>
          </p:nvPr>
        </p:nvSpPr>
        <p:spPr/>
        <p:txBody>
          <a:bodyPr/>
          <a:lstStyle/>
          <a:p>
            <a:fld id="{955205BA-E66C-4C69-B76F-CD9F890ED1DC}" type="slidenum">
              <a:rPr lang="en-IN" smtClean="0"/>
              <a:t>14</a:t>
            </a:fld>
            <a:endParaRPr lang="en-IN"/>
          </a:p>
        </p:txBody>
      </p:sp>
    </p:spTree>
    <p:extLst>
      <p:ext uri="{BB962C8B-B14F-4D97-AF65-F5344CB8AC3E}">
        <p14:creationId xmlns:p14="http://schemas.microsoft.com/office/powerpoint/2010/main" val="1273539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allows informal communication (like sharing of photos etc.) </a:t>
            </a:r>
            <a:endParaRPr lang="en-US" dirty="0"/>
          </a:p>
        </p:txBody>
      </p:sp>
      <p:sp>
        <p:nvSpPr>
          <p:cNvPr id="4" name="Slide Number Placeholder 3"/>
          <p:cNvSpPr>
            <a:spLocks noGrp="1"/>
          </p:cNvSpPr>
          <p:nvPr>
            <p:ph type="sldNum" sz="quarter" idx="10"/>
          </p:nvPr>
        </p:nvSpPr>
        <p:spPr/>
        <p:txBody>
          <a:bodyPr/>
          <a:lstStyle/>
          <a:p>
            <a:fld id="{955205BA-E66C-4C69-B76F-CD9F890ED1DC}" type="slidenum">
              <a:rPr lang="en-IN" smtClean="0"/>
              <a:t>15</a:t>
            </a:fld>
            <a:endParaRPr lang="en-IN"/>
          </a:p>
        </p:txBody>
      </p:sp>
    </p:spTree>
    <p:extLst>
      <p:ext uri="{BB962C8B-B14F-4D97-AF65-F5344CB8AC3E}">
        <p14:creationId xmlns:p14="http://schemas.microsoft.com/office/powerpoint/2010/main" val="2872999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sense</a:t>
            </a:r>
            <a:r>
              <a:rPr lang="en-US" baseline="0" dirty="0" smtClean="0"/>
              <a:t> of oneness is missing from the team then projects run a very high risk of failure </a:t>
            </a:r>
          </a:p>
          <a:p>
            <a:endParaRPr lang="en-US" dirty="0" smtClean="0"/>
          </a:p>
          <a:p>
            <a:r>
              <a:rPr lang="en-US" dirty="0" smtClean="0"/>
              <a:t>Based</a:t>
            </a:r>
            <a:r>
              <a:rPr lang="en-US" baseline="0" dirty="0" smtClean="0"/>
              <a:t> on the MRT we observed that we can rank different technologies vary in terms of the communication </a:t>
            </a:r>
            <a:r>
              <a:rPr lang="en-US" baseline="0" dirty="0" err="1" smtClean="0"/>
              <a:t>richenss</a:t>
            </a:r>
            <a:r>
              <a:rPr lang="en-US" baseline="0" dirty="0" smtClean="0"/>
              <a:t> that they can provide. If right ones are being used from the beginning then that can quickly establish oneness in the team. Even during the one team members know which of them should be used for priority communication and which one then that reduces a lot of risk that can arise due to </a:t>
            </a:r>
            <a:r>
              <a:rPr lang="en-US" baseline="0" dirty="0" err="1" smtClean="0"/>
              <a:t>miscommunicaiton</a:t>
            </a:r>
            <a:r>
              <a:rPr lang="en-US" baseline="0" dirty="0" smtClean="0"/>
              <a:t> or information overload. </a:t>
            </a:r>
          </a:p>
          <a:p>
            <a:endParaRPr lang="en-US" baseline="0" dirty="0" smtClean="0"/>
          </a:p>
          <a:p>
            <a:r>
              <a:rPr lang="en-US" baseline="0" dirty="0" smtClean="0"/>
              <a:t>Furthermore we have these internal communication tools available which allow team members to do informal communication. </a:t>
            </a:r>
            <a:endParaRPr lang="en-US" dirty="0"/>
          </a:p>
        </p:txBody>
      </p:sp>
      <p:sp>
        <p:nvSpPr>
          <p:cNvPr id="4" name="Slide Number Placeholder 3"/>
          <p:cNvSpPr>
            <a:spLocks noGrp="1"/>
          </p:cNvSpPr>
          <p:nvPr>
            <p:ph type="sldNum" sz="quarter" idx="10"/>
          </p:nvPr>
        </p:nvSpPr>
        <p:spPr/>
        <p:txBody>
          <a:bodyPr/>
          <a:lstStyle/>
          <a:p>
            <a:fld id="{69A3235D-6603-4F32-8645-42F908939C8F}" type="slidenum">
              <a:rPr lang="en-US" smtClean="0"/>
              <a:t>21</a:t>
            </a:fld>
            <a:endParaRPr lang="en-US"/>
          </a:p>
        </p:txBody>
      </p:sp>
    </p:spTree>
    <p:extLst>
      <p:ext uri="{BB962C8B-B14F-4D97-AF65-F5344CB8AC3E}">
        <p14:creationId xmlns:p14="http://schemas.microsoft.com/office/powerpoint/2010/main" val="3359669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A8224893-DBDA-4BFA-9CE1-4BFE7CD0F8CF}" type="datetime1">
              <a:rPr lang="en-US"/>
              <a:t>26/10/15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F4E5243-F52A-4D37-9694-EB26C6C31910}" type="datetime1">
              <a:rPr lang="en-US"/>
              <a:t>26/10/15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A77B6E1-634A-48DC-9E8B-D894023267EF}" type="datetime1">
              <a:rPr lang="en-US"/>
              <a:t>26/10/15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B2D3E9E-A95C-48F2-B4BF-A71542E0BE9A}" type="datetime1">
              <a:rPr lang="en-US"/>
              <a:t>26/10/15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0F84E2-2D7A-43CF-AC90-352A289A783A}" type="datetime1">
              <a:rPr lang="en-US"/>
              <a:t>26/10/15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838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12952B5-7A2F-4CC8-B7CE-9234E21C2837}" type="datetime1">
              <a:rPr lang="en-US"/>
              <a:t>26/10/15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1248" y="1681851"/>
            <a:ext cx="5156200" cy="73152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1248" y="2507550"/>
            <a:ext cx="5156200"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15064" y="1681851"/>
            <a:ext cx="5157787"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5064" y="2507550"/>
            <a:ext cx="5157787"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E1DA07A-9201-4B4B-BAF2-015AFA30F520}" type="datetime1">
              <a:rPr lang="en-US"/>
              <a:t>26/10/15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
        <p:nvSpPr>
          <p:cNvPr id="10" name="Title 9"/>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a:t>26/10/15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
        <p:nvSpPr>
          <p:cNvPr id="6" name="Title 5"/>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681886695"/>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a:t>26/10/15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a:p>
        </p:txBody>
      </p:sp>
      <p:sp>
        <p:nvSpPr>
          <p:cNvPr id="3" name="Content Placeholder 2"/>
          <p:cNvSpPr>
            <a:spLocks noGrp="1"/>
          </p:cNvSpPr>
          <p:nvPr>
            <p:ph idx="1"/>
          </p:nvPr>
        </p:nvSpPr>
        <p:spPr>
          <a:xfrm>
            <a:off x="5181600" y="990600"/>
            <a:ext cx="6039484"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1">
              <a:rPr lang="en-US"/>
              <a:t>26/10/15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a:p>
        </p:txBody>
      </p:sp>
      <p:sp>
        <p:nvSpPr>
          <p:cNvPr id="3" name="Picture Placeholder 2"/>
          <p:cNvSpPr>
            <a:spLocks noGrp="1"/>
          </p:cNvSpPr>
          <p:nvPr>
            <p:ph type="pic" idx="1"/>
          </p:nvPr>
        </p:nvSpPr>
        <p:spPr>
          <a:xfrm>
            <a:off x="5181600" y="990600"/>
            <a:ext cx="6041136"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374940-A916-4C8B-9648-02A2D3898F9E}" type="datetime1">
              <a:rPr lang="en-US"/>
              <a:t>26/10/15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586B75A-687E-405C-8A0B-8D00578BA2C3}" type="datetime1">
              <a:rPr lang="en-US"/>
              <a:t>26/10/15</a:t>
            </a:fld>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a:t>‹#›</a:t>
            </a:fld>
            <a:endParaRPr/>
          </a:p>
        </p:txBody>
      </p:sp>
    </p:spTree>
    <p:extLst>
      <p:ext uri="{BB962C8B-B14F-4D97-AF65-F5344CB8AC3E}">
        <p14:creationId xmlns:p14="http://schemas.microsoft.com/office/powerpoint/2010/main" val="3877551537"/>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xmlns:p14="http://schemas.microsoft.com/office/powerpoint/2010/mai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SzPct val="80000"/>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80000"/>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3667" y="571501"/>
            <a:ext cx="10562166" cy="1206500"/>
          </a:xfrm>
        </p:spPr>
        <p:style>
          <a:lnRef idx="1">
            <a:schemeClr val="accent5"/>
          </a:lnRef>
          <a:fillRef idx="2">
            <a:schemeClr val="accent5"/>
          </a:fillRef>
          <a:effectRef idx="1">
            <a:schemeClr val="accent5"/>
          </a:effectRef>
          <a:fontRef idx="minor">
            <a:schemeClr val="dk1"/>
          </a:fontRef>
        </p:style>
        <p:txBody>
          <a:bodyPr>
            <a:noAutofit/>
          </a:bodyPr>
          <a:lstStyle/>
          <a:p>
            <a:r>
              <a:rPr lang="en-US" sz="4000" dirty="0">
                <a:latin typeface="Times"/>
                <a:cs typeface="Times"/>
              </a:rPr>
              <a:t>Virtual Teams - Role of ICT </a:t>
            </a:r>
            <a:r>
              <a:rPr lang="en-US" sz="4000" dirty="0" smtClean="0">
                <a:latin typeface="Times"/>
                <a:cs typeface="Times"/>
              </a:rPr>
              <a:t>in </a:t>
            </a:r>
            <a:r>
              <a:rPr lang="en-US" sz="4000" dirty="0">
                <a:latin typeface="Times"/>
                <a:cs typeface="Times"/>
              </a:rPr>
              <a:t>managing globally distributed </a:t>
            </a:r>
            <a:r>
              <a:rPr lang="en-US" sz="4000" dirty="0" smtClean="0">
                <a:latin typeface="Times"/>
                <a:cs typeface="Times"/>
              </a:rPr>
              <a:t>Projects</a:t>
            </a:r>
            <a:endParaRPr lang="en-US" sz="4000" dirty="0">
              <a:latin typeface="Times"/>
              <a:cs typeface="Times"/>
            </a:endParaRPr>
          </a:p>
        </p:txBody>
      </p:sp>
      <p:sp>
        <p:nvSpPr>
          <p:cNvPr id="3" name="Subtitle 2"/>
          <p:cNvSpPr>
            <a:spLocks noGrp="1"/>
          </p:cNvSpPr>
          <p:nvPr>
            <p:ph type="subTitle" idx="1"/>
          </p:nvPr>
        </p:nvSpPr>
        <p:spPr>
          <a:xfrm>
            <a:off x="1735667" y="2667000"/>
            <a:ext cx="9144000" cy="2539999"/>
          </a:xfrm>
        </p:spPr>
        <p:style>
          <a:lnRef idx="0">
            <a:schemeClr val="accent5"/>
          </a:lnRef>
          <a:fillRef idx="3">
            <a:schemeClr val="accent5"/>
          </a:fillRef>
          <a:effectRef idx="3">
            <a:schemeClr val="accent5"/>
          </a:effectRef>
          <a:fontRef idx="minor">
            <a:schemeClr val="lt1"/>
          </a:fontRef>
        </p:style>
        <p:txBody>
          <a:bodyPr>
            <a:normAutofit/>
          </a:bodyPr>
          <a:lstStyle/>
          <a:p>
            <a:r>
              <a:rPr lang="en-US" sz="3000" dirty="0" err="1"/>
              <a:t>A</a:t>
            </a:r>
            <a:r>
              <a:rPr lang="en-US" sz="3000" smtClean="0"/>
              <a:t>mulya</a:t>
            </a:r>
            <a:r>
              <a:rPr lang="en-US" sz="3000" dirty="0" smtClean="0"/>
              <a:t> </a:t>
            </a:r>
            <a:r>
              <a:rPr lang="en-US" sz="3000" dirty="0" err="1" smtClean="0"/>
              <a:t>gollapudi</a:t>
            </a:r>
            <a:endParaRPr lang="en-US" sz="3000" dirty="0" smtClean="0"/>
          </a:p>
          <a:p>
            <a:r>
              <a:rPr lang="en-US" sz="3000" dirty="0" err="1"/>
              <a:t>Roahani</a:t>
            </a:r>
            <a:r>
              <a:rPr lang="en-US" sz="3000" dirty="0"/>
              <a:t> Parekh aka </a:t>
            </a:r>
            <a:r>
              <a:rPr lang="en-US" sz="3000" dirty="0" err="1" smtClean="0"/>
              <a:t>sharma</a:t>
            </a:r>
            <a:endParaRPr lang="en-US" sz="3000" dirty="0" smtClean="0"/>
          </a:p>
          <a:p>
            <a:r>
              <a:rPr lang="en-US" sz="3000" dirty="0" err="1" smtClean="0"/>
              <a:t>Adarsha</a:t>
            </a:r>
            <a:r>
              <a:rPr lang="en-US" sz="3000" dirty="0" smtClean="0"/>
              <a:t> </a:t>
            </a:r>
            <a:r>
              <a:rPr lang="en-US" sz="3000" dirty="0" err="1" smtClean="0"/>
              <a:t>Upparkoppalu</a:t>
            </a:r>
            <a:r>
              <a:rPr lang="en-US" sz="3000" dirty="0" smtClean="0"/>
              <a:t> </a:t>
            </a:r>
            <a:r>
              <a:rPr lang="en-US" sz="3000" dirty="0" err="1" smtClean="0"/>
              <a:t>Annaiah</a:t>
            </a:r>
            <a:endParaRPr lang="en-US" sz="3000" dirty="0" smtClean="0"/>
          </a:p>
          <a:p>
            <a:r>
              <a:rPr lang="en-US" sz="3000" dirty="0" smtClean="0"/>
              <a:t>Muhammad </a:t>
            </a:r>
            <a:r>
              <a:rPr lang="en-US" sz="3000" dirty="0" err="1" smtClean="0"/>
              <a:t>Asjad</a:t>
            </a:r>
            <a:r>
              <a:rPr lang="en-US" sz="3000" dirty="0" smtClean="0"/>
              <a:t> </a:t>
            </a:r>
            <a:endParaRPr lang="en-US" sz="3000" dirty="0"/>
          </a:p>
        </p:txBody>
      </p:sp>
    </p:spTree>
    <p:extLst>
      <p:ext uri="{BB962C8B-B14F-4D97-AF65-F5344CB8AC3E}">
        <p14:creationId xmlns:p14="http://schemas.microsoft.com/office/powerpoint/2010/main" val="3359763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1" name="Oval 20"/>
          <p:cNvSpPr/>
          <p:nvPr/>
        </p:nvSpPr>
        <p:spPr>
          <a:xfrm>
            <a:off x="3904826" y="939799"/>
            <a:ext cx="4368800" cy="1517226"/>
          </a:xfrm>
          <a:prstGeom prst="ellipse">
            <a:avLst/>
          </a:prstGeom>
          <a:scene3d>
            <a:camera prst="orthographicFront"/>
            <a:lightRig rig="flat" dir="t"/>
          </a:scene3d>
          <a:sp3d z="-190500" extrusionH="12700" prstMaterial="matte"/>
        </p:spPr>
        <p:style>
          <a:lnRef idx="0">
            <a:schemeClr val="accent5">
              <a:hueOff val="0"/>
              <a:satOff val="0"/>
              <a:lumOff val="0"/>
              <a:alphaOff val="0"/>
            </a:schemeClr>
          </a:lnRef>
          <a:fillRef idx="1">
            <a:schemeClr val="accent5">
              <a:tint val="50000"/>
              <a:alpha val="40000"/>
              <a:hueOff val="0"/>
              <a:satOff val="0"/>
              <a:lumOff val="0"/>
              <a:alphaOff val="0"/>
            </a:schemeClr>
          </a:fillRef>
          <a:effectRef idx="0">
            <a:schemeClr val="accent5">
              <a:tint val="50000"/>
              <a:alpha val="40000"/>
              <a:hueOff val="0"/>
              <a:satOff val="0"/>
              <a:lumOff val="0"/>
              <a:alphaOff val="0"/>
            </a:schemeClr>
          </a:effectRef>
          <a:fontRef idx="minor">
            <a:schemeClr val="lt1">
              <a:hueOff val="0"/>
              <a:satOff val="0"/>
              <a:lumOff val="0"/>
              <a:alphaOff val="0"/>
            </a:schemeClr>
          </a:fontRef>
        </p:style>
      </p:sp>
      <p:sp>
        <p:nvSpPr>
          <p:cNvPr id="22" name="Down Arrow 21"/>
          <p:cNvSpPr/>
          <p:nvPr/>
        </p:nvSpPr>
        <p:spPr>
          <a:xfrm>
            <a:off x="5672666" y="4654972"/>
            <a:ext cx="846666" cy="541866"/>
          </a:xfrm>
          <a:prstGeom prst="downArrow">
            <a:avLst/>
          </a:prstGeom>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5">
              <a:tint val="40000"/>
              <a:hueOff val="0"/>
              <a:satOff val="0"/>
              <a:lumOff val="0"/>
              <a:alphaOff val="0"/>
            </a:schemeClr>
          </a:fillRef>
          <a:effectRef idx="3">
            <a:schemeClr val="accent5">
              <a:tint val="40000"/>
              <a:hueOff val="0"/>
              <a:satOff val="0"/>
              <a:lumOff val="0"/>
              <a:alphaOff val="0"/>
            </a:schemeClr>
          </a:effectRef>
          <a:fontRef idx="minor">
            <a:schemeClr val="dk1">
              <a:hueOff val="0"/>
              <a:satOff val="0"/>
              <a:lumOff val="0"/>
              <a:alphaOff val="0"/>
            </a:schemeClr>
          </a:fontRef>
        </p:style>
      </p:sp>
      <p:sp>
        <p:nvSpPr>
          <p:cNvPr id="23" name="Freeform 22"/>
          <p:cNvSpPr/>
          <p:nvPr/>
        </p:nvSpPr>
        <p:spPr>
          <a:xfrm>
            <a:off x="4063999" y="5088466"/>
            <a:ext cx="4064000" cy="1016000"/>
          </a:xfrm>
          <a:custGeom>
            <a:avLst/>
            <a:gdLst>
              <a:gd name="connsiteX0" fmla="*/ 0 w 4064000"/>
              <a:gd name="connsiteY0" fmla="*/ 0 h 1016000"/>
              <a:gd name="connsiteX1" fmla="*/ 4064000 w 4064000"/>
              <a:gd name="connsiteY1" fmla="*/ 0 h 1016000"/>
              <a:gd name="connsiteX2" fmla="*/ 4064000 w 4064000"/>
              <a:gd name="connsiteY2" fmla="*/ 1016000 h 1016000"/>
              <a:gd name="connsiteX3" fmla="*/ 0 w 4064000"/>
              <a:gd name="connsiteY3" fmla="*/ 1016000 h 1016000"/>
              <a:gd name="connsiteX4" fmla="*/ 0 w 4064000"/>
              <a:gd name="connsiteY4" fmla="*/ 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000" h="1016000">
                <a:moveTo>
                  <a:pt x="0" y="0"/>
                </a:moveTo>
                <a:lnTo>
                  <a:pt x="4064000" y="0"/>
                </a:lnTo>
                <a:lnTo>
                  <a:pt x="4064000" y="1016000"/>
                </a:lnTo>
                <a:lnTo>
                  <a:pt x="0" y="1016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IN" sz="4800" b="1" kern="1200" dirty="0" smtClean="0">
                <a:solidFill>
                  <a:srgbClr val="FFFFFF"/>
                </a:solidFill>
              </a:rPr>
              <a:t>Task Process</a:t>
            </a:r>
            <a:endParaRPr lang="en-IN" sz="4800" b="1" kern="1200" dirty="0">
              <a:solidFill>
                <a:srgbClr val="FFFFFF"/>
              </a:solidFill>
            </a:endParaRPr>
          </a:p>
        </p:txBody>
      </p:sp>
      <p:sp>
        <p:nvSpPr>
          <p:cNvPr id="24" name="Freeform 23"/>
          <p:cNvSpPr/>
          <p:nvPr/>
        </p:nvSpPr>
        <p:spPr>
          <a:xfrm>
            <a:off x="5493173" y="2574204"/>
            <a:ext cx="1524000" cy="1524000"/>
          </a:xfrm>
          <a:custGeom>
            <a:avLst/>
            <a:gdLst>
              <a:gd name="connsiteX0" fmla="*/ 0 w 1524000"/>
              <a:gd name="connsiteY0" fmla="*/ 762000 h 1524000"/>
              <a:gd name="connsiteX1" fmla="*/ 762000 w 1524000"/>
              <a:gd name="connsiteY1" fmla="*/ 0 h 1524000"/>
              <a:gd name="connsiteX2" fmla="*/ 1524000 w 1524000"/>
              <a:gd name="connsiteY2" fmla="*/ 762000 h 1524000"/>
              <a:gd name="connsiteX3" fmla="*/ 762000 w 1524000"/>
              <a:gd name="connsiteY3" fmla="*/ 1524000 h 1524000"/>
              <a:gd name="connsiteX4" fmla="*/ 0 w 1524000"/>
              <a:gd name="connsiteY4" fmla="*/ 76200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1524000">
                <a:moveTo>
                  <a:pt x="0" y="762000"/>
                </a:moveTo>
                <a:cubicBezTo>
                  <a:pt x="0" y="341159"/>
                  <a:pt x="341159" y="0"/>
                  <a:pt x="762000" y="0"/>
                </a:cubicBezTo>
                <a:cubicBezTo>
                  <a:pt x="1182841" y="0"/>
                  <a:pt x="1524000" y="341159"/>
                  <a:pt x="1524000" y="762000"/>
                </a:cubicBezTo>
                <a:cubicBezTo>
                  <a:pt x="1524000" y="1182841"/>
                  <a:pt x="1182841" y="1524000"/>
                  <a:pt x="762000" y="1524000"/>
                </a:cubicBezTo>
                <a:cubicBezTo>
                  <a:pt x="341159" y="1524000"/>
                  <a:pt x="0" y="1182841"/>
                  <a:pt x="0" y="762000"/>
                </a:cubicBez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238425" tIns="238425" rIns="238425" bIns="238425" numCol="1" spcCol="1270" anchor="ctr" anchorCtr="0">
            <a:noAutofit/>
          </a:bodyPr>
          <a:lstStyle/>
          <a:p>
            <a:pPr lvl="0" algn="ctr" defTabSz="533400">
              <a:lnSpc>
                <a:spcPct val="90000"/>
              </a:lnSpc>
              <a:spcBef>
                <a:spcPct val="0"/>
              </a:spcBef>
              <a:spcAft>
                <a:spcPct val="35000"/>
              </a:spcAft>
            </a:pPr>
            <a:r>
              <a:rPr lang="en-IN" sz="1200" kern="1200" dirty="0" smtClean="0"/>
              <a:t>Communication</a:t>
            </a:r>
            <a:endParaRPr lang="en-IN" sz="1200" kern="1200" dirty="0"/>
          </a:p>
        </p:txBody>
      </p:sp>
      <p:sp>
        <p:nvSpPr>
          <p:cNvPr id="25" name="Freeform 24"/>
          <p:cNvSpPr/>
          <p:nvPr/>
        </p:nvSpPr>
        <p:spPr>
          <a:xfrm>
            <a:off x="4402666" y="1430866"/>
            <a:ext cx="1524000" cy="1524000"/>
          </a:xfrm>
          <a:custGeom>
            <a:avLst/>
            <a:gdLst>
              <a:gd name="connsiteX0" fmla="*/ 0 w 1524000"/>
              <a:gd name="connsiteY0" fmla="*/ 762000 h 1524000"/>
              <a:gd name="connsiteX1" fmla="*/ 762000 w 1524000"/>
              <a:gd name="connsiteY1" fmla="*/ 0 h 1524000"/>
              <a:gd name="connsiteX2" fmla="*/ 1524000 w 1524000"/>
              <a:gd name="connsiteY2" fmla="*/ 762000 h 1524000"/>
              <a:gd name="connsiteX3" fmla="*/ 762000 w 1524000"/>
              <a:gd name="connsiteY3" fmla="*/ 1524000 h 1524000"/>
              <a:gd name="connsiteX4" fmla="*/ 0 w 1524000"/>
              <a:gd name="connsiteY4" fmla="*/ 76200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1524000">
                <a:moveTo>
                  <a:pt x="0" y="762000"/>
                </a:moveTo>
                <a:cubicBezTo>
                  <a:pt x="0" y="341159"/>
                  <a:pt x="341159" y="0"/>
                  <a:pt x="762000" y="0"/>
                </a:cubicBezTo>
                <a:cubicBezTo>
                  <a:pt x="1182841" y="0"/>
                  <a:pt x="1524000" y="341159"/>
                  <a:pt x="1524000" y="762000"/>
                </a:cubicBezTo>
                <a:cubicBezTo>
                  <a:pt x="1524000" y="1182841"/>
                  <a:pt x="1182841" y="1524000"/>
                  <a:pt x="762000" y="1524000"/>
                </a:cubicBezTo>
                <a:cubicBezTo>
                  <a:pt x="341159" y="1524000"/>
                  <a:pt x="0" y="1182841"/>
                  <a:pt x="0" y="762000"/>
                </a:cubicBez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5">
              <a:hueOff val="-6116806"/>
              <a:satOff val="42038"/>
              <a:lumOff val="-4118"/>
              <a:alphaOff val="0"/>
            </a:schemeClr>
          </a:fillRef>
          <a:effectRef idx="2">
            <a:schemeClr val="accent5">
              <a:hueOff val="-6116806"/>
              <a:satOff val="42038"/>
              <a:lumOff val="-4118"/>
              <a:alphaOff val="0"/>
            </a:schemeClr>
          </a:effectRef>
          <a:fontRef idx="minor">
            <a:schemeClr val="lt1"/>
          </a:fontRef>
        </p:style>
        <p:txBody>
          <a:bodyPr spcFirstLastPara="0" vert="horz" wrap="square" lIns="238425" tIns="238425" rIns="238425" bIns="238425" numCol="1" spcCol="1270" anchor="ctr" anchorCtr="0">
            <a:noAutofit/>
          </a:bodyPr>
          <a:lstStyle/>
          <a:p>
            <a:pPr lvl="0" algn="ctr" defTabSz="533400">
              <a:lnSpc>
                <a:spcPct val="90000"/>
              </a:lnSpc>
              <a:spcBef>
                <a:spcPct val="0"/>
              </a:spcBef>
              <a:spcAft>
                <a:spcPct val="35000"/>
              </a:spcAft>
            </a:pPr>
            <a:r>
              <a:rPr lang="en-IN" sz="1200" kern="1200" dirty="0" smtClean="0"/>
              <a:t>Coordination</a:t>
            </a:r>
            <a:endParaRPr lang="en-IN" sz="1200" kern="1200" dirty="0"/>
          </a:p>
        </p:txBody>
      </p:sp>
      <p:sp>
        <p:nvSpPr>
          <p:cNvPr id="26" name="Freeform 25"/>
          <p:cNvSpPr/>
          <p:nvPr/>
        </p:nvSpPr>
        <p:spPr>
          <a:xfrm>
            <a:off x="5960533" y="1062396"/>
            <a:ext cx="1524000" cy="1524000"/>
          </a:xfrm>
          <a:custGeom>
            <a:avLst/>
            <a:gdLst>
              <a:gd name="connsiteX0" fmla="*/ 0 w 1524000"/>
              <a:gd name="connsiteY0" fmla="*/ 762000 h 1524000"/>
              <a:gd name="connsiteX1" fmla="*/ 762000 w 1524000"/>
              <a:gd name="connsiteY1" fmla="*/ 0 h 1524000"/>
              <a:gd name="connsiteX2" fmla="*/ 1524000 w 1524000"/>
              <a:gd name="connsiteY2" fmla="*/ 762000 h 1524000"/>
              <a:gd name="connsiteX3" fmla="*/ 762000 w 1524000"/>
              <a:gd name="connsiteY3" fmla="*/ 1524000 h 1524000"/>
              <a:gd name="connsiteX4" fmla="*/ 0 w 1524000"/>
              <a:gd name="connsiteY4" fmla="*/ 762000 h 152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1524000">
                <a:moveTo>
                  <a:pt x="0" y="762000"/>
                </a:moveTo>
                <a:cubicBezTo>
                  <a:pt x="0" y="341159"/>
                  <a:pt x="341159" y="0"/>
                  <a:pt x="762000" y="0"/>
                </a:cubicBezTo>
                <a:cubicBezTo>
                  <a:pt x="1182841" y="0"/>
                  <a:pt x="1524000" y="341159"/>
                  <a:pt x="1524000" y="762000"/>
                </a:cubicBezTo>
                <a:cubicBezTo>
                  <a:pt x="1524000" y="1182841"/>
                  <a:pt x="1182841" y="1524000"/>
                  <a:pt x="762000" y="1524000"/>
                </a:cubicBezTo>
                <a:cubicBezTo>
                  <a:pt x="341159" y="1524000"/>
                  <a:pt x="0" y="1182841"/>
                  <a:pt x="0" y="762000"/>
                </a:cubicBez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5">
              <a:hueOff val="-12233612"/>
              <a:satOff val="84076"/>
              <a:lumOff val="-8236"/>
              <a:alphaOff val="0"/>
            </a:schemeClr>
          </a:fillRef>
          <a:effectRef idx="2">
            <a:schemeClr val="accent5">
              <a:hueOff val="-12233612"/>
              <a:satOff val="84076"/>
              <a:lumOff val="-8236"/>
              <a:alphaOff val="0"/>
            </a:schemeClr>
          </a:effectRef>
          <a:fontRef idx="minor">
            <a:schemeClr val="lt1"/>
          </a:fontRef>
        </p:style>
        <p:txBody>
          <a:bodyPr spcFirstLastPara="0" vert="horz" wrap="square" lIns="238425" tIns="238425" rIns="238425" bIns="238425" numCol="1" spcCol="1270" anchor="ctr" anchorCtr="0">
            <a:noAutofit/>
          </a:bodyPr>
          <a:lstStyle/>
          <a:p>
            <a:pPr lvl="0" algn="ctr" defTabSz="533400">
              <a:lnSpc>
                <a:spcPct val="90000"/>
              </a:lnSpc>
              <a:spcBef>
                <a:spcPct val="0"/>
              </a:spcBef>
              <a:spcAft>
                <a:spcPct val="35000"/>
              </a:spcAft>
            </a:pPr>
            <a:r>
              <a:rPr lang="en-IN" sz="1200" kern="1200" dirty="0" smtClean="0"/>
              <a:t>Task-Technology Structure Fit</a:t>
            </a:r>
            <a:endParaRPr lang="en-IN" sz="1200" kern="1200" dirty="0"/>
          </a:p>
        </p:txBody>
      </p:sp>
      <p:sp>
        <p:nvSpPr>
          <p:cNvPr id="27" name="Shape 26"/>
          <p:cNvSpPr/>
          <p:nvPr/>
        </p:nvSpPr>
        <p:spPr>
          <a:xfrm>
            <a:off x="3725332" y="708647"/>
            <a:ext cx="4741333" cy="3793066"/>
          </a:xfrm>
          <a:prstGeom prst="funnel">
            <a:avLst/>
          </a:prstGeom>
          <a:scene3d>
            <a:camera prst="orthographicFront"/>
            <a:lightRig rig="flat" dir="t"/>
          </a:scene3d>
          <a:sp3d extrusionH="12700" prstMaterial="plastic">
            <a:bevelT w="50800" h="50800"/>
          </a:sp3d>
        </p:spPr>
        <p:style>
          <a:lnRef idx="1">
            <a:schemeClr val="accent5">
              <a:hueOff val="0"/>
              <a:satOff val="0"/>
              <a:lumOff val="0"/>
              <a:alphaOff val="0"/>
            </a:schemeClr>
          </a:lnRef>
          <a:fillRef idx="1">
            <a:schemeClr val="lt1">
              <a:alpha val="40000"/>
              <a:hueOff val="0"/>
              <a:satOff val="0"/>
              <a:lumOff val="0"/>
              <a:alphaOff val="0"/>
            </a:schemeClr>
          </a:fillRef>
          <a:effectRef idx="2">
            <a:schemeClr val="lt1">
              <a:alpha val="40000"/>
              <a:hueOff val="0"/>
              <a:satOff val="0"/>
              <a:lumOff val="0"/>
              <a:alphaOff val="0"/>
            </a:schemeClr>
          </a:effectRef>
          <a:fontRef idx="minor">
            <a:schemeClr val="dk1">
              <a:hueOff val="0"/>
              <a:satOff val="0"/>
              <a:lumOff val="0"/>
              <a:alphaOff val="0"/>
            </a:schemeClr>
          </a:fontRef>
        </p:style>
      </p:sp>
      <p:sp>
        <p:nvSpPr>
          <p:cNvPr id="2" name="TextBox 1"/>
          <p:cNvSpPr txBox="1"/>
          <p:nvPr/>
        </p:nvSpPr>
        <p:spPr>
          <a:xfrm>
            <a:off x="2031999" y="6049819"/>
            <a:ext cx="9859817" cy="461665"/>
          </a:xfrm>
          <a:prstGeom prst="rect">
            <a:avLst/>
          </a:prstGeom>
          <a:noFill/>
        </p:spPr>
        <p:txBody>
          <a:bodyPr wrap="square" rtlCol="0">
            <a:spAutoFit/>
          </a:bodyPr>
          <a:lstStyle/>
          <a:p>
            <a:r>
              <a:rPr lang="en-US" sz="2400" b="1" dirty="0" smtClean="0"/>
              <a:t>Figure 3: </a:t>
            </a:r>
            <a:r>
              <a:rPr lang="en-US" sz="2400" dirty="0" smtClean="0"/>
              <a:t>Task Processes enable collaborative work environment </a:t>
            </a:r>
            <a:endParaRPr lang="en-US" sz="2400" dirty="0"/>
          </a:p>
        </p:txBody>
      </p:sp>
    </p:spTree>
    <p:extLst>
      <p:ext uri="{BB962C8B-B14F-4D97-AF65-F5344CB8AC3E}">
        <p14:creationId xmlns:p14="http://schemas.microsoft.com/office/powerpoint/2010/main" val="12922896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6" name="Freeform 5"/>
          <p:cNvSpPr/>
          <p:nvPr/>
        </p:nvSpPr>
        <p:spPr>
          <a:xfrm>
            <a:off x="1188656" y="53047"/>
            <a:ext cx="3151152" cy="3151152"/>
          </a:xfrm>
          <a:custGeom>
            <a:avLst/>
            <a:gdLst>
              <a:gd name="connsiteX0" fmla="*/ 0 w 3151152"/>
              <a:gd name="connsiteY0" fmla="*/ 1102903 h 3151152"/>
              <a:gd name="connsiteX1" fmla="*/ 1575576 w 3151152"/>
              <a:gd name="connsiteY1" fmla="*/ 0 h 3151152"/>
              <a:gd name="connsiteX2" fmla="*/ 3151152 w 3151152"/>
              <a:gd name="connsiteY2" fmla="*/ 1102903 h 3151152"/>
              <a:gd name="connsiteX3" fmla="*/ 2363364 w 3151152"/>
              <a:gd name="connsiteY3" fmla="*/ 1102903 h 3151152"/>
              <a:gd name="connsiteX4" fmla="*/ 2363364 w 3151152"/>
              <a:gd name="connsiteY4" fmla="*/ 3151152 h 3151152"/>
              <a:gd name="connsiteX5" fmla="*/ 787788 w 3151152"/>
              <a:gd name="connsiteY5" fmla="*/ 3151152 h 3151152"/>
              <a:gd name="connsiteX6" fmla="*/ 787788 w 3151152"/>
              <a:gd name="connsiteY6" fmla="*/ 1102903 h 3151152"/>
              <a:gd name="connsiteX7" fmla="*/ 0 w 3151152"/>
              <a:gd name="connsiteY7" fmla="*/ 1102903 h 3151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1152" h="3151152">
                <a:moveTo>
                  <a:pt x="1102903" y="3151152"/>
                </a:moveTo>
                <a:lnTo>
                  <a:pt x="0" y="1575576"/>
                </a:lnTo>
                <a:lnTo>
                  <a:pt x="1102903" y="0"/>
                </a:lnTo>
                <a:lnTo>
                  <a:pt x="1102903" y="787788"/>
                </a:lnTo>
                <a:lnTo>
                  <a:pt x="3151152" y="787788"/>
                </a:lnTo>
                <a:lnTo>
                  <a:pt x="3151152" y="2363364"/>
                </a:lnTo>
                <a:lnTo>
                  <a:pt x="1102903" y="2363364"/>
                </a:lnTo>
                <a:lnTo>
                  <a:pt x="1102903" y="3151152"/>
                </a:lnTo>
                <a:close/>
              </a:path>
            </a:pathLst>
          </a:custGeom>
        </p:spPr>
        <p:style>
          <a:lnRef idx="0">
            <a:schemeClr val="accent2"/>
          </a:lnRef>
          <a:fillRef idx="3">
            <a:schemeClr val="accent2"/>
          </a:fillRef>
          <a:effectRef idx="3">
            <a:schemeClr val="accent2"/>
          </a:effectRef>
          <a:fontRef idx="minor">
            <a:schemeClr val="lt1"/>
          </a:fontRef>
        </p:style>
        <p:txBody>
          <a:bodyPr spcFirstLastPara="0" vert="horz" wrap="square" lIns="764812" tIns="1001148" rIns="213360" bIns="1001148" numCol="1" spcCol="1270" anchor="ctr" anchorCtr="0">
            <a:noAutofit/>
          </a:bodyPr>
          <a:lstStyle/>
          <a:p>
            <a:pPr lvl="0" algn="ctr" defTabSz="1333500">
              <a:lnSpc>
                <a:spcPct val="90000"/>
              </a:lnSpc>
              <a:spcBef>
                <a:spcPct val="0"/>
              </a:spcBef>
              <a:spcAft>
                <a:spcPct val="35000"/>
              </a:spcAft>
            </a:pPr>
            <a:r>
              <a:rPr lang="en-IN" sz="3000" kern="1200" dirty="0" smtClean="0"/>
              <a:t>Performance</a:t>
            </a:r>
            <a:endParaRPr lang="en-IN" sz="3000" kern="1200" dirty="0"/>
          </a:p>
        </p:txBody>
      </p:sp>
      <p:sp>
        <p:nvSpPr>
          <p:cNvPr id="4" name="Rectangle 3"/>
          <p:cNvSpPr/>
          <p:nvPr/>
        </p:nvSpPr>
        <p:spPr>
          <a:xfrm>
            <a:off x="5469615" y="0"/>
            <a:ext cx="1197379" cy="6857999"/>
          </a:xfrm>
          <a:prstGeom prst="rect">
            <a:avLst/>
          </a:prstGeom>
        </p:spPr>
        <p:style>
          <a:lnRef idx="1">
            <a:schemeClr val="accent2"/>
          </a:lnRef>
          <a:fillRef idx="2">
            <a:schemeClr val="accent2"/>
          </a:fillRef>
          <a:effectRef idx="1">
            <a:schemeClr val="accent2"/>
          </a:effectRef>
          <a:fontRef idx="minor">
            <a:schemeClr val="dk1"/>
          </a:fontRef>
        </p:style>
        <p:txBody>
          <a:bodyPr vert="wordArtVert" wrap="square" lIns="91440" tIns="45720" rIns="91440" bIns="45720">
            <a:spAutoFit/>
          </a:bodyPr>
          <a:lstStyle/>
          <a:p>
            <a:pPr algn="ctr"/>
            <a:r>
              <a:rPr lang="en-US" sz="4800" dirty="0" smtClean="0">
                <a:ln w="0"/>
                <a:solidFill>
                  <a:schemeClr val="accent1">
                    <a:lumMod val="50000"/>
                  </a:schemeClr>
                </a:solidFill>
                <a:effectLst>
                  <a:outerShdw blurRad="38100" dist="25400" dir="5400000" algn="ctr" rotWithShape="0">
                    <a:srgbClr val="6E747A">
                      <a:alpha val="43000"/>
                    </a:srgbClr>
                  </a:outerShdw>
                </a:effectLst>
                <a:latin typeface="Arial Black" panose="020B0A04020102020204" pitchFamily="34" charset="0"/>
              </a:rPr>
              <a:t>OUTPUT</a:t>
            </a:r>
            <a:endParaRPr lang="en-US" sz="4800" dirty="0">
              <a:ln w="0"/>
              <a:solidFill>
                <a:schemeClr val="accent1">
                  <a:lumMod val="50000"/>
                </a:schemeClr>
              </a:solidFill>
              <a:effectLst>
                <a:outerShdw blurRad="38100" dist="25400" dir="5400000" algn="ctr" rotWithShape="0">
                  <a:srgbClr val="6E747A">
                    <a:alpha val="43000"/>
                  </a:srgbClr>
                </a:outerShdw>
              </a:effectLst>
              <a:latin typeface="Arial Black" panose="020B0A04020102020204" pitchFamily="34" charset="0"/>
            </a:endParaRPr>
          </a:p>
        </p:txBody>
      </p:sp>
      <p:sp>
        <p:nvSpPr>
          <p:cNvPr id="7" name="Freeform 6"/>
          <p:cNvSpPr/>
          <p:nvPr/>
        </p:nvSpPr>
        <p:spPr>
          <a:xfrm>
            <a:off x="7796801" y="3653548"/>
            <a:ext cx="3151153" cy="3151152"/>
          </a:xfrm>
          <a:custGeom>
            <a:avLst/>
            <a:gdLst>
              <a:gd name="connsiteX0" fmla="*/ 0 w 3151152"/>
              <a:gd name="connsiteY0" fmla="*/ 1102903 h 3151152"/>
              <a:gd name="connsiteX1" fmla="*/ 1575576 w 3151152"/>
              <a:gd name="connsiteY1" fmla="*/ 0 h 3151152"/>
              <a:gd name="connsiteX2" fmla="*/ 3151152 w 3151152"/>
              <a:gd name="connsiteY2" fmla="*/ 1102903 h 3151152"/>
              <a:gd name="connsiteX3" fmla="*/ 2363364 w 3151152"/>
              <a:gd name="connsiteY3" fmla="*/ 1102903 h 3151152"/>
              <a:gd name="connsiteX4" fmla="*/ 2363364 w 3151152"/>
              <a:gd name="connsiteY4" fmla="*/ 3151152 h 3151152"/>
              <a:gd name="connsiteX5" fmla="*/ 787788 w 3151152"/>
              <a:gd name="connsiteY5" fmla="*/ 3151152 h 3151152"/>
              <a:gd name="connsiteX6" fmla="*/ 787788 w 3151152"/>
              <a:gd name="connsiteY6" fmla="*/ 1102903 h 3151152"/>
              <a:gd name="connsiteX7" fmla="*/ 0 w 3151152"/>
              <a:gd name="connsiteY7" fmla="*/ 1102903 h 3151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1152" h="3151152">
                <a:moveTo>
                  <a:pt x="2048249" y="0"/>
                </a:moveTo>
                <a:lnTo>
                  <a:pt x="3151152" y="1575576"/>
                </a:lnTo>
                <a:lnTo>
                  <a:pt x="2048249" y="3151152"/>
                </a:lnTo>
                <a:lnTo>
                  <a:pt x="2048249" y="2363364"/>
                </a:lnTo>
                <a:lnTo>
                  <a:pt x="0" y="2363364"/>
                </a:lnTo>
                <a:lnTo>
                  <a:pt x="0" y="787788"/>
                </a:lnTo>
                <a:lnTo>
                  <a:pt x="2048249" y="787788"/>
                </a:lnTo>
                <a:lnTo>
                  <a:pt x="2048249" y="0"/>
                </a:lnTo>
                <a:close/>
              </a:path>
            </a:pathLst>
          </a:custGeom>
        </p:spPr>
        <p:style>
          <a:lnRef idx="0">
            <a:schemeClr val="accent3"/>
          </a:lnRef>
          <a:fillRef idx="3">
            <a:schemeClr val="accent3"/>
          </a:fillRef>
          <a:effectRef idx="3">
            <a:schemeClr val="accent3"/>
          </a:effectRef>
          <a:fontRef idx="minor">
            <a:schemeClr val="lt1"/>
          </a:fontRef>
        </p:style>
        <p:txBody>
          <a:bodyPr spcFirstLastPara="0" vert="horz" wrap="square" lIns="213360" tIns="1001148" rIns="764813" bIns="1001148" numCol="1" spcCol="1270" anchor="ctr" anchorCtr="0">
            <a:noAutofit/>
          </a:bodyPr>
          <a:lstStyle/>
          <a:p>
            <a:pPr lvl="0" algn="ctr" defTabSz="1333500">
              <a:lnSpc>
                <a:spcPct val="90000"/>
              </a:lnSpc>
              <a:spcBef>
                <a:spcPct val="0"/>
              </a:spcBef>
              <a:spcAft>
                <a:spcPct val="35000"/>
              </a:spcAft>
            </a:pPr>
            <a:r>
              <a:rPr lang="en-IN" sz="3000" kern="1200" dirty="0" smtClean="0"/>
              <a:t>Satisfaction</a:t>
            </a:r>
            <a:endParaRPr lang="en-IN" sz="3000" kern="1200" dirty="0"/>
          </a:p>
        </p:txBody>
      </p:sp>
      <p:sp>
        <p:nvSpPr>
          <p:cNvPr id="2" name="TextBox 1"/>
          <p:cNvSpPr txBox="1"/>
          <p:nvPr/>
        </p:nvSpPr>
        <p:spPr>
          <a:xfrm>
            <a:off x="369455" y="5080000"/>
            <a:ext cx="5149272" cy="1107996"/>
          </a:xfrm>
          <a:prstGeom prst="rect">
            <a:avLst/>
          </a:prstGeom>
          <a:noFill/>
        </p:spPr>
        <p:txBody>
          <a:bodyPr wrap="square" rtlCol="0">
            <a:spAutoFit/>
          </a:bodyPr>
          <a:lstStyle/>
          <a:p>
            <a:r>
              <a:rPr lang="en-US" sz="2200" b="1" dirty="0"/>
              <a:t>Figure 4: </a:t>
            </a:r>
            <a:r>
              <a:rPr lang="en-US" sz="2200" dirty="0"/>
              <a:t>Output category of issues </a:t>
            </a:r>
            <a:r>
              <a:rPr lang="en-US" sz="2200" dirty="0" smtClean="0"/>
              <a:t>focuses </a:t>
            </a:r>
            <a:r>
              <a:rPr lang="en-US" sz="2200" dirty="0"/>
              <a:t>on the performance of the virtual </a:t>
            </a:r>
            <a:r>
              <a:rPr lang="en-US" sz="2200" dirty="0" smtClean="0"/>
              <a:t>team</a:t>
            </a:r>
            <a:endParaRPr lang="en-US" sz="2200" dirty="0"/>
          </a:p>
        </p:txBody>
      </p:sp>
    </p:spTree>
    <p:extLst>
      <p:ext uri="{BB962C8B-B14F-4D97-AF65-F5344CB8AC3E}">
        <p14:creationId xmlns:p14="http://schemas.microsoft.com/office/powerpoint/2010/main" val="1227814453"/>
      </p:ext>
    </p:extLst>
  </p:cSld>
  <p:clrMapOvr>
    <a:masterClrMapping/>
  </p:clrMapOvr>
  <p:transition xmlns:p14="http://schemas.microsoft.com/office/powerpoint/2010/main" spd="med">
    <p:pull/>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lt">
                                    <p:tmPct val="25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a:bodyPr>
          <a:lstStyle/>
          <a:p>
            <a:pPr algn="ctr"/>
            <a:r>
              <a:rPr lang="en-IN" sz="4000" b="1" dirty="0" smtClean="0"/>
              <a:t>Establishing a Communication Framework</a:t>
            </a:r>
            <a:endParaRPr lang="en-IN" sz="4000" b="1" dirty="0"/>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rmAutofit lnSpcReduction="10000"/>
          </a:bodyPr>
          <a:lstStyle/>
          <a:p>
            <a:r>
              <a:rPr lang="en-IN" dirty="0" smtClean="0"/>
              <a:t>Our focus</a:t>
            </a:r>
            <a:r>
              <a:rPr lang="en-IN" baseline="0" dirty="0" smtClean="0"/>
              <a:t> in this project was management of remote IT projects </a:t>
            </a:r>
            <a:endParaRPr lang="en-IN" dirty="0" smtClean="0"/>
          </a:p>
          <a:p>
            <a:endParaRPr lang="en-IN" dirty="0" smtClean="0"/>
          </a:p>
          <a:p>
            <a:r>
              <a:rPr lang="en-IN" dirty="0" smtClean="0"/>
              <a:t>Global  IT </a:t>
            </a:r>
            <a:r>
              <a:rPr lang="en-IN" dirty="0"/>
              <a:t>projects cannot function without sufficient ICT </a:t>
            </a:r>
            <a:r>
              <a:rPr lang="en-IN" dirty="0" smtClean="0"/>
              <a:t>involvement.</a:t>
            </a:r>
          </a:p>
          <a:p>
            <a:endParaRPr lang="en-IN" dirty="0" smtClean="0"/>
          </a:p>
          <a:p>
            <a:r>
              <a:rPr lang="en-IN" dirty="0" smtClean="0"/>
              <a:t>Due to low product visibility and changing requirements IT projects are perceived as challenging and High risk.</a:t>
            </a:r>
          </a:p>
          <a:p>
            <a:endParaRPr lang="en-IN" dirty="0"/>
          </a:p>
          <a:p>
            <a:r>
              <a:rPr lang="en-IN" dirty="0" smtClean="0"/>
              <a:t>Meeting deadlines of projects requires a high degree of communication amongst the team members. </a:t>
            </a:r>
          </a:p>
          <a:p>
            <a:endParaRPr lang="en-IN" dirty="0" smtClean="0"/>
          </a:p>
          <a:p>
            <a:pPr marL="0" indent="0">
              <a:buNone/>
            </a:pPr>
            <a:endParaRPr lang="en-IN" dirty="0"/>
          </a:p>
        </p:txBody>
      </p:sp>
    </p:spTree>
    <p:extLst>
      <p:ext uri="{BB962C8B-B14F-4D97-AF65-F5344CB8AC3E}">
        <p14:creationId xmlns:p14="http://schemas.microsoft.com/office/powerpoint/2010/main" val="388567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24872" y="648040"/>
            <a:ext cx="11420764" cy="5863596"/>
          </a:xfrm>
        </p:spPr>
        <p:style>
          <a:lnRef idx="1">
            <a:schemeClr val="accent4"/>
          </a:lnRef>
          <a:fillRef idx="2">
            <a:schemeClr val="accent4"/>
          </a:fillRef>
          <a:effectRef idx="1">
            <a:schemeClr val="accent4"/>
          </a:effectRef>
          <a:fontRef idx="minor">
            <a:schemeClr val="dk1"/>
          </a:fontRef>
        </p:style>
        <p:txBody>
          <a:bodyPr>
            <a:normAutofit/>
          </a:bodyPr>
          <a:lstStyle/>
          <a:p>
            <a:pPr marL="0" indent="0">
              <a:buNone/>
            </a:pPr>
            <a:r>
              <a:rPr lang="en-IN" sz="4000" b="1" dirty="0"/>
              <a:t>Information overload:</a:t>
            </a:r>
            <a:r>
              <a:rPr lang="en-IN" sz="2500" b="1" dirty="0"/>
              <a:t> </a:t>
            </a:r>
            <a:endParaRPr lang="en-IN" sz="2500" b="1" dirty="0" smtClean="0"/>
          </a:p>
          <a:p>
            <a:pPr>
              <a:buFontTx/>
              <a:buChar char="-"/>
            </a:pPr>
            <a:r>
              <a:rPr lang="en-IN" dirty="0" smtClean="0"/>
              <a:t>High information overload load can occur due </a:t>
            </a:r>
            <a:r>
              <a:rPr lang="en-IN" dirty="0"/>
              <a:t>to </a:t>
            </a:r>
            <a:r>
              <a:rPr lang="en-IN" dirty="0" smtClean="0"/>
              <a:t>excessive  volume </a:t>
            </a:r>
            <a:r>
              <a:rPr lang="en-IN" dirty="0"/>
              <a:t>of </a:t>
            </a:r>
            <a:r>
              <a:rPr lang="en-IN" dirty="0" smtClean="0"/>
              <a:t>e</a:t>
            </a:r>
            <a:r>
              <a:rPr lang="en-IN" dirty="0"/>
              <a:t>-mails </a:t>
            </a:r>
            <a:r>
              <a:rPr lang="en-IN" dirty="0" smtClean="0"/>
              <a:t>or text based communication. </a:t>
            </a:r>
          </a:p>
          <a:p>
            <a:pPr>
              <a:buFontTx/>
              <a:buChar char="-"/>
            </a:pPr>
            <a:endParaRPr lang="en-IN" dirty="0" smtClean="0"/>
          </a:p>
          <a:p>
            <a:pPr>
              <a:buFontTx/>
              <a:buChar char="-"/>
            </a:pPr>
            <a:r>
              <a:rPr lang="en-IN" dirty="0" smtClean="0"/>
              <a:t>This leads to </a:t>
            </a:r>
            <a:endParaRPr lang="en-IN" dirty="0"/>
          </a:p>
          <a:p>
            <a:pPr lvl="1"/>
            <a:r>
              <a:rPr lang="en-IN" sz="2800" dirty="0" smtClean="0"/>
              <a:t>overlooking of critical information </a:t>
            </a:r>
          </a:p>
          <a:p>
            <a:pPr lvl="1"/>
            <a:r>
              <a:rPr lang="en-IN" sz="2800" dirty="0" smtClean="0"/>
              <a:t>Delays in decion making</a:t>
            </a:r>
          </a:p>
          <a:p>
            <a:pPr lvl="1"/>
            <a:r>
              <a:rPr lang="en-IN" sz="2800" dirty="0" smtClean="0"/>
              <a:t>Co-ordination Problems </a:t>
            </a:r>
            <a:endParaRPr lang="en-IN" sz="2800" dirty="0"/>
          </a:p>
          <a:p>
            <a:pPr marL="457200" lvl="1" indent="0">
              <a:buNone/>
            </a:pPr>
            <a:endParaRPr lang="en-IN" sz="2800" dirty="0" smtClean="0"/>
          </a:p>
          <a:p>
            <a:pPr marL="457200" lvl="1" indent="0">
              <a:buNone/>
            </a:pPr>
            <a:r>
              <a:rPr lang="en-IN" sz="2800" dirty="0"/>
              <a:t>-</a:t>
            </a:r>
            <a:r>
              <a:rPr lang="en-IN" sz="2800" dirty="0" smtClean="0"/>
              <a:t> Communicaiton framework should allow the ability to prioritize certain type of communications.</a:t>
            </a:r>
            <a:endParaRPr lang="en-IN" sz="2800" dirty="0"/>
          </a:p>
        </p:txBody>
      </p:sp>
    </p:spTree>
    <p:extLst>
      <p:ext uri="{BB962C8B-B14F-4D97-AF65-F5344CB8AC3E}">
        <p14:creationId xmlns:p14="http://schemas.microsoft.com/office/powerpoint/2010/main" val="3538990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1728" y="490681"/>
            <a:ext cx="5312834" cy="592667"/>
          </a:xfrm>
        </p:spPr>
        <p:style>
          <a:lnRef idx="1">
            <a:schemeClr val="accent4"/>
          </a:lnRef>
          <a:fillRef idx="2">
            <a:schemeClr val="accent4"/>
          </a:fillRef>
          <a:effectRef idx="1">
            <a:schemeClr val="accent4"/>
          </a:effectRef>
          <a:fontRef idx="minor">
            <a:schemeClr val="dk1"/>
          </a:fontRef>
        </p:style>
        <p:txBody>
          <a:bodyPr>
            <a:normAutofit fontScale="90000"/>
          </a:bodyPr>
          <a:lstStyle/>
          <a:p>
            <a:r>
              <a:rPr lang="en-IN" sz="3000" b="1" dirty="0" smtClean="0"/>
              <a:t/>
            </a:r>
            <a:br>
              <a:rPr lang="en-IN" sz="3000" b="1" dirty="0" smtClean="0"/>
            </a:br>
            <a:r>
              <a:rPr lang="en-IN" sz="3000" b="1" dirty="0" smtClean="0"/>
              <a:t>Ranking Communication Tools: </a:t>
            </a:r>
            <a:r>
              <a:rPr lang="en-IN" sz="3000" dirty="0" smtClean="0"/>
              <a:t/>
            </a:r>
            <a:br>
              <a:rPr lang="en-IN" sz="3000" dirty="0" smtClean="0"/>
            </a:br>
            <a:endParaRPr lang="en-IN" sz="3000" dirty="0"/>
          </a:p>
        </p:txBody>
      </p:sp>
      <p:pic>
        <p:nvPicPr>
          <p:cNvPr id="4" name="Content Placeholder 3"/>
          <p:cNvPicPr>
            <a:picLocks noGrp="1" noChangeAspect="1"/>
          </p:cNvPicPr>
          <p:nvPr>
            <p:ph idx="1"/>
          </p:nvPr>
        </p:nvPicPr>
        <p:blipFill>
          <a:blip r:embed="rId3"/>
          <a:srcRect t="13336" b="13336"/>
          <a:stretch>
            <a:fillRect/>
          </a:stretch>
        </p:blipFill>
        <p:spPr>
          <a:xfrm>
            <a:off x="1440589" y="1341655"/>
            <a:ext cx="8888743" cy="3923071"/>
          </a:xfrm>
        </p:spPr>
      </p:pic>
      <p:sp>
        <p:nvSpPr>
          <p:cNvPr id="5" name="TextBox 4"/>
          <p:cNvSpPr txBox="1"/>
          <p:nvPr/>
        </p:nvSpPr>
        <p:spPr>
          <a:xfrm>
            <a:off x="623392" y="5589240"/>
            <a:ext cx="11329259" cy="707886"/>
          </a:xfrm>
          <a:prstGeom prst="rect">
            <a:avLst/>
          </a:prstGeom>
          <a:noFill/>
        </p:spPr>
        <p:txBody>
          <a:bodyPr wrap="square" rtlCol="0">
            <a:spAutoFit/>
          </a:bodyPr>
          <a:lstStyle/>
          <a:p>
            <a:r>
              <a:rPr lang="en-IN" sz="2000" b="1" dirty="0">
                <a:latin typeface="Times New Roman"/>
                <a:cs typeface="Times New Roman"/>
              </a:rPr>
              <a:t>Media Richness Theory (MRT), </a:t>
            </a:r>
            <a:r>
              <a:rPr lang="en-IN" sz="2000" dirty="0">
                <a:latin typeface="Times New Roman"/>
                <a:cs typeface="Times New Roman"/>
              </a:rPr>
              <a:t>proposed by Daft and Lengel (1986), </a:t>
            </a:r>
            <a:r>
              <a:rPr lang="en-IN" sz="2000" dirty="0" smtClean="0">
                <a:latin typeface="Times New Roman"/>
                <a:cs typeface="Times New Roman"/>
              </a:rPr>
              <a:t>can be used by organiation to judge communication abilities of different communication media.</a:t>
            </a:r>
            <a:endParaRPr lang="en-US" dirty="0"/>
          </a:p>
        </p:txBody>
      </p:sp>
    </p:spTree>
    <p:extLst>
      <p:ext uri="{BB962C8B-B14F-4D97-AF65-F5344CB8AC3E}">
        <p14:creationId xmlns:p14="http://schemas.microsoft.com/office/powerpoint/2010/main" val="3375588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77456" y="548680"/>
            <a:ext cx="10483271" cy="1143000"/>
          </a:xfrm>
        </p:spPr>
        <p:style>
          <a:lnRef idx="1">
            <a:schemeClr val="accent4"/>
          </a:lnRef>
          <a:fillRef idx="2">
            <a:schemeClr val="accent4"/>
          </a:fillRef>
          <a:effectRef idx="1">
            <a:schemeClr val="accent4"/>
          </a:effectRef>
          <a:fontRef idx="minor">
            <a:schemeClr val="dk1"/>
          </a:fontRef>
        </p:style>
        <p:txBody>
          <a:bodyPr>
            <a:normAutofit/>
          </a:bodyPr>
          <a:lstStyle/>
          <a:p>
            <a:pPr algn="ctr"/>
            <a:r>
              <a:rPr lang="en-IN" sz="3400" b="1" dirty="0"/>
              <a:t>Social </a:t>
            </a:r>
            <a:r>
              <a:rPr lang="en-IN" sz="3400" b="1" dirty="0" smtClean="0"/>
              <a:t>Media</a:t>
            </a:r>
            <a:endParaRPr lang="en-IN" sz="3400" dirty="0"/>
          </a:p>
        </p:txBody>
      </p:sp>
      <p:sp>
        <p:nvSpPr>
          <p:cNvPr id="3" name="Content Placeholder 2"/>
          <p:cNvSpPr>
            <a:spLocks noGrp="1"/>
          </p:cNvSpPr>
          <p:nvPr>
            <p:ph idx="1"/>
          </p:nvPr>
        </p:nvSpPr>
        <p:spPr>
          <a:xfrm>
            <a:off x="845127" y="1828800"/>
            <a:ext cx="10515600" cy="4590473"/>
          </a:xfrm>
        </p:spPr>
        <p:style>
          <a:lnRef idx="1">
            <a:schemeClr val="accent4"/>
          </a:lnRef>
          <a:fillRef idx="2">
            <a:schemeClr val="accent4"/>
          </a:fillRef>
          <a:effectRef idx="1">
            <a:schemeClr val="accent4"/>
          </a:effectRef>
          <a:fontRef idx="minor">
            <a:schemeClr val="dk1"/>
          </a:fontRef>
        </p:style>
        <p:txBody>
          <a:bodyPr>
            <a:normAutofit/>
          </a:bodyPr>
          <a:lstStyle/>
          <a:p>
            <a:pPr marL="0" indent="0">
              <a:buNone/>
            </a:pPr>
            <a:endParaRPr lang="en-IN" b="1" dirty="0"/>
          </a:p>
          <a:p>
            <a:r>
              <a:rPr lang="en-IN" dirty="0" smtClean="0"/>
              <a:t>Social</a:t>
            </a:r>
            <a:r>
              <a:rPr lang="en-IN" dirty="0"/>
              <a:t> networks </a:t>
            </a:r>
            <a:r>
              <a:rPr lang="en-IN" dirty="0" smtClean="0"/>
              <a:t>can diminish </a:t>
            </a:r>
            <a:r>
              <a:rPr lang="en-IN" dirty="0"/>
              <a:t>the cognitive distance between project team </a:t>
            </a:r>
            <a:r>
              <a:rPr lang="en-IN" dirty="0" smtClean="0"/>
              <a:t>members.</a:t>
            </a:r>
          </a:p>
          <a:p>
            <a:pPr marL="0" indent="0">
              <a:buNone/>
            </a:pPr>
            <a:endParaRPr lang="en-IN" dirty="0" smtClean="0"/>
          </a:p>
          <a:p>
            <a:r>
              <a:rPr lang="en-IN" dirty="0" smtClean="0"/>
              <a:t>They can allow:</a:t>
            </a:r>
          </a:p>
          <a:p>
            <a:pPr lvl="1"/>
            <a:r>
              <a:rPr lang="en-IN" dirty="0" smtClean="0"/>
              <a:t>Increased Knowledge sharing </a:t>
            </a:r>
          </a:p>
          <a:p>
            <a:pPr lvl="1"/>
            <a:r>
              <a:rPr lang="en-IN" dirty="0" smtClean="0"/>
              <a:t>informal communication between members of the team</a:t>
            </a:r>
          </a:p>
          <a:p>
            <a:pPr lvl="1"/>
            <a:r>
              <a:rPr lang="en-IN" dirty="0" smtClean="0"/>
              <a:t>establish </a:t>
            </a:r>
            <a:r>
              <a:rPr lang="en-IN" dirty="0"/>
              <a:t>a sense of oneess </a:t>
            </a:r>
            <a:r>
              <a:rPr lang="en-IN" dirty="0" smtClean="0"/>
              <a:t>(To be said: amongst the team mmebers and has a positive influence on team dynamics. )</a:t>
            </a:r>
          </a:p>
          <a:p>
            <a:pPr lvl="1"/>
            <a:r>
              <a:rPr lang="en-IN" dirty="0" smtClean="0"/>
              <a:t>Boast overall team morale </a:t>
            </a:r>
            <a:endParaRPr lang="en-IN" dirty="0"/>
          </a:p>
          <a:p>
            <a:pPr marL="457200" lvl="1" indent="0">
              <a:buNone/>
            </a:pPr>
            <a:endParaRPr lang="en-IN" dirty="0" smtClean="0"/>
          </a:p>
          <a:p>
            <a:pPr marL="0" indent="0">
              <a:buNone/>
            </a:pPr>
            <a:endParaRPr lang="en-IN" dirty="0"/>
          </a:p>
          <a:p>
            <a:pPr marL="0" indent="0">
              <a:buNone/>
            </a:pPr>
            <a:endParaRPr lang="en-IN" dirty="0"/>
          </a:p>
          <a:p>
            <a:endParaRPr lang="en-IN" dirty="0"/>
          </a:p>
          <a:p>
            <a:pPr marL="0" indent="0">
              <a:buNone/>
            </a:pPr>
            <a:endParaRPr lang="en-IN" b="1" dirty="0"/>
          </a:p>
        </p:txBody>
      </p:sp>
    </p:spTree>
    <p:extLst>
      <p:ext uri="{BB962C8B-B14F-4D97-AF65-F5344CB8AC3E}">
        <p14:creationId xmlns:p14="http://schemas.microsoft.com/office/powerpoint/2010/main" val="1971308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994" y="2822149"/>
            <a:ext cx="10515600" cy="1325562"/>
          </a:xfrm>
        </p:spPr>
        <p:style>
          <a:lnRef idx="1">
            <a:schemeClr val="accent4"/>
          </a:lnRef>
          <a:fillRef idx="2">
            <a:schemeClr val="accent4"/>
          </a:fillRef>
          <a:effectRef idx="1">
            <a:schemeClr val="accent4"/>
          </a:effectRef>
          <a:fontRef idx="minor">
            <a:schemeClr val="dk1"/>
          </a:fontRef>
        </p:style>
        <p:txBody>
          <a:bodyPr/>
          <a:lstStyle/>
          <a:p>
            <a:r>
              <a:rPr lang="en-US" dirty="0" smtClean="0"/>
              <a:t>Risk Management of Remote Projects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05547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77454" y="408094"/>
            <a:ext cx="10414001" cy="1325562"/>
          </a:xfrm>
        </p:spPr>
        <p:style>
          <a:lnRef idx="1">
            <a:schemeClr val="accent4"/>
          </a:lnRef>
          <a:fillRef idx="2">
            <a:schemeClr val="accent4"/>
          </a:fillRef>
          <a:effectRef idx="1">
            <a:schemeClr val="accent4"/>
          </a:effectRef>
          <a:fontRef idx="minor">
            <a:schemeClr val="dk1"/>
          </a:fontRef>
        </p:style>
        <p:txBody>
          <a:bodyPr>
            <a:normAutofit/>
          </a:bodyPr>
          <a:lstStyle/>
          <a:p>
            <a:r>
              <a:rPr lang="en-AU" sz="3600" b="1" dirty="0"/>
              <a:t>Lack of </a:t>
            </a:r>
            <a:r>
              <a:rPr lang="en-AU" sz="3600" b="1" dirty="0" smtClean="0"/>
              <a:t>Communication- Associated </a:t>
            </a:r>
            <a:r>
              <a:rPr lang="en-AU" sz="3600" b="1" dirty="0"/>
              <a:t>risks</a:t>
            </a:r>
            <a:endParaRPr lang="en-AU" sz="3600" dirty="0"/>
          </a:p>
        </p:txBody>
      </p:sp>
      <p:sp>
        <p:nvSpPr>
          <p:cNvPr id="3" name="Content Placeholder 2"/>
          <p:cNvSpPr>
            <a:spLocks noGrp="1"/>
          </p:cNvSpPr>
          <p:nvPr>
            <p:ph idx="1"/>
          </p:nvPr>
        </p:nvSpPr>
        <p:spPr>
          <a:xfrm>
            <a:off x="845127" y="1828800"/>
            <a:ext cx="10515600" cy="4659745"/>
          </a:xfrm>
        </p:spPr>
        <p:style>
          <a:lnRef idx="1">
            <a:schemeClr val="accent4"/>
          </a:lnRef>
          <a:fillRef idx="2">
            <a:schemeClr val="accent4"/>
          </a:fillRef>
          <a:effectRef idx="1">
            <a:schemeClr val="accent4"/>
          </a:effectRef>
          <a:fontRef idx="minor">
            <a:schemeClr val="dk1"/>
          </a:fontRef>
        </p:style>
        <p:txBody>
          <a:bodyPr>
            <a:normAutofit fontScale="92500" lnSpcReduction="10000"/>
          </a:bodyPr>
          <a:lstStyle/>
          <a:p>
            <a:endParaRPr lang="en-AU" sz="3000" dirty="0" smtClean="0"/>
          </a:p>
          <a:p>
            <a:r>
              <a:rPr lang="en-AU" sz="3000" dirty="0" smtClean="0"/>
              <a:t>miscommunication can lead to: </a:t>
            </a:r>
          </a:p>
          <a:p>
            <a:pPr lvl="1"/>
            <a:r>
              <a:rPr lang="en-AU" sz="3000" dirty="0" smtClean="0"/>
              <a:t>Risk of Redundant work </a:t>
            </a:r>
          </a:p>
          <a:p>
            <a:pPr lvl="1"/>
            <a:r>
              <a:rPr lang="en-AU" sz="3000" dirty="0" smtClean="0"/>
              <a:t>Incorrect understanding of project requirements </a:t>
            </a:r>
          </a:p>
          <a:p>
            <a:pPr lvl="1"/>
            <a:r>
              <a:rPr lang="en-AU" sz="3000" dirty="0" smtClean="0"/>
              <a:t>Project Failure </a:t>
            </a:r>
          </a:p>
          <a:p>
            <a:pPr marL="0" indent="0">
              <a:buNone/>
            </a:pPr>
            <a:endParaRPr lang="en-AU" sz="3000" dirty="0"/>
          </a:p>
          <a:p>
            <a:r>
              <a:rPr lang="en-AU" sz="3000" dirty="0" smtClean="0"/>
              <a:t>Mitigation Strategy: </a:t>
            </a:r>
            <a:endParaRPr lang="en-AU" sz="3000" dirty="0"/>
          </a:p>
          <a:p>
            <a:pPr lvl="1"/>
            <a:r>
              <a:rPr lang="en-AU" sz="3000" dirty="0"/>
              <a:t>ICT technologies </a:t>
            </a:r>
            <a:endParaRPr lang="en-AU" sz="3000" dirty="0" smtClean="0"/>
          </a:p>
          <a:p>
            <a:pPr lvl="1"/>
            <a:r>
              <a:rPr lang="en-AU" sz="3000" dirty="0" smtClean="0"/>
              <a:t>Create a </a:t>
            </a:r>
            <a:r>
              <a:rPr lang="en-AU" sz="3000" dirty="0"/>
              <a:t>S</a:t>
            </a:r>
            <a:r>
              <a:rPr lang="en-AU" sz="3000" dirty="0" smtClean="0"/>
              <a:t>ymbiotic Relationship</a:t>
            </a:r>
          </a:p>
          <a:p>
            <a:pPr lvl="1"/>
            <a:r>
              <a:rPr lang="en-AU" sz="3000" dirty="0" smtClean="0"/>
              <a:t>Facilitate Transfer of Knowledge  </a:t>
            </a:r>
          </a:p>
          <a:p>
            <a:endParaRPr lang="en-AU" dirty="0" smtClean="0"/>
          </a:p>
          <a:p>
            <a:endParaRPr lang="en-AU" dirty="0"/>
          </a:p>
        </p:txBody>
      </p:sp>
    </p:spTree>
    <p:extLst>
      <p:ext uri="{BB962C8B-B14F-4D97-AF65-F5344CB8AC3E}">
        <p14:creationId xmlns:p14="http://schemas.microsoft.com/office/powerpoint/2010/main" val="384222330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AU" b="1" dirty="0"/>
              <a:t>Heterogeneous culture</a:t>
            </a:r>
            <a:endParaRPr lang="en-AU" dirty="0"/>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lstStyle/>
          <a:p>
            <a:r>
              <a:rPr lang="en-AU" sz="3300" dirty="0" smtClean="0"/>
              <a:t>Preferred </a:t>
            </a:r>
            <a:r>
              <a:rPr lang="en-AU" sz="3300" dirty="0"/>
              <a:t>mode of communication </a:t>
            </a:r>
          </a:p>
          <a:p>
            <a:r>
              <a:rPr lang="en-AU" sz="3300" dirty="0" smtClean="0"/>
              <a:t>Cultural arrangements</a:t>
            </a:r>
          </a:p>
          <a:p>
            <a:r>
              <a:rPr lang="en-AU" sz="3300" dirty="0" smtClean="0"/>
              <a:t>Manager Training  </a:t>
            </a:r>
          </a:p>
          <a:p>
            <a:r>
              <a:rPr lang="en-AU" sz="3300" dirty="0" smtClean="0"/>
              <a:t>Infusing Cultural sensitivity</a:t>
            </a:r>
            <a:endParaRPr lang="en-AU" dirty="0"/>
          </a:p>
        </p:txBody>
      </p:sp>
    </p:spTree>
    <p:extLst>
      <p:ext uri="{BB962C8B-B14F-4D97-AF65-F5344CB8AC3E}">
        <p14:creationId xmlns:p14="http://schemas.microsoft.com/office/powerpoint/2010/main" val="404255664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6503" y="461817"/>
            <a:ext cx="6224587" cy="692727"/>
          </a:xfrm>
        </p:spPr>
        <p:style>
          <a:lnRef idx="1">
            <a:schemeClr val="accent4"/>
          </a:lnRef>
          <a:fillRef idx="2">
            <a:schemeClr val="accent4"/>
          </a:fillRef>
          <a:effectRef idx="1">
            <a:schemeClr val="accent4"/>
          </a:effectRef>
          <a:fontRef idx="minor">
            <a:schemeClr val="dk1"/>
          </a:fontRef>
        </p:style>
        <p:txBody>
          <a:bodyPr>
            <a:noAutofit/>
          </a:bodyPr>
          <a:lstStyle/>
          <a:p>
            <a:r>
              <a:rPr lang="en-AU" sz="2800" b="1" dirty="0" smtClean="0"/>
              <a:t/>
            </a:r>
            <a:br>
              <a:rPr lang="en-AU" sz="2800" b="1" dirty="0" smtClean="0"/>
            </a:br>
            <a:r>
              <a:rPr lang="en-AU" sz="2800" b="1" dirty="0" smtClean="0"/>
              <a:t>Collaboration </a:t>
            </a:r>
            <a:r>
              <a:rPr lang="en-AU" sz="2800" b="1" dirty="0"/>
              <a:t>Tools  </a:t>
            </a:r>
            <a:r>
              <a:rPr lang="en-AU" sz="2800" b="1" dirty="0" smtClean="0"/>
              <a:t>- Associated </a:t>
            </a:r>
            <a:r>
              <a:rPr lang="en-AU" sz="2800" b="1" dirty="0"/>
              <a:t>Risks:</a:t>
            </a:r>
            <a:r>
              <a:rPr lang="en-AU" sz="2800" dirty="0"/>
              <a:t/>
            </a:r>
            <a:br>
              <a:rPr lang="en-AU" sz="2800" dirty="0"/>
            </a:br>
            <a:endParaRPr lang="en-AU" sz="2800" dirty="0"/>
          </a:p>
        </p:txBody>
      </p:sp>
      <p:sp>
        <p:nvSpPr>
          <p:cNvPr id="3" name="Content Placeholder 2"/>
          <p:cNvSpPr>
            <a:spLocks noGrp="1"/>
          </p:cNvSpPr>
          <p:nvPr>
            <p:ph idx="1"/>
          </p:nvPr>
        </p:nvSpPr>
        <p:spPr>
          <a:xfrm>
            <a:off x="1095232" y="1422833"/>
            <a:ext cx="9734404" cy="2594986"/>
          </a:xfrm>
        </p:spPr>
        <p:style>
          <a:lnRef idx="1">
            <a:schemeClr val="accent4"/>
          </a:lnRef>
          <a:fillRef idx="2">
            <a:schemeClr val="accent4"/>
          </a:fillRef>
          <a:effectRef idx="1">
            <a:schemeClr val="accent4"/>
          </a:effectRef>
          <a:fontRef idx="minor">
            <a:schemeClr val="dk1"/>
          </a:fontRef>
        </p:style>
        <p:txBody>
          <a:bodyPr>
            <a:normAutofit fontScale="92500" lnSpcReduction="20000"/>
          </a:bodyPr>
          <a:lstStyle/>
          <a:p>
            <a:r>
              <a:rPr lang="en-AU" dirty="0" smtClean="0"/>
              <a:t>Selection of Tools</a:t>
            </a:r>
          </a:p>
          <a:p>
            <a:r>
              <a:rPr lang="en-AU" dirty="0"/>
              <a:t>L</a:t>
            </a:r>
            <a:r>
              <a:rPr lang="en-AU" dirty="0" smtClean="0"/>
              <a:t>ow </a:t>
            </a:r>
            <a:r>
              <a:rPr lang="en-AU" dirty="0"/>
              <a:t>usage frequency </a:t>
            </a:r>
            <a:endParaRPr lang="en-AU" dirty="0" smtClean="0"/>
          </a:p>
          <a:p>
            <a:r>
              <a:rPr lang="en-AU" dirty="0" smtClean="0"/>
              <a:t>Tool’s </a:t>
            </a:r>
            <a:r>
              <a:rPr lang="en-AU" dirty="0"/>
              <a:t>Training </a:t>
            </a:r>
          </a:p>
          <a:p>
            <a:endParaRPr lang="en-AU" dirty="0" smtClean="0"/>
          </a:p>
          <a:p>
            <a:r>
              <a:rPr lang="en-AU" dirty="0" smtClean="0"/>
              <a:t>TTF Model</a:t>
            </a:r>
          </a:p>
          <a:p>
            <a:r>
              <a:rPr lang="en-AU" dirty="0" smtClean="0"/>
              <a:t>Five trigger Model</a:t>
            </a:r>
          </a:p>
        </p:txBody>
      </p:sp>
      <p:sp>
        <p:nvSpPr>
          <p:cNvPr id="5" name="Title 1"/>
          <p:cNvSpPr txBox="1">
            <a:spLocks/>
          </p:cNvSpPr>
          <p:nvPr/>
        </p:nvSpPr>
        <p:spPr>
          <a:xfrm>
            <a:off x="577272" y="4364182"/>
            <a:ext cx="5380183" cy="637310"/>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AU" sz="2800" b="1" dirty="0"/>
              <a:t>Task-oriented communications</a:t>
            </a:r>
            <a:r>
              <a:rPr lang="en-AU" sz="2800" dirty="0"/>
              <a:t> </a:t>
            </a:r>
            <a:endParaRPr lang="en-US" sz="2800" dirty="0"/>
          </a:p>
        </p:txBody>
      </p:sp>
      <p:sp>
        <p:nvSpPr>
          <p:cNvPr id="6" name="Content Placeholder 2"/>
          <p:cNvSpPr txBox="1">
            <a:spLocks/>
          </p:cNvSpPr>
          <p:nvPr/>
        </p:nvSpPr>
        <p:spPr>
          <a:xfrm>
            <a:off x="1260763" y="5315528"/>
            <a:ext cx="10538691" cy="942109"/>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SzPct val="80000"/>
              <a:buFont typeface="Arial"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SzPct val="80000"/>
              <a:buFont typeface="Arial"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SzPct val="80000"/>
              <a:buFont typeface="Arial"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SzPct val="80000"/>
              <a:buFont typeface="Arial" pitchFamily="34" charset="0"/>
              <a:buChar char="•"/>
              <a:defRPr sz="18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r>
              <a:rPr lang="en-AU" dirty="0" smtClean="0"/>
              <a:t>It will influence expertise location and cognition-based trust in virtual teams.</a:t>
            </a:r>
            <a:endParaRPr lang="en-AU" dirty="0"/>
          </a:p>
        </p:txBody>
      </p:sp>
    </p:spTree>
    <p:extLst>
      <p:ext uri="{BB962C8B-B14F-4D97-AF65-F5344CB8AC3E}">
        <p14:creationId xmlns:p14="http://schemas.microsoft.com/office/powerpoint/2010/main" val="217719088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US" dirty="0" smtClean="0"/>
              <a:t>Project Scope </a:t>
            </a:r>
            <a:endParaRPr lang="en-US" dirty="0"/>
          </a:p>
        </p:txBody>
      </p:sp>
      <p:sp>
        <p:nvSpPr>
          <p:cNvPr id="3" name="Content Placeholder 2"/>
          <p:cNvSpPr>
            <a:spLocks noGrp="1"/>
          </p:cNvSpPr>
          <p:nvPr>
            <p:ph idx="1"/>
          </p:nvPr>
        </p:nvSpPr>
        <p:spPr>
          <a:xfrm>
            <a:off x="845127" y="1828799"/>
            <a:ext cx="10515600" cy="4590473"/>
          </a:xfrm>
        </p:spPr>
        <p:txBody>
          <a:bodyPr>
            <a:normAutofit lnSpcReduction="10000"/>
          </a:bodyPr>
          <a:lstStyle/>
          <a:p>
            <a:r>
              <a:rPr lang="en-US" b="1" dirty="0"/>
              <a:t>Research question</a:t>
            </a:r>
            <a:r>
              <a:rPr lang="en-US" dirty="0"/>
              <a:t>: How can </a:t>
            </a:r>
            <a:r>
              <a:rPr lang="en-US" dirty="0" smtClean="0"/>
              <a:t>a project managers leverage information and communication technologies(ICT)effectively to mitigate a high level of risk that is inherent </a:t>
            </a:r>
            <a:r>
              <a:rPr lang="en-US" dirty="0"/>
              <a:t>in </a:t>
            </a:r>
            <a:r>
              <a:rPr lang="en-US" dirty="0" smtClean="0"/>
              <a:t>remote IT projects ?</a:t>
            </a:r>
          </a:p>
          <a:p>
            <a:pPr marL="0" indent="0">
              <a:buNone/>
            </a:pPr>
            <a:endParaRPr lang="en-US" dirty="0"/>
          </a:p>
          <a:p>
            <a:r>
              <a:rPr lang="en-US" dirty="0" smtClean="0"/>
              <a:t>Why virtual or remote teams are becoming popular?</a:t>
            </a:r>
          </a:p>
          <a:p>
            <a:r>
              <a:rPr lang="en-US" dirty="0" smtClean="0"/>
              <a:t>What benefits can they provide to the organizations? </a:t>
            </a:r>
          </a:p>
          <a:p>
            <a:r>
              <a:rPr lang="en-US" dirty="0" smtClean="0"/>
              <a:t>What are some of the problems faced by the virtual teams?</a:t>
            </a:r>
          </a:p>
          <a:p>
            <a:r>
              <a:rPr lang="en-US" dirty="0" smtClean="0"/>
              <a:t>What role ICT Technologies can play in bringing team members together? </a:t>
            </a:r>
          </a:p>
          <a:p>
            <a:r>
              <a:rPr lang="en-US" dirty="0" smtClean="0"/>
              <a:t>What major factors lead to failure of remote projects? </a:t>
            </a:r>
            <a:endParaRPr lang="en-US" dirty="0"/>
          </a:p>
        </p:txBody>
      </p:sp>
    </p:spTree>
    <p:extLst>
      <p:ext uri="{BB962C8B-B14F-4D97-AF65-F5344CB8AC3E}">
        <p14:creationId xmlns:p14="http://schemas.microsoft.com/office/powerpoint/2010/main" val="2930917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5127" y="365760"/>
            <a:ext cx="10515600" cy="950422"/>
          </a:xfrm>
        </p:spPr>
        <p:style>
          <a:lnRef idx="1">
            <a:schemeClr val="accent4"/>
          </a:lnRef>
          <a:fillRef idx="2">
            <a:schemeClr val="accent4"/>
          </a:fillRef>
          <a:effectRef idx="1">
            <a:schemeClr val="accent4"/>
          </a:effectRef>
          <a:fontRef idx="minor">
            <a:schemeClr val="dk1"/>
          </a:fontRef>
        </p:style>
        <p:txBody>
          <a:bodyPr>
            <a:normAutofit fontScale="90000"/>
          </a:bodyPr>
          <a:lstStyle/>
          <a:p>
            <a:r>
              <a:rPr lang="en-AU" sz="4000" b="1" dirty="0" smtClean="0"/>
              <a:t/>
            </a:r>
            <a:br>
              <a:rPr lang="en-AU" sz="4000" b="1" dirty="0" smtClean="0"/>
            </a:br>
            <a:r>
              <a:rPr lang="en-AU" sz="4000" b="1" dirty="0" smtClean="0"/>
              <a:t>Lack </a:t>
            </a:r>
            <a:r>
              <a:rPr lang="en-AU" sz="4000" b="1" dirty="0"/>
              <a:t>of collaboration </a:t>
            </a:r>
            <a:r>
              <a:rPr lang="en-AU" sz="4000" b="1" dirty="0" smtClean="0"/>
              <a:t>– </a:t>
            </a:r>
            <a:r>
              <a:rPr lang="en-AU" b="1" dirty="0" smtClean="0"/>
              <a:t>associated risks </a:t>
            </a:r>
            <a:r>
              <a:rPr lang="en-AU" dirty="0"/>
              <a:t/>
            </a:r>
            <a:br>
              <a:rPr lang="en-AU" dirty="0"/>
            </a:br>
            <a:endParaRPr lang="en-AU" dirty="0"/>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rmAutofit/>
          </a:bodyPr>
          <a:lstStyle/>
          <a:p>
            <a:r>
              <a:rPr lang="en-AU" sz="3500" dirty="0" smtClean="0"/>
              <a:t>Introvert and extrovert members </a:t>
            </a:r>
          </a:p>
          <a:p>
            <a:r>
              <a:rPr lang="en-AU" sz="3500" dirty="0"/>
              <a:t>C</a:t>
            </a:r>
            <a:r>
              <a:rPr lang="en-AU" sz="3500" dirty="0" smtClean="0"/>
              <a:t>haracteristics </a:t>
            </a:r>
            <a:r>
              <a:rPr lang="en-AU" sz="3500" dirty="0"/>
              <a:t>of team members </a:t>
            </a:r>
            <a:endParaRPr lang="en-AU" sz="3500" dirty="0" smtClean="0"/>
          </a:p>
          <a:p>
            <a:r>
              <a:rPr lang="en-AU" sz="3500" dirty="0" smtClean="0"/>
              <a:t>Size of Project team</a:t>
            </a:r>
            <a:endParaRPr lang="en-AU" sz="3500" dirty="0"/>
          </a:p>
          <a:p>
            <a:r>
              <a:rPr lang="en-AU" sz="3500" dirty="0"/>
              <a:t>Reduced efficiency of virtual </a:t>
            </a:r>
            <a:r>
              <a:rPr lang="en-AU" sz="3500" dirty="0" smtClean="0"/>
              <a:t>team </a:t>
            </a:r>
          </a:p>
        </p:txBody>
      </p:sp>
    </p:spTree>
    <p:extLst>
      <p:ext uri="{BB962C8B-B14F-4D97-AF65-F5344CB8AC3E}">
        <p14:creationId xmlns:p14="http://schemas.microsoft.com/office/powerpoint/2010/main" val="270891253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lstStyle/>
          <a:p>
            <a:pPr algn="ctr"/>
            <a:r>
              <a:rPr lang="en-US" dirty="0" smtClean="0"/>
              <a:t>Key takeaways </a:t>
            </a:r>
            <a:endParaRPr lang="en-US" dirty="0"/>
          </a:p>
        </p:txBody>
      </p:sp>
      <p:sp>
        <p:nvSpPr>
          <p:cNvPr id="3" name="Content Placeholder 2"/>
          <p:cNvSpPr>
            <a:spLocks noGrp="1"/>
          </p:cNvSpPr>
          <p:nvPr>
            <p:ph idx="1"/>
          </p:nvPr>
        </p:nvSpPr>
        <p:spPr/>
        <p:txBody>
          <a:bodyPr>
            <a:normAutofit lnSpcReduction="10000"/>
          </a:bodyPr>
          <a:lstStyle/>
          <a:p>
            <a:r>
              <a:rPr lang="en-US" dirty="0"/>
              <a:t>Sophisticated communication technologies can go in vain if the team is lacks trust or is not willing share knowledge.</a:t>
            </a:r>
          </a:p>
          <a:p>
            <a:endParaRPr lang="en-US" dirty="0" smtClean="0"/>
          </a:p>
          <a:p>
            <a:r>
              <a:rPr lang="en-US" dirty="0"/>
              <a:t>Certain ICT technologies can reduce the communication gaps better than others </a:t>
            </a:r>
            <a:r>
              <a:rPr lang="en-US" dirty="0" smtClean="0"/>
              <a:t>and </a:t>
            </a:r>
            <a:r>
              <a:rPr lang="en-US" dirty="0"/>
              <a:t>richness of the </a:t>
            </a:r>
            <a:r>
              <a:rPr lang="en-US" dirty="0" smtClean="0"/>
              <a:t>information needed to establish strong social relationships.</a:t>
            </a:r>
          </a:p>
          <a:p>
            <a:endParaRPr lang="en-US" dirty="0" smtClean="0"/>
          </a:p>
          <a:p>
            <a:r>
              <a:rPr lang="en-US" dirty="0" smtClean="0"/>
              <a:t>Internal social communication tools that allow informal commination can go a long way in establishing bonds or oneness amongst team members. </a:t>
            </a:r>
          </a:p>
          <a:p>
            <a:pPr marL="0" indent="0">
              <a:buNone/>
            </a:pPr>
            <a:endParaRPr lang="en-US" dirty="0"/>
          </a:p>
          <a:p>
            <a:endParaRPr lang="en-US" dirty="0"/>
          </a:p>
        </p:txBody>
      </p:sp>
    </p:spTree>
    <p:extLst>
      <p:ext uri="{BB962C8B-B14F-4D97-AF65-F5344CB8AC3E}">
        <p14:creationId xmlns:p14="http://schemas.microsoft.com/office/powerpoint/2010/main" val="63757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lstStyle/>
          <a:p>
            <a:pPr algn="ctr"/>
            <a:r>
              <a:rPr lang="en-US" dirty="0" smtClean="0"/>
              <a:t>Key </a:t>
            </a:r>
            <a:r>
              <a:rPr lang="en-US" dirty="0"/>
              <a:t>t</a:t>
            </a:r>
            <a:r>
              <a:rPr lang="en-US" dirty="0" smtClean="0"/>
              <a:t>akeaways (continued)</a:t>
            </a:r>
            <a:endParaRPr lang="en-US" dirty="0"/>
          </a:p>
        </p:txBody>
      </p:sp>
      <p:sp>
        <p:nvSpPr>
          <p:cNvPr id="3" name="Content Placeholder 2"/>
          <p:cNvSpPr>
            <a:spLocks noGrp="1"/>
          </p:cNvSpPr>
          <p:nvPr>
            <p:ph idx="1"/>
          </p:nvPr>
        </p:nvSpPr>
        <p:spPr>
          <a:xfrm>
            <a:off x="845127" y="1439334"/>
            <a:ext cx="10515600" cy="4740804"/>
          </a:xfrm>
        </p:spPr>
        <p:txBody>
          <a:bodyPr>
            <a:normAutofit/>
          </a:bodyPr>
          <a:lstStyle/>
          <a:p>
            <a:endParaRPr lang="en-US" dirty="0"/>
          </a:p>
          <a:p>
            <a:r>
              <a:rPr lang="en-US" dirty="0"/>
              <a:t>Overall even though globally distributed teams face a lot of challenges, they have the capability to provide organizations with great opportunities and benefits in terms of adding business </a:t>
            </a:r>
            <a:r>
              <a:rPr lang="en-US" dirty="0" smtClean="0"/>
              <a:t>value(Akemi et. al,2013 ).</a:t>
            </a:r>
          </a:p>
          <a:p>
            <a:endParaRPr lang="en-US" dirty="0" smtClean="0"/>
          </a:p>
          <a:p>
            <a:endParaRPr lang="en-US" dirty="0"/>
          </a:p>
        </p:txBody>
      </p:sp>
    </p:spTree>
    <p:extLst>
      <p:ext uri="{BB962C8B-B14F-4D97-AF65-F5344CB8AC3E}">
        <p14:creationId xmlns:p14="http://schemas.microsoft.com/office/powerpoint/2010/main" val="3026556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References</a:t>
            </a:r>
            <a:endParaRPr lang="en-IN" b="1" dirty="0"/>
          </a:p>
        </p:txBody>
      </p:sp>
      <p:sp>
        <p:nvSpPr>
          <p:cNvPr id="3" name="TextBox 2"/>
          <p:cNvSpPr txBox="1"/>
          <p:nvPr/>
        </p:nvSpPr>
        <p:spPr>
          <a:xfrm>
            <a:off x="845127" y="1482291"/>
            <a:ext cx="9101514" cy="5119863"/>
          </a:xfrm>
          <a:prstGeom prst="rect">
            <a:avLst/>
          </a:prstGeom>
          <a:noFill/>
        </p:spPr>
        <p:txBody>
          <a:bodyPr wrap="square" rtlCol="0">
            <a:spAutoFit/>
          </a:bodyPr>
          <a:lstStyle/>
          <a:p>
            <a:pPr marL="342900" indent="-342900">
              <a:buFont typeface="+mj-lt"/>
              <a:buAutoNum type="arabicPeriod"/>
            </a:pPr>
            <a:r>
              <a:rPr lang="en-US" dirty="0"/>
              <a:t>BARDHAN, I., KRISHNAN, V. V. &amp; LIN, S. 2013. Team Dispersion, Information Technology, and Project Performance. </a:t>
            </a:r>
            <a:r>
              <a:rPr lang="en-US" i="1" dirty="0"/>
              <a:t>Production and Operations Management,</a:t>
            </a:r>
            <a:r>
              <a:rPr lang="en-US" dirty="0"/>
              <a:t> 22</a:t>
            </a:r>
            <a:r>
              <a:rPr lang="en-US" b="1" dirty="0"/>
              <a:t>,</a:t>
            </a:r>
            <a:r>
              <a:rPr lang="en-US" dirty="0"/>
              <a:t> 1478-1493.</a:t>
            </a:r>
            <a:endParaRPr lang="en-IN" dirty="0"/>
          </a:p>
          <a:p>
            <a:pPr marL="342900" indent="-342900">
              <a:buFont typeface="+mj-lt"/>
              <a:buAutoNum type="arabicPeriod"/>
            </a:pPr>
            <a:r>
              <a:rPr lang="en-US" dirty="0"/>
              <a:t>BJØRN, P. &amp; NGWENYAMA, O. 2009. Virtual team collaboration: Building shared meaning, resolving breakdowns and creating translucence. </a:t>
            </a:r>
            <a:r>
              <a:rPr lang="en-US" i="1" dirty="0"/>
              <a:t>Information Systems Journal,</a:t>
            </a:r>
            <a:r>
              <a:rPr lang="en-US" dirty="0"/>
              <a:t> 19</a:t>
            </a:r>
            <a:r>
              <a:rPr lang="en-US" b="1" dirty="0"/>
              <a:t>,</a:t>
            </a:r>
            <a:r>
              <a:rPr lang="en-US" dirty="0"/>
              <a:t> 227-253.</a:t>
            </a:r>
            <a:endParaRPr lang="en-IN" dirty="0"/>
          </a:p>
          <a:p>
            <a:pPr marL="342900" indent="-342900">
              <a:buFont typeface="+mj-lt"/>
              <a:buAutoNum type="arabicPeriod"/>
            </a:pPr>
            <a:r>
              <a:rPr lang="en-US" dirty="0"/>
              <a:t>ESPINOSA, J. A., SLAUGHTER, S. A., KRAUT, R. E. &amp; HERBSLEB, J. D. 2007. Team Knowledge and Coordination in Geographically Distributed Software Development. </a:t>
            </a:r>
            <a:r>
              <a:rPr lang="en-US" i="1" dirty="0"/>
              <a:t>Journal of Management Information Systems,</a:t>
            </a:r>
            <a:r>
              <a:rPr lang="en-US" dirty="0"/>
              <a:t> 24</a:t>
            </a:r>
            <a:r>
              <a:rPr lang="en-US" b="1" dirty="0"/>
              <a:t>,</a:t>
            </a:r>
            <a:r>
              <a:rPr lang="en-US" dirty="0"/>
              <a:t> 135-169.</a:t>
            </a:r>
            <a:endParaRPr lang="en-IN" dirty="0"/>
          </a:p>
          <a:p>
            <a:pPr marL="342900" indent="-342900">
              <a:buFont typeface="+mj-lt"/>
              <a:buAutoNum type="arabicPeriod"/>
            </a:pPr>
            <a:r>
              <a:rPr lang="en-US" dirty="0"/>
              <a:t>POWELL, A., PICCOLI, G. &amp; IVES, B. 2004. Virtual teams: A review of current literature and directions for future research. </a:t>
            </a:r>
            <a:r>
              <a:rPr lang="en-US" i="1" dirty="0"/>
              <a:t>Data Base for Advances in Information Systems,</a:t>
            </a:r>
            <a:r>
              <a:rPr lang="en-US" dirty="0"/>
              <a:t> 35</a:t>
            </a:r>
            <a:r>
              <a:rPr lang="en-US" b="1" dirty="0"/>
              <a:t>,</a:t>
            </a:r>
            <a:r>
              <a:rPr lang="en-US" dirty="0"/>
              <a:t> 6-23.</a:t>
            </a:r>
            <a:endParaRPr lang="en-IN" dirty="0"/>
          </a:p>
          <a:p>
            <a:pPr marL="342900" indent="-342900">
              <a:buFont typeface="+mj-lt"/>
              <a:buAutoNum type="arabicPeriod"/>
            </a:pPr>
            <a:r>
              <a:rPr lang="en-US" dirty="0"/>
              <a:t>SARKER, S., SARKER, S., NICHOLSON, D. B. &amp; JOSHI, K. D. 2005. Knowledge transfer in virtual systems development teams: an exploratory study of four key enablers. </a:t>
            </a:r>
            <a:r>
              <a:rPr lang="en-US" i="1" dirty="0"/>
              <a:t>IEEE Transactions on Professional Communication,</a:t>
            </a:r>
            <a:r>
              <a:rPr lang="en-US" dirty="0"/>
              <a:t> 48</a:t>
            </a:r>
            <a:r>
              <a:rPr lang="en-US" b="1" dirty="0"/>
              <a:t>,</a:t>
            </a:r>
            <a:r>
              <a:rPr lang="en-US" dirty="0"/>
              <a:t> 201-218.</a:t>
            </a:r>
            <a:endParaRPr lang="en-IN" dirty="0"/>
          </a:p>
          <a:p>
            <a:pPr marL="342900" indent="-342900">
              <a:buFont typeface="+mj-lt"/>
              <a:buAutoNum type="arabicPeriod"/>
            </a:pPr>
            <a:r>
              <a:rPr lang="en-US" dirty="0"/>
              <a:t>SHRIVASTAVA, S. V. &amp; RATHOD, U. 2015. Categorization of risk factors for distributed agile projects. </a:t>
            </a:r>
            <a:r>
              <a:rPr lang="en-US" i="1" dirty="0"/>
              <a:t>Information and Software Technology,</a:t>
            </a:r>
            <a:r>
              <a:rPr lang="en-US" dirty="0"/>
              <a:t> 58</a:t>
            </a:r>
            <a:r>
              <a:rPr lang="en-US" b="1" dirty="0"/>
              <a:t>,</a:t>
            </a:r>
            <a:r>
              <a:rPr lang="en-US" dirty="0"/>
              <a:t> 373-387.</a:t>
            </a:r>
            <a:endParaRPr lang="en-IN" dirty="0"/>
          </a:p>
          <a:p>
            <a:pPr marL="342900" indent="-342900">
              <a:buFont typeface="+mj-lt"/>
              <a:buAutoNum type="arabicPeriod"/>
            </a:pPr>
            <a:r>
              <a:rPr lang="en-US" dirty="0"/>
              <a:t>STAWNICZA, O. 2014. Information and Communication Technologies – Creating Oneness in Globally Distributed IT Project Teams. </a:t>
            </a:r>
            <a:r>
              <a:rPr lang="en-US" i="1" dirty="0"/>
              <a:t>Procedia Technology,</a:t>
            </a:r>
            <a:r>
              <a:rPr lang="en-US" dirty="0"/>
              <a:t> 16</a:t>
            </a:r>
            <a:r>
              <a:rPr lang="en-US" b="1" dirty="0"/>
              <a:t>,</a:t>
            </a:r>
            <a:r>
              <a:rPr lang="en-US" dirty="0"/>
              <a:t> 1057-1064.</a:t>
            </a:r>
            <a:endParaRPr lang="en-IN" dirty="0"/>
          </a:p>
          <a:p>
            <a:pPr>
              <a:lnSpc>
                <a:spcPct val="115000"/>
              </a:lnSpc>
              <a:spcAft>
                <a:spcPts val="1000"/>
              </a:spcAft>
            </a:pPr>
            <a:endParaRPr lang="en-IN" dirty="0">
              <a:effectLst/>
              <a:latin typeface="Calibri" panose="020F0502020204030204" pitchFamily="34" charset="0"/>
              <a:ea typeface="Calibri" panose="020F0502020204030204" pitchFamily="34" charset="0"/>
              <a:cs typeface="Shrut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9950" y="4975593"/>
            <a:ext cx="2432050" cy="1882407"/>
          </a:xfrm>
          <a:prstGeom prst="rect">
            <a:avLst/>
          </a:prstGeom>
        </p:spPr>
      </p:pic>
    </p:spTree>
    <p:extLst>
      <p:ext uri="{BB962C8B-B14F-4D97-AF65-F5344CB8AC3E}">
        <p14:creationId xmlns:p14="http://schemas.microsoft.com/office/powerpoint/2010/main" val="25861959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US" b="1" dirty="0" smtClean="0">
                <a:solidFill>
                  <a:schemeClr val="accent3">
                    <a:lumMod val="50000"/>
                  </a:schemeClr>
                </a:solidFill>
                <a:latin typeface="Times New Roman"/>
                <a:cs typeface="Times New Roman"/>
              </a:rPr>
              <a:t>Outline </a:t>
            </a:r>
            <a:endParaRPr lang="en-US" b="1" dirty="0">
              <a:solidFill>
                <a:schemeClr val="accent3">
                  <a:lumMod val="50000"/>
                </a:schemeClr>
              </a:solidFill>
              <a:latin typeface="Times New Roman"/>
              <a:cs typeface="Times New Roman"/>
            </a:endParaRPr>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rmAutofit/>
          </a:bodyPr>
          <a:lstStyle/>
          <a:p>
            <a:endParaRPr lang="en-US" sz="3000" dirty="0" smtClean="0">
              <a:solidFill>
                <a:srgbClr val="5A4B33"/>
              </a:solidFill>
            </a:endParaRPr>
          </a:p>
          <a:p>
            <a:r>
              <a:rPr lang="en-US" sz="3000" dirty="0" smtClean="0">
                <a:solidFill>
                  <a:schemeClr val="bg1"/>
                </a:solidFill>
              </a:rPr>
              <a:t>Background/Introduction  </a:t>
            </a:r>
          </a:p>
          <a:p>
            <a:r>
              <a:rPr lang="en-US" sz="3000" dirty="0" smtClean="0">
                <a:solidFill>
                  <a:schemeClr val="bg1"/>
                </a:solidFill>
              </a:rPr>
              <a:t>Common problems </a:t>
            </a:r>
            <a:r>
              <a:rPr lang="en-US" sz="3000" dirty="0">
                <a:solidFill>
                  <a:schemeClr val="bg1"/>
                </a:solidFill>
              </a:rPr>
              <a:t>f</a:t>
            </a:r>
            <a:r>
              <a:rPr lang="en-US" sz="3000" dirty="0" smtClean="0">
                <a:solidFill>
                  <a:schemeClr val="bg1"/>
                </a:solidFill>
              </a:rPr>
              <a:t>aced by </a:t>
            </a:r>
            <a:r>
              <a:rPr lang="en-US" sz="3000" dirty="0">
                <a:solidFill>
                  <a:schemeClr val="bg1"/>
                </a:solidFill>
              </a:rPr>
              <a:t>r</a:t>
            </a:r>
            <a:r>
              <a:rPr lang="en-US" sz="3000" dirty="0" smtClean="0">
                <a:solidFill>
                  <a:schemeClr val="bg1"/>
                </a:solidFill>
              </a:rPr>
              <a:t>emote teams</a:t>
            </a:r>
          </a:p>
          <a:p>
            <a:r>
              <a:rPr lang="en-US" sz="3000" dirty="0" smtClean="0">
                <a:solidFill>
                  <a:schemeClr val="bg1"/>
                </a:solidFill>
              </a:rPr>
              <a:t>Establishing  a Communication Framework </a:t>
            </a:r>
          </a:p>
          <a:p>
            <a:r>
              <a:rPr lang="en-US" sz="3000" dirty="0" smtClean="0">
                <a:solidFill>
                  <a:schemeClr val="bg1"/>
                </a:solidFill>
              </a:rPr>
              <a:t>Risk Management of remote Projects</a:t>
            </a:r>
          </a:p>
          <a:p>
            <a:r>
              <a:rPr lang="en-US" sz="3000" dirty="0" smtClean="0">
                <a:solidFill>
                  <a:schemeClr val="bg1"/>
                </a:solidFill>
              </a:rPr>
              <a:t>Conclusion </a:t>
            </a:r>
            <a:endParaRPr lang="en-US" sz="3000" dirty="0">
              <a:solidFill>
                <a:schemeClr val="bg1"/>
              </a:solidFill>
            </a:endParaRPr>
          </a:p>
        </p:txBody>
      </p:sp>
    </p:spTree>
    <p:extLst>
      <p:ext uri="{BB962C8B-B14F-4D97-AF65-F5344CB8AC3E}">
        <p14:creationId xmlns:p14="http://schemas.microsoft.com/office/powerpoint/2010/main" val="407092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US" b="1" dirty="0" smtClean="0"/>
              <a:t>Background</a:t>
            </a:r>
            <a:endParaRPr lang="en-US" b="1" dirty="0"/>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lstStyle/>
          <a:p>
            <a:r>
              <a:rPr lang="en-US" b="1" dirty="0" smtClean="0"/>
              <a:t>Outsourcing:  </a:t>
            </a:r>
          </a:p>
          <a:p>
            <a:pPr lvl="1"/>
            <a:r>
              <a:rPr lang="en-US" dirty="0" smtClean="0"/>
              <a:t>Intense Competition and tight project budgets </a:t>
            </a:r>
          </a:p>
          <a:p>
            <a:pPr lvl="1"/>
            <a:r>
              <a:rPr lang="en-US" dirty="0" smtClean="0"/>
              <a:t>Rise of Knowledge based economy </a:t>
            </a:r>
          </a:p>
          <a:p>
            <a:pPr lvl="1"/>
            <a:r>
              <a:rPr lang="en-US" dirty="0" smtClean="0"/>
              <a:t>Minimize Operational Cost</a:t>
            </a:r>
          </a:p>
          <a:p>
            <a:pPr lvl="1"/>
            <a:r>
              <a:rPr lang="en-US" dirty="0" smtClean="0"/>
              <a:t>Emergence of Cloud based communication technologies </a:t>
            </a:r>
          </a:p>
          <a:p>
            <a:pPr lvl="1"/>
            <a:r>
              <a:rPr lang="en-US" dirty="0" smtClean="0"/>
              <a:t>Leverage global talent</a:t>
            </a:r>
            <a:endParaRPr lang="en-US" dirty="0"/>
          </a:p>
          <a:p>
            <a:endParaRPr lang="en-US" dirty="0" smtClean="0"/>
          </a:p>
        </p:txBody>
      </p:sp>
    </p:spTree>
    <p:extLst>
      <p:ext uri="{BB962C8B-B14F-4D97-AF65-F5344CB8AC3E}">
        <p14:creationId xmlns:p14="http://schemas.microsoft.com/office/powerpoint/2010/main" val="2616092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US" dirty="0" smtClean="0"/>
              <a:t>Virtual Teams</a:t>
            </a:r>
            <a:endParaRPr lang="en-US" dirty="0"/>
          </a:p>
        </p:txBody>
      </p:sp>
      <p:sp>
        <p:nvSpPr>
          <p:cNvPr id="3" name="Content Placeholder 2"/>
          <p:cNvSpPr>
            <a:spLocks noGrp="1"/>
          </p:cNvSpPr>
          <p:nvPr>
            <p:ph idx="1"/>
          </p:nvPr>
        </p:nvSpPr>
        <p:spPr>
          <a:xfrm>
            <a:off x="798945" y="2567709"/>
            <a:ext cx="10515600" cy="3135745"/>
          </a:xfrm>
        </p:spPr>
        <p:style>
          <a:lnRef idx="1">
            <a:schemeClr val="accent4"/>
          </a:lnRef>
          <a:fillRef idx="3">
            <a:schemeClr val="accent4"/>
          </a:fillRef>
          <a:effectRef idx="2">
            <a:schemeClr val="accent4"/>
          </a:effectRef>
          <a:fontRef idx="minor">
            <a:schemeClr val="lt1"/>
          </a:fontRef>
        </p:style>
        <p:txBody>
          <a:bodyPr/>
          <a:lstStyle/>
          <a:p>
            <a:pPr marL="0" indent="0">
              <a:buNone/>
            </a:pPr>
            <a:r>
              <a:rPr lang="en-US" sz="3400" dirty="0" smtClean="0"/>
              <a:t>Definition:</a:t>
            </a:r>
          </a:p>
          <a:p>
            <a:pPr marL="457200" lvl="1" indent="0">
              <a:buNone/>
            </a:pPr>
            <a:r>
              <a:rPr lang="en-US" sz="3000" dirty="0" smtClean="0"/>
              <a:t>	“</a:t>
            </a:r>
            <a:r>
              <a:rPr lang="en-US" sz="3000" dirty="0"/>
              <a:t>a group of geographically, organizationally and/or time dispersed workers brought together by information technologies to accomplish one or more organization tasks” (Powell et al. 2004, p. 7). </a:t>
            </a:r>
          </a:p>
        </p:txBody>
      </p:sp>
    </p:spTree>
    <p:extLst>
      <p:ext uri="{BB962C8B-B14F-4D97-AF65-F5344CB8AC3E}">
        <p14:creationId xmlns:p14="http://schemas.microsoft.com/office/powerpoint/2010/main" val="82967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US" dirty="0" smtClean="0"/>
              <a:t>Virtual Teams</a:t>
            </a:r>
            <a:endParaRPr lang="en-US" dirty="0"/>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lstStyle/>
          <a:p>
            <a:r>
              <a:rPr lang="en-US" sz="3600" b="1" dirty="0" smtClean="0"/>
              <a:t>Benefits </a:t>
            </a:r>
          </a:p>
          <a:p>
            <a:pPr marL="685800" lvl="2">
              <a:spcBef>
                <a:spcPts val="1000"/>
              </a:spcBef>
            </a:pPr>
            <a:r>
              <a:rPr lang="en-US" sz="3000" dirty="0"/>
              <a:t>Cost Reduction </a:t>
            </a:r>
            <a:endParaRPr lang="en-US" sz="3000" dirty="0" smtClean="0"/>
          </a:p>
          <a:p>
            <a:pPr lvl="1"/>
            <a:r>
              <a:rPr lang="en-US" sz="3000" dirty="0" smtClean="0"/>
              <a:t>Cultural diversity </a:t>
            </a:r>
          </a:p>
          <a:p>
            <a:pPr lvl="1"/>
            <a:r>
              <a:rPr lang="en-US" sz="3000" dirty="0" smtClean="0"/>
              <a:t>flexibility in building cross-functional teams </a:t>
            </a:r>
          </a:p>
          <a:p>
            <a:pPr lvl="1"/>
            <a:r>
              <a:rPr lang="en-US" sz="3000" dirty="0" smtClean="0"/>
              <a:t>Business value </a:t>
            </a:r>
          </a:p>
          <a:p>
            <a:pPr lvl="1"/>
            <a:endParaRPr lang="en-US" dirty="0" smtClean="0"/>
          </a:p>
          <a:p>
            <a:pPr marL="0" indent="0">
              <a:buNone/>
            </a:pPr>
            <a:endParaRPr lang="en-US" dirty="0"/>
          </a:p>
          <a:p>
            <a:endParaRPr lang="en-US" dirty="0" smtClean="0"/>
          </a:p>
        </p:txBody>
      </p:sp>
    </p:spTree>
    <p:extLst>
      <p:ext uri="{BB962C8B-B14F-4D97-AF65-F5344CB8AC3E}">
        <p14:creationId xmlns:p14="http://schemas.microsoft.com/office/powerpoint/2010/main" val="931735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6" name="Oval 5"/>
          <p:cNvSpPr/>
          <p:nvPr/>
        </p:nvSpPr>
        <p:spPr>
          <a:xfrm>
            <a:off x="7929284" y="5342508"/>
            <a:ext cx="93124" cy="93124"/>
          </a:xfrm>
          <a:prstGeom prst="ellipse">
            <a:avLst/>
          </a:prstGeom>
        </p:spPr>
        <p:style>
          <a:lnRef idx="1">
            <a:schemeClr val="accent2">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8" name="Oval 7"/>
          <p:cNvSpPr/>
          <p:nvPr/>
        </p:nvSpPr>
        <p:spPr>
          <a:xfrm>
            <a:off x="7722847" y="5426407"/>
            <a:ext cx="93124" cy="93124"/>
          </a:xfrm>
          <a:prstGeom prst="ellipse">
            <a:avLst/>
          </a:prstGeom>
        </p:spPr>
        <p:style>
          <a:lnRef idx="1">
            <a:schemeClr val="accent3">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9" name="Oval 8"/>
          <p:cNvSpPr/>
          <p:nvPr/>
        </p:nvSpPr>
        <p:spPr>
          <a:xfrm>
            <a:off x="7511851" y="5495763"/>
            <a:ext cx="93124" cy="93124"/>
          </a:xfrm>
          <a:prstGeom prst="ellipse">
            <a:avLst/>
          </a:prstGeom>
        </p:spPr>
        <p:style>
          <a:lnRef idx="1">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0" name="Oval 9"/>
          <p:cNvSpPr/>
          <p:nvPr/>
        </p:nvSpPr>
        <p:spPr>
          <a:xfrm>
            <a:off x="7297600" y="5549458"/>
            <a:ext cx="93124" cy="93124"/>
          </a:xfrm>
          <a:prstGeom prst="ellipse">
            <a:avLst/>
          </a:prstGeom>
        </p:spPr>
        <p:style>
          <a:lnRef idx="1">
            <a:schemeClr val="accent5">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11" name="Oval 10"/>
          <p:cNvSpPr/>
          <p:nvPr/>
        </p:nvSpPr>
        <p:spPr>
          <a:xfrm>
            <a:off x="9055895" y="4530370"/>
            <a:ext cx="93124" cy="93124"/>
          </a:xfrm>
          <a:prstGeom prst="ellipse">
            <a:avLst/>
          </a:prstGeom>
        </p:spPr>
        <p:style>
          <a:lnRef idx="1">
            <a:schemeClr val="accent6">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sp>
      <p:sp>
        <p:nvSpPr>
          <p:cNvPr id="12" name="Oval 11"/>
          <p:cNvSpPr/>
          <p:nvPr/>
        </p:nvSpPr>
        <p:spPr>
          <a:xfrm>
            <a:off x="8892439" y="4695930"/>
            <a:ext cx="93124" cy="93124"/>
          </a:xfrm>
          <a:prstGeom prst="ellipse">
            <a:avLst/>
          </a:prstGeom>
        </p:spPr>
        <p:style>
          <a:lnRef idx="1">
            <a:schemeClr val="accent2">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3" name="Oval 12"/>
          <p:cNvSpPr/>
          <p:nvPr/>
        </p:nvSpPr>
        <p:spPr>
          <a:xfrm>
            <a:off x="9732514" y="3523588"/>
            <a:ext cx="93124" cy="93124"/>
          </a:xfrm>
          <a:prstGeom prst="ellipse">
            <a:avLst/>
          </a:prstGeom>
        </p:spPr>
        <p:style>
          <a:lnRef idx="1">
            <a:schemeClr val="accent3">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grpSp>
        <p:nvGrpSpPr>
          <p:cNvPr id="3" name="Group 2"/>
          <p:cNvGrpSpPr/>
          <p:nvPr/>
        </p:nvGrpSpPr>
        <p:grpSpPr>
          <a:xfrm rot="5400000">
            <a:off x="5286010" y="5438812"/>
            <a:ext cx="635591" cy="536108"/>
            <a:chOff x="8430844" y="483959"/>
            <a:chExt cx="635591" cy="536108"/>
          </a:xfrm>
        </p:grpSpPr>
        <p:sp>
          <p:nvSpPr>
            <p:cNvPr id="15" name="Oval 14"/>
            <p:cNvSpPr/>
            <p:nvPr/>
          </p:nvSpPr>
          <p:spPr>
            <a:xfrm>
              <a:off x="8430844" y="693705"/>
              <a:ext cx="93124" cy="93124"/>
            </a:xfrm>
            <a:prstGeom prst="ellipse">
              <a:avLst/>
            </a:prstGeom>
          </p:spPr>
          <p:style>
            <a:lnRef idx="1">
              <a:schemeClr val="accent5">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16" name="Oval 15"/>
            <p:cNvSpPr/>
            <p:nvPr/>
          </p:nvSpPr>
          <p:spPr>
            <a:xfrm>
              <a:off x="8566298" y="589112"/>
              <a:ext cx="93124" cy="93124"/>
            </a:xfrm>
            <a:prstGeom prst="ellipse">
              <a:avLst/>
            </a:prstGeom>
          </p:spPr>
          <p:style>
            <a:lnRef idx="1">
              <a:schemeClr val="accent6">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sp>
        <p:sp>
          <p:nvSpPr>
            <p:cNvPr id="17" name="Oval 16"/>
            <p:cNvSpPr/>
            <p:nvPr/>
          </p:nvSpPr>
          <p:spPr>
            <a:xfrm>
              <a:off x="8701752" y="483959"/>
              <a:ext cx="93124" cy="93124"/>
            </a:xfrm>
            <a:prstGeom prst="ellipse">
              <a:avLst/>
            </a:prstGeom>
          </p:spPr>
          <p:style>
            <a:lnRef idx="1">
              <a:schemeClr val="accent2">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8" name="Oval 17"/>
            <p:cNvSpPr/>
            <p:nvPr/>
          </p:nvSpPr>
          <p:spPr>
            <a:xfrm>
              <a:off x="8837857" y="589112"/>
              <a:ext cx="93124" cy="93124"/>
            </a:xfrm>
            <a:prstGeom prst="ellipse">
              <a:avLst/>
            </a:prstGeom>
          </p:spPr>
          <p:style>
            <a:lnRef idx="1">
              <a:schemeClr val="accent3">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19" name="Oval 18"/>
            <p:cNvSpPr/>
            <p:nvPr/>
          </p:nvSpPr>
          <p:spPr>
            <a:xfrm>
              <a:off x="8973311" y="693705"/>
              <a:ext cx="93124" cy="93124"/>
            </a:xfrm>
            <a:prstGeom prst="ellipse">
              <a:avLst/>
            </a:prstGeom>
          </p:spPr>
          <p:style>
            <a:lnRef idx="1">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20" name="Oval 19"/>
            <p:cNvSpPr/>
            <p:nvPr/>
          </p:nvSpPr>
          <p:spPr>
            <a:xfrm>
              <a:off x="8701752" y="705451"/>
              <a:ext cx="93124" cy="93124"/>
            </a:xfrm>
            <a:prstGeom prst="ellipse">
              <a:avLst/>
            </a:prstGeom>
          </p:spPr>
          <p:style>
            <a:lnRef idx="1">
              <a:schemeClr val="accent5">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21" name="Oval 20"/>
            <p:cNvSpPr/>
            <p:nvPr/>
          </p:nvSpPr>
          <p:spPr>
            <a:xfrm>
              <a:off x="8701752" y="926943"/>
              <a:ext cx="93124" cy="93124"/>
            </a:xfrm>
            <a:prstGeom prst="ellipse">
              <a:avLst/>
            </a:prstGeom>
          </p:spPr>
          <p:style>
            <a:lnRef idx="1">
              <a:schemeClr val="accent6">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sp>
      </p:grpSp>
      <p:sp>
        <p:nvSpPr>
          <p:cNvPr id="22" name="Freeform 21"/>
          <p:cNvSpPr/>
          <p:nvPr/>
        </p:nvSpPr>
        <p:spPr>
          <a:xfrm>
            <a:off x="6780205" y="5728021"/>
            <a:ext cx="2006410" cy="538069"/>
          </a:xfrm>
          <a:custGeom>
            <a:avLst/>
            <a:gdLst>
              <a:gd name="connsiteX0" fmla="*/ 0 w 2006410"/>
              <a:gd name="connsiteY0" fmla="*/ 89680 h 538069"/>
              <a:gd name="connsiteX1" fmla="*/ 89680 w 2006410"/>
              <a:gd name="connsiteY1" fmla="*/ 0 h 538069"/>
              <a:gd name="connsiteX2" fmla="*/ 1916730 w 2006410"/>
              <a:gd name="connsiteY2" fmla="*/ 0 h 538069"/>
              <a:gd name="connsiteX3" fmla="*/ 2006410 w 2006410"/>
              <a:gd name="connsiteY3" fmla="*/ 89680 h 538069"/>
              <a:gd name="connsiteX4" fmla="*/ 2006410 w 2006410"/>
              <a:gd name="connsiteY4" fmla="*/ 448389 h 538069"/>
              <a:gd name="connsiteX5" fmla="*/ 1916730 w 2006410"/>
              <a:gd name="connsiteY5" fmla="*/ 538069 h 538069"/>
              <a:gd name="connsiteX6" fmla="*/ 89680 w 2006410"/>
              <a:gd name="connsiteY6" fmla="*/ 538069 h 538069"/>
              <a:gd name="connsiteX7" fmla="*/ 0 w 2006410"/>
              <a:gd name="connsiteY7" fmla="*/ 448389 h 538069"/>
              <a:gd name="connsiteX8" fmla="*/ 0 w 2006410"/>
              <a:gd name="connsiteY8" fmla="*/ 89680 h 538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6410" h="538069">
                <a:moveTo>
                  <a:pt x="0" y="89680"/>
                </a:moveTo>
                <a:cubicBezTo>
                  <a:pt x="0" y="40151"/>
                  <a:pt x="40151" y="0"/>
                  <a:pt x="89680" y="0"/>
                </a:cubicBezTo>
                <a:lnTo>
                  <a:pt x="1916730" y="0"/>
                </a:lnTo>
                <a:cubicBezTo>
                  <a:pt x="1966259" y="0"/>
                  <a:pt x="2006410" y="40151"/>
                  <a:pt x="2006410" y="89680"/>
                </a:cubicBezTo>
                <a:lnTo>
                  <a:pt x="2006410" y="448389"/>
                </a:lnTo>
                <a:cubicBezTo>
                  <a:pt x="2006410" y="497918"/>
                  <a:pt x="1966259" y="538069"/>
                  <a:pt x="1916730" y="538069"/>
                </a:cubicBezTo>
                <a:lnTo>
                  <a:pt x="89680" y="538069"/>
                </a:lnTo>
                <a:cubicBezTo>
                  <a:pt x="40151" y="538069"/>
                  <a:pt x="0" y="497918"/>
                  <a:pt x="0" y="448389"/>
                </a:cubicBezTo>
                <a:lnTo>
                  <a:pt x="0" y="89680"/>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450956" tIns="71986" rIns="71986" bIns="71986" numCol="1" spcCol="1270" anchor="ctr" anchorCtr="0">
            <a:noAutofit/>
          </a:bodyPr>
          <a:lstStyle/>
          <a:p>
            <a:pPr lvl="0" algn="l" defTabSz="533400">
              <a:lnSpc>
                <a:spcPct val="90000"/>
              </a:lnSpc>
              <a:spcBef>
                <a:spcPct val="0"/>
              </a:spcBef>
              <a:spcAft>
                <a:spcPct val="35000"/>
              </a:spcAft>
            </a:pPr>
            <a:r>
              <a:rPr lang="en-US" sz="1200" dirty="0" smtClean="0"/>
              <a:t>Inputs</a:t>
            </a:r>
            <a:endParaRPr lang="en-US" sz="1200" kern="1200" dirty="0"/>
          </a:p>
        </p:txBody>
      </p:sp>
      <p:sp>
        <p:nvSpPr>
          <p:cNvPr id="23" name="Oval 22" descr="Closeup of hand holding pencil and sketching" title="Sample Picture"/>
          <p:cNvSpPr/>
          <p:nvPr/>
        </p:nvSpPr>
        <p:spPr>
          <a:xfrm>
            <a:off x="6223737" y="5200858"/>
            <a:ext cx="930594" cy="930155"/>
          </a:xfrm>
          <a:prstGeom prst="ellipse">
            <a:avLst/>
          </a:prstGeom>
          <a:blipFill dpi="0" rotWithShape="1">
            <a:blip r:embed="rId4"/>
            <a:srcRect/>
            <a:stretch>
              <a:fillRect/>
            </a:stretch>
          </a:blipFill>
        </p:spPr>
        <p:style>
          <a:lnRef idx="0">
            <a:schemeClr val="lt1">
              <a:hueOff val="0"/>
              <a:satOff val="0"/>
              <a:lumOff val="0"/>
              <a:alphaOff val="0"/>
            </a:schemeClr>
          </a:lnRef>
          <a:fillRef idx="1">
            <a:scrgbClr r="0" g="0" b="0"/>
          </a:fillRef>
          <a:effectRef idx="2">
            <a:schemeClr val="accent2">
              <a:tint val="50000"/>
              <a:hueOff val="0"/>
              <a:satOff val="0"/>
              <a:lumOff val="0"/>
              <a:alphaOff val="0"/>
            </a:schemeClr>
          </a:effectRef>
          <a:fontRef idx="minor">
            <a:schemeClr val="lt1">
              <a:hueOff val="0"/>
              <a:satOff val="0"/>
              <a:lumOff val="0"/>
              <a:alphaOff val="0"/>
            </a:schemeClr>
          </a:fontRef>
        </p:style>
      </p:sp>
      <p:sp>
        <p:nvSpPr>
          <p:cNvPr id="24" name="Freeform 23"/>
          <p:cNvSpPr/>
          <p:nvPr/>
        </p:nvSpPr>
        <p:spPr>
          <a:xfrm>
            <a:off x="8543059" y="5092070"/>
            <a:ext cx="2006410" cy="538069"/>
          </a:xfrm>
          <a:custGeom>
            <a:avLst/>
            <a:gdLst>
              <a:gd name="connsiteX0" fmla="*/ 0 w 2006410"/>
              <a:gd name="connsiteY0" fmla="*/ 89680 h 538069"/>
              <a:gd name="connsiteX1" fmla="*/ 89680 w 2006410"/>
              <a:gd name="connsiteY1" fmla="*/ 0 h 538069"/>
              <a:gd name="connsiteX2" fmla="*/ 1916730 w 2006410"/>
              <a:gd name="connsiteY2" fmla="*/ 0 h 538069"/>
              <a:gd name="connsiteX3" fmla="*/ 2006410 w 2006410"/>
              <a:gd name="connsiteY3" fmla="*/ 89680 h 538069"/>
              <a:gd name="connsiteX4" fmla="*/ 2006410 w 2006410"/>
              <a:gd name="connsiteY4" fmla="*/ 448389 h 538069"/>
              <a:gd name="connsiteX5" fmla="*/ 1916730 w 2006410"/>
              <a:gd name="connsiteY5" fmla="*/ 538069 h 538069"/>
              <a:gd name="connsiteX6" fmla="*/ 89680 w 2006410"/>
              <a:gd name="connsiteY6" fmla="*/ 538069 h 538069"/>
              <a:gd name="connsiteX7" fmla="*/ 0 w 2006410"/>
              <a:gd name="connsiteY7" fmla="*/ 448389 h 538069"/>
              <a:gd name="connsiteX8" fmla="*/ 0 w 2006410"/>
              <a:gd name="connsiteY8" fmla="*/ 89680 h 538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6410" h="538069">
                <a:moveTo>
                  <a:pt x="0" y="89680"/>
                </a:moveTo>
                <a:cubicBezTo>
                  <a:pt x="0" y="40151"/>
                  <a:pt x="40151" y="0"/>
                  <a:pt x="89680" y="0"/>
                </a:cubicBezTo>
                <a:lnTo>
                  <a:pt x="1916730" y="0"/>
                </a:lnTo>
                <a:cubicBezTo>
                  <a:pt x="1966259" y="0"/>
                  <a:pt x="2006410" y="40151"/>
                  <a:pt x="2006410" y="89680"/>
                </a:cubicBezTo>
                <a:lnTo>
                  <a:pt x="2006410" y="448389"/>
                </a:lnTo>
                <a:cubicBezTo>
                  <a:pt x="2006410" y="497918"/>
                  <a:pt x="1966259" y="538069"/>
                  <a:pt x="1916730" y="538069"/>
                </a:cubicBezTo>
                <a:lnTo>
                  <a:pt x="89680" y="538069"/>
                </a:lnTo>
                <a:cubicBezTo>
                  <a:pt x="40151" y="538069"/>
                  <a:pt x="0" y="497918"/>
                  <a:pt x="0" y="448389"/>
                </a:cubicBezTo>
                <a:lnTo>
                  <a:pt x="0" y="8968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450956" tIns="71986" rIns="71986" bIns="71986" numCol="1" spcCol="1270" anchor="ctr" anchorCtr="0">
            <a:noAutofit/>
          </a:bodyPr>
          <a:lstStyle/>
          <a:p>
            <a:pPr lvl="0" algn="l" defTabSz="533400">
              <a:lnSpc>
                <a:spcPct val="90000"/>
              </a:lnSpc>
              <a:spcBef>
                <a:spcPct val="0"/>
              </a:spcBef>
              <a:spcAft>
                <a:spcPct val="35000"/>
              </a:spcAft>
            </a:pPr>
            <a:r>
              <a:rPr lang="en-US" sz="1200" kern="1200" dirty="0" smtClean="0"/>
              <a:t>Socio-Emotional Process</a:t>
            </a:r>
          </a:p>
        </p:txBody>
      </p:sp>
      <p:sp>
        <p:nvSpPr>
          <p:cNvPr id="25" name="Oval 24" descr="Closeup of hands holding magnifier and pen" title="Sample Picture"/>
          <p:cNvSpPr/>
          <p:nvPr/>
        </p:nvSpPr>
        <p:spPr>
          <a:xfrm>
            <a:off x="7986591" y="4564907"/>
            <a:ext cx="930594" cy="930155"/>
          </a:xfrm>
          <a:prstGeom prst="ellipse">
            <a:avLst/>
          </a:prstGeom>
          <a:blipFill dpi="0" rotWithShape="1">
            <a:blip r:embed="rId5"/>
            <a:srcRect/>
            <a:stretch>
              <a:fillRect/>
            </a:stretch>
          </a:blipFill>
        </p:spPr>
        <p:style>
          <a:lnRef idx="0">
            <a:schemeClr val="lt1">
              <a:hueOff val="0"/>
              <a:satOff val="0"/>
              <a:lumOff val="0"/>
              <a:alphaOff val="0"/>
            </a:schemeClr>
          </a:lnRef>
          <a:fillRef idx="1">
            <a:scrgbClr r="0" g="0" b="0"/>
          </a:fillRef>
          <a:effectRef idx="2">
            <a:schemeClr val="accent3">
              <a:tint val="50000"/>
              <a:hueOff val="0"/>
              <a:satOff val="0"/>
              <a:lumOff val="0"/>
              <a:alphaOff val="0"/>
            </a:schemeClr>
          </a:effectRef>
          <a:fontRef idx="minor">
            <a:schemeClr val="lt1">
              <a:hueOff val="0"/>
              <a:satOff val="0"/>
              <a:lumOff val="0"/>
              <a:alphaOff val="0"/>
            </a:schemeClr>
          </a:fontRef>
        </p:style>
      </p:sp>
      <p:sp>
        <p:nvSpPr>
          <p:cNvPr id="26" name="Freeform 25"/>
          <p:cNvSpPr/>
          <p:nvPr/>
        </p:nvSpPr>
        <p:spPr>
          <a:xfrm>
            <a:off x="9499051" y="4173101"/>
            <a:ext cx="2006410" cy="538069"/>
          </a:xfrm>
          <a:custGeom>
            <a:avLst/>
            <a:gdLst>
              <a:gd name="connsiteX0" fmla="*/ 0 w 2006410"/>
              <a:gd name="connsiteY0" fmla="*/ 89680 h 538069"/>
              <a:gd name="connsiteX1" fmla="*/ 89680 w 2006410"/>
              <a:gd name="connsiteY1" fmla="*/ 0 h 538069"/>
              <a:gd name="connsiteX2" fmla="*/ 1916730 w 2006410"/>
              <a:gd name="connsiteY2" fmla="*/ 0 h 538069"/>
              <a:gd name="connsiteX3" fmla="*/ 2006410 w 2006410"/>
              <a:gd name="connsiteY3" fmla="*/ 89680 h 538069"/>
              <a:gd name="connsiteX4" fmla="*/ 2006410 w 2006410"/>
              <a:gd name="connsiteY4" fmla="*/ 448389 h 538069"/>
              <a:gd name="connsiteX5" fmla="*/ 1916730 w 2006410"/>
              <a:gd name="connsiteY5" fmla="*/ 538069 h 538069"/>
              <a:gd name="connsiteX6" fmla="*/ 89680 w 2006410"/>
              <a:gd name="connsiteY6" fmla="*/ 538069 h 538069"/>
              <a:gd name="connsiteX7" fmla="*/ 0 w 2006410"/>
              <a:gd name="connsiteY7" fmla="*/ 448389 h 538069"/>
              <a:gd name="connsiteX8" fmla="*/ 0 w 2006410"/>
              <a:gd name="connsiteY8" fmla="*/ 89680 h 538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6410" h="538069">
                <a:moveTo>
                  <a:pt x="0" y="89680"/>
                </a:moveTo>
                <a:cubicBezTo>
                  <a:pt x="0" y="40151"/>
                  <a:pt x="40151" y="0"/>
                  <a:pt x="89680" y="0"/>
                </a:cubicBezTo>
                <a:lnTo>
                  <a:pt x="1916730" y="0"/>
                </a:lnTo>
                <a:cubicBezTo>
                  <a:pt x="1966259" y="0"/>
                  <a:pt x="2006410" y="40151"/>
                  <a:pt x="2006410" y="89680"/>
                </a:cubicBezTo>
                <a:lnTo>
                  <a:pt x="2006410" y="448389"/>
                </a:lnTo>
                <a:cubicBezTo>
                  <a:pt x="2006410" y="497918"/>
                  <a:pt x="1966259" y="538069"/>
                  <a:pt x="1916730" y="538069"/>
                </a:cubicBezTo>
                <a:lnTo>
                  <a:pt x="89680" y="538069"/>
                </a:lnTo>
                <a:cubicBezTo>
                  <a:pt x="40151" y="538069"/>
                  <a:pt x="0" y="497918"/>
                  <a:pt x="0" y="448389"/>
                </a:cubicBezTo>
                <a:lnTo>
                  <a:pt x="0" y="8968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450956" tIns="71986" rIns="71986" bIns="71986" numCol="1" spcCol="1270" anchor="ctr" anchorCtr="0">
            <a:noAutofit/>
          </a:bodyPr>
          <a:lstStyle/>
          <a:p>
            <a:pPr lvl="0" algn="l" defTabSz="533400">
              <a:lnSpc>
                <a:spcPct val="90000"/>
              </a:lnSpc>
              <a:spcBef>
                <a:spcPct val="0"/>
              </a:spcBef>
              <a:spcAft>
                <a:spcPct val="35000"/>
              </a:spcAft>
            </a:pPr>
            <a:r>
              <a:rPr lang="en-US" sz="1200" kern="1200" dirty="0" smtClean="0"/>
              <a:t>Task Process</a:t>
            </a:r>
            <a:endParaRPr lang="en-US" sz="1200" kern="1200" dirty="0"/>
          </a:p>
        </p:txBody>
      </p:sp>
      <p:sp>
        <p:nvSpPr>
          <p:cNvPr id="27" name="Oval 26" descr="Closeup of hand plugging cables into computer" title="Sample Picture"/>
          <p:cNvSpPr/>
          <p:nvPr/>
        </p:nvSpPr>
        <p:spPr>
          <a:xfrm>
            <a:off x="8942583" y="3645938"/>
            <a:ext cx="930594" cy="930155"/>
          </a:xfrm>
          <a:prstGeom prst="ellipse">
            <a:avLst/>
          </a:prstGeom>
          <a:blipFill dpi="0" rotWithShape="1">
            <a:blip r:embed="rId6"/>
            <a:srcRec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9998537" y="2991809"/>
            <a:ext cx="2006410" cy="538069"/>
          </a:xfrm>
          <a:custGeom>
            <a:avLst/>
            <a:gdLst>
              <a:gd name="connsiteX0" fmla="*/ 0 w 2006410"/>
              <a:gd name="connsiteY0" fmla="*/ 89680 h 538069"/>
              <a:gd name="connsiteX1" fmla="*/ 89680 w 2006410"/>
              <a:gd name="connsiteY1" fmla="*/ 0 h 538069"/>
              <a:gd name="connsiteX2" fmla="*/ 1916730 w 2006410"/>
              <a:gd name="connsiteY2" fmla="*/ 0 h 538069"/>
              <a:gd name="connsiteX3" fmla="*/ 2006410 w 2006410"/>
              <a:gd name="connsiteY3" fmla="*/ 89680 h 538069"/>
              <a:gd name="connsiteX4" fmla="*/ 2006410 w 2006410"/>
              <a:gd name="connsiteY4" fmla="*/ 448389 h 538069"/>
              <a:gd name="connsiteX5" fmla="*/ 1916730 w 2006410"/>
              <a:gd name="connsiteY5" fmla="*/ 538069 h 538069"/>
              <a:gd name="connsiteX6" fmla="*/ 89680 w 2006410"/>
              <a:gd name="connsiteY6" fmla="*/ 538069 h 538069"/>
              <a:gd name="connsiteX7" fmla="*/ 0 w 2006410"/>
              <a:gd name="connsiteY7" fmla="*/ 448389 h 538069"/>
              <a:gd name="connsiteX8" fmla="*/ 0 w 2006410"/>
              <a:gd name="connsiteY8" fmla="*/ 89680 h 538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6410" h="538069">
                <a:moveTo>
                  <a:pt x="0" y="89680"/>
                </a:moveTo>
                <a:cubicBezTo>
                  <a:pt x="0" y="40151"/>
                  <a:pt x="40151" y="0"/>
                  <a:pt x="89680" y="0"/>
                </a:cubicBezTo>
                <a:lnTo>
                  <a:pt x="1916730" y="0"/>
                </a:lnTo>
                <a:cubicBezTo>
                  <a:pt x="1966259" y="0"/>
                  <a:pt x="2006410" y="40151"/>
                  <a:pt x="2006410" y="89680"/>
                </a:cubicBezTo>
                <a:lnTo>
                  <a:pt x="2006410" y="448389"/>
                </a:lnTo>
                <a:cubicBezTo>
                  <a:pt x="2006410" y="497918"/>
                  <a:pt x="1966259" y="538069"/>
                  <a:pt x="1916730" y="538069"/>
                </a:cubicBezTo>
                <a:lnTo>
                  <a:pt x="89680" y="538069"/>
                </a:lnTo>
                <a:cubicBezTo>
                  <a:pt x="40151" y="538069"/>
                  <a:pt x="0" y="497918"/>
                  <a:pt x="0" y="448389"/>
                </a:cubicBezTo>
                <a:lnTo>
                  <a:pt x="0" y="89680"/>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450956" tIns="71986" rIns="71986" bIns="71986" numCol="1" spcCol="1270" anchor="ctr" anchorCtr="0">
            <a:noAutofit/>
          </a:bodyPr>
          <a:lstStyle/>
          <a:p>
            <a:pPr lvl="0" algn="l" defTabSz="533400">
              <a:lnSpc>
                <a:spcPct val="90000"/>
              </a:lnSpc>
              <a:spcBef>
                <a:spcPct val="0"/>
              </a:spcBef>
              <a:spcAft>
                <a:spcPct val="35000"/>
              </a:spcAft>
            </a:pPr>
            <a:r>
              <a:rPr lang="en-US" sz="1200" kern="1200" dirty="0" smtClean="0"/>
              <a:t>Outputs</a:t>
            </a:r>
            <a:endParaRPr lang="en-US" sz="1200" kern="1200" dirty="0"/>
          </a:p>
        </p:txBody>
      </p:sp>
      <p:sp>
        <p:nvSpPr>
          <p:cNvPr id="29" name="Oval 28" descr="Closeup of finger pushing power button" title="Sample Picture"/>
          <p:cNvSpPr/>
          <p:nvPr/>
        </p:nvSpPr>
        <p:spPr>
          <a:xfrm>
            <a:off x="9442069" y="2464647"/>
            <a:ext cx="930594" cy="930155"/>
          </a:xfrm>
          <a:prstGeom prst="ellipse">
            <a:avLst/>
          </a:prstGeom>
          <a:blipFill dpi="0" rotWithShape="1">
            <a:blip r:embed="rId7"/>
            <a:srcRect/>
            <a:stretch>
              <a:fillRect/>
            </a:stretch>
          </a:blipFill>
        </p:spPr>
        <p:style>
          <a:lnRef idx="0">
            <a:schemeClr val="lt1">
              <a:hueOff val="0"/>
              <a:satOff val="0"/>
              <a:lumOff val="0"/>
              <a:alphaOff val="0"/>
            </a:schemeClr>
          </a:lnRef>
          <a:fillRef idx="1">
            <a:scrgbClr r="0" g="0" b="0"/>
          </a:fillRef>
          <a:effectRef idx="2">
            <a:schemeClr val="accent5">
              <a:tint val="50000"/>
              <a:hueOff val="0"/>
              <a:satOff val="0"/>
              <a:lumOff val="0"/>
              <a:alphaOff val="0"/>
            </a:schemeClr>
          </a:effectRef>
          <a:fontRef idx="minor">
            <a:schemeClr val="lt1">
              <a:hueOff val="0"/>
              <a:satOff val="0"/>
              <a:lumOff val="0"/>
              <a:alphaOff val="0"/>
            </a:schemeClr>
          </a:fontRef>
        </p:style>
      </p:sp>
      <p:sp>
        <p:nvSpPr>
          <p:cNvPr id="2" name="Rectangle 1"/>
          <p:cNvSpPr/>
          <p:nvPr/>
        </p:nvSpPr>
        <p:spPr>
          <a:xfrm>
            <a:off x="923867" y="814511"/>
            <a:ext cx="10581594" cy="707886"/>
          </a:xfrm>
          <a:prstGeom prst="rect">
            <a:avLst/>
          </a:prstGeom>
          <a:noFill/>
        </p:spPr>
        <p:txBody>
          <a:bodyPr wrap="square" lIns="91440" tIns="45720" rIns="91440" bIns="45720">
            <a:spAutoFit/>
          </a:bodyPr>
          <a:lstStyle/>
          <a:p>
            <a:r>
              <a:rPr lang="en-IN" sz="4000" b="1" dirty="0" smtClean="0">
                <a:ln w="22225">
                  <a:solidFill>
                    <a:schemeClr val="accent2"/>
                  </a:solidFill>
                  <a:prstDash val="solid"/>
                </a:ln>
                <a:solidFill>
                  <a:srgbClr val="D28C0F"/>
                </a:solidFill>
              </a:rPr>
              <a:t>Input-process-output model</a:t>
            </a:r>
            <a:endParaRPr lang="en-US" sz="4000" b="1" dirty="0">
              <a:ln w="22225">
                <a:solidFill>
                  <a:schemeClr val="accent2"/>
                </a:solidFill>
                <a:prstDash val="solid"/>
              </a:ln>
              <a:solidFill>
                <a:srgbClr val="D28C0F"/>
              </a:solidFill>
            </a:endParaRPr>
          </a:p>
        </p:txBody>
      </p:sp>
      <p:grpSp>
        <p:nvGrpSpPr>
          <p:cNvPr id="7" name="Group 6"/>
          <p:cNvGrpSpPr/>
          <p:nvPr/>
        </p:nvGrpSpPr>
        <p:grpSpPr>
          <a:xfrm>
            <a:off x="3245803" y="5361104"/>
            <a:ext cx="2152567" cy="695381"/>
            <a:chOff x="3245803" y="5361104"/>
            <a:chExt cx="2152567" cy="695381"/>
          </a:xfrm>
        </p:grpSpPr>
        <p:sp>
          <p:nvSpPr>
            <p:cNvPr id="4" name="Rounded Rectangle 3"/>
            <p:cNvSpPr/>
            <p:nvPr/>
          </p:nvSpPr>
          <p:spPr>
            <a:xfrm>
              <a:off x="3389113" y="5361104"/>
              <a:ext cx="1849120" cy="69538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b="1" dirty="0"/>
            </a:p>
          </p:txBody>
        </p:sp>
        <p:sp>
          <p:nvSpPr>
            <p:cNvPr id="5" name="Rectangle 4"/>
            <p:cNvSpPr/>
            <p:nvPr/>
          </p:nvSpPr>
          <p:spPr>
            <a:xfrm>
              <a:off x="3245803" y="5389070"/>
              <a:ext cx="2152567" cy="584775"/>
            </a:xfrm>
            <a:prstGeom prst="rect">
              <a:avLst/>
            </a:prstGeom>
            <a:noFill/>
          </p:spPr>
          <p:txBody>
            <a:bodyPr wrap="square" lIns="91440" tIns="45720" rIns="91440" bIns="45720">
              <a:spAutoFit/>
            </a:bodyPr>
            <a:lstStyle/>
            <a:p>
              <a:pPr algn="ctr"/>
              <a:r>
                <a:rPr lang="en-IN" sz="3200" b="1" spc="50" dirty="0" smtClean="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Issues</a:t>
              </a:r>
              <a:endParaRPr lang="en-IN" sz="3200"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17133887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500" fill="hold"/>
                                        <p:tgtEl>
                                          <p:spTgt spid="25"/>
                                        </p:tgtEl>
                                        <p:attrNameLst>
                                          <p:attrName>ppt_x</p:attrName>
                                        </p:attrNameLst>
                                      </p:cBhvr>
                                      <p:tavLst>
                                        <p:tav tm="0">
                                          <p:val>
                                            <p:strVal val="#ppt_x"/>
                                          </p:val>
                                        </p:tav>
                                        <p:tav tm="100000">
                                          <p:val>
                                            <p:strVal val="#ppt_x"/>
                                          </p:val>
                                        </p:tav>
                                      </p:tavLst>
                                    </p:anim>
                                    <p:anim calcmode="lin" valueType="num">
                                      <p:cBhvr additive="base">
                                        <p:cTn id="43" dur="500" fill="hold"/>
                                        <p:tgtEl>
                                          <p:spTgt spid="25"/>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fill="hold"/>
                                        <p:tgtEl>
                                          <p:spTgt spid="12"/>
                                        </p:tgtEl>
                                        <p:attrNameLst>
                                          <p:attrName>ppt_x</p:attrName>
                                        </p:attrNameLst>
                                      </p:cBhvr>
                                      <p:tavLst>
                                        <p:tav tm="0">
                                          <p:val>
                                            <p:strVal val="#ppt_x"/>
                                          </p:val>
                                        </p:tav>
                                        <p:tav tm="100000">
                                          <p:val>
                                            <p:strVal val="#ppt_x"/>
                                          </p:val>
                                        </p:tav>
                                      </p:tavLst>
                                    </p:anim>
                                    <p:anim calcmode="lin" valueType="num">
                                      <p:cBhvr additive="base">
                                        <p:cTn id="53" dur="500" fill="hold"/>
                                        <p:tgtEl>
                                          <p:spTgt spid="12"/>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ppt_x"/>
                                          </p:val>
                                        </p:tav>
                                        <p:tav tm="100000">
                                          <p:val>
                                            <p:strVal val="#ppt_x"/>
                                          </p:val>
                                        </p:tav>
                                      </p:tavLst>
                                    </p:anim>
                                    <p:anim calcmode="lin" valueType="num">
                                      <p:cBhvr additive="base">
                                        <p:cTn id="57" dur="500" fill="hold"/>
                                        <p:tgtEl>
                                          <p:spTgt spid="11"/>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ppt_x"/>
                                          </p:val>
                                        </p:tav>
                                        <p:tav tm="100000">
                                          <p:val>
                                            <p:strVal val="#ppt_x"/>
                                          </p:val>
                                        </p:tav>
                                      </p:tavLst>
                                    </p:anim>
                                    <p:anim calcmode="lin" valueType="num">
                                      <p:cBhvr additive="base">
                                        <p:cTn id="61" dur="500" fill="hold"/>
                                        <p:tgtEl>
                                          <p:spTgt spid="27"/>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 calcmode="lin" valueType="num">
                                      <p:cBhvr additive="base">
                                        <p:cTn id="64" dur="500" fill="hold"/>
                                        <p:tgtEl>
                                          <p:spTgt spid="26"/>
                                        </p:tgtEl>
                                        <p:attrNameLst>
                                          <p:attrName>ppt_x</p:attrName>
                                        </p:attrNameLst>
                                      </p:cBhvr>
                                      <p:tavLst>
                                        <p:tav tm="0">
                                          <p:val>
                                            <p:strVal val="#ppt_x"/>
                                          </p:val>
                                        </p:tav>
                                        <p:tav tm="100000">
                                          <p:val>
                                            <p:strVal val="#ppt_x"/>
                                          </p:val>
                                        </p:tav>
                                      </p:tavLst>
                                    </p:anim>
                                    <p:anim calcmode="lin" valueType="num">
                                      <p:cBhvr additive="base">
                                        <p:cTn id="6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additive="base">
                                        <p:cTn id="70" dur="500" fill="hold"/>
                                        <p:tgtEl>
                                          <p:spTgt spid="28"/>
                                        </p:tgtEl>
                                        <p:attrNameLst>
                                          <p:attrName>ppt_x</p:attrName>
                                        </p:attrNameLst>
                                      </p:cBhvr>
                                      <p:tavLst>
                                        <p:tav tm="0">
                                          <p:val>
                                            <p:strVal val="#ppt_x"/>
                                          </p:val>
                                        </p:tav>
                                        <p:tav tm="100000">
                                          <p:val>
                                            <p:strVal val="#ppt_x"/>
                                          </p:val>
                                        </p:tav>
                                      </p:tavLst>
                                    </p:anim>
                                    <p:anim calcmode="lin" valueType="num">
                                      <p:cBhvr additive="base">
                                        <p:cTn id="71" dur="500" fill="hold"/>
                                        <p:tgtEl>
                                          <p:spTgt spid="28"/>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29"/>
                                        </p:tgtEl>
                                        <p:attrNameLst>
                                          <p:attrName>style.visibility</p:attrName>
                                        </p:attrNameLst>
                                      </p:cBhvr>
                                      <p:to>
                                        <p:strVal val="visible"/>
                                      </p:to>
                                    </p:set>
                                    <p:anim calcmode="lin" valueType="num">
                                      <p:cBhvr additive="base">
                                        <p:cTn id="74" dur="500" fill="hold"/>
                                        <p:tgtEl>
                                          <p:spTgt spid="29"/>
                                        </p:tgtEl>
                                        <p:attrNameLst>
                                          <p:attrName>ppt_x</p:attrName>
                                        </p:attrNameLst>
                                      </p:cBhvr>
                                      <p:tavLst>
                                        <p:tav tm="0">
                                          <p:val>
                                            <p:strVal val="#ppt_x"/>
                                          </p:val>
                                        </p:tav>
                                        <p:tav tm="100000">
                                          <p:val>
                                            <p:strVal val="#ppt_x"/>
                                          </p:val>
                                        </p:tav>
                                      </p:tavLst>
                                    </p:anim>
                                    <p:anim calcmode="lin" valueType="num">
                                      <p:cBhvr additive="base">
                                        <p:cTn id="75" dur="500" fill="hold"/>
                                        <p:tgtEl>
                                          <p:spTgt spid="29"/>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13"/>
                                        </p:tgtEl>
                                        <p:attrNameLst>
                                          <p:attrName>style.visibility</p:attrName>
                                        </p:attrNameLst>
                                      </p:cBhvr>
                                      <p:to>
                                        <p:strVal val="visible"/>
                                      </p:to>
                                    </p:set>
                                    <p:anim calcmode="lin" valueType="num">
                                      <p:cBhvr additive="base">
                                        <p:cTn id="78" dur="500" fill="hold"/>
                                        <p:tgtEl>
                                          <p:spTgt spid="13"/>
                                        </p:tgtEl>
                                        <p:attrNameLst>
                                          <p:attrName>ppt_x</p:attrName>
                                        </p:attrNameLst>
                                      </p:cBhvr>
                                      <p:tavLst>
                                        <p:tav tm="0">
                                          <p:val>
                                            <p:strVal val="#ppt_x"/>
                                          </p:val>
                                        </p:tav>
                                        <p:tav tm="100000">
                                          <p:val>
                                            <p:strVal val="#ppt_x"/>
                                          </p:val>
                                        </p:tav>
                                      </p:tavLst>
                                    </p:anim>
                                    <p:anim calcmode="lin" valueType="num">
                                      <p:cBhvr additive="base">
                                        <p:cTn id="7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6"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5" name="Freeform 24"/>
          <p:cNvSpPr/>
          <p:nvPr/>
        </p:nvSpPr>
        <p:spPr>
          <a:xfrm>
            <a:off x="2724728" y="2296576"/>
            <a:ext cx="2458246" cy="1351787"/>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IN" sz="3000" kern="1200" dirty="0" smtClean="0"/>
              <a:t>Design</a:t>
            </a:r>
            <a:endParaRPr lang="en-IN" sz="3000" kern="1200" dirty="0"/>
          </a:p>
        </p:txBody>
      </p:sp>
      <p:sp>
        <p:nvSpPr>
          <p:cNvPr id="26" name="Freeform 25"/>
          <p:cNvSpPr/>
          <p:nvPr/>
        </p:nvSpPr>
        <p:spPr>
          <a:xfrm>
            <a:off x="5980544" y="2329834"/>
            <a:ext cx="2563091" cy="1318530"/>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p:spPr>
        <p:style>
          <a:lnRef idx="0">
            <a:schemeClr val="lt1">
              <a:hueOff val="0"/>
              <a:satOff val="0"/>
              <a:lumOff val="0"/>
              <a:alphaOff val="0"/>
            </a:schemeClr>
          </a:lnRef>
          <a:fillRef idx="3">
            <a:schemeClr val="accent3">
              <a:hueOff val="2748500"/>
              <a:satOff val="-1986"/>
              <a:lumOff val="735"/>
              <a:alphaOff val="0"/>
            </a:schemeClr>
          </a:fillRef>
          <a:effectRef idx="3">
            <a:schemeClr val="accent3">
              <a:hueOff val="2748500"/>
              <a:satOff val="-1986"/>
              <a:lumOff val="735"/>
              <a:alphaOff val="0"/>
            </a:schemeClr>
          </a:effectRef>
          <a:fontRef idx="minor">
            <a:schemeClr val="lt1"/>
          </a:fontRef>
        </p:style>
        <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IN" sz="3000" kern="1200" dirty="0" smtClean="0"/>
              <a:t>Culture</a:t>
            </a:r>
            <a:endParaRPr lang="en-IN" sz="3000" kern="1200" dirty="0"/>
          </a:p>
        </p:txBody>
      </p:sp>
      <p:sp>
        <p:nvSpPr>
          <p:cNvPr id="27" name="Freeform 26"/>
          <p:cNvSpPr/>
          <p:nvPr/>
        </p:nvSpPr>
        <p:spPr>
          <a:xfrm>
            <a:off x="2540000" y="4509914"/>
            <a:ext cx="2699305" cy="1193541"/>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p:spPr>
        <p:style>
          <a:lnRef idx="0">
            <a:schemeClr val="lt1">
              <a:hueOff val="0"/>
              <a:satOff val="0"/>
              <a:lumOff val="0"/>
              <a:alphaOff val="0"/>
            </a:schemeClr>
          </a:lnRef>
          <a:fillRef idx="3">
            <a:schemeClr val="accent3">
              <a:hueOff val="5497000"/>
              <a:satOff val="-3971"/>
              <a:lumOff val="1471"/>
              <a:alphaOff val="0"/>
            </a:schemeClr>
          </a:fillRef>
          <a:effectRef idx="3">
            <a:schemeClr val="accent3">
              <a:hueOff val="5497000"/>
              <a:satOff val="-3971"/>
              <a:lumOff val="1471"/>
              <a:alphaOff val="0"/>
            </a:schemeClr>
          </a:effectRef>
          <a:fontRef idx="minor">
            <a:schemeClr val="lt1"/>
          </a:fontRef>
        </p:style>
        <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IN" sz="3000" kern="1200" dirty="0" smtClean="0"/>
              <a:t>Technical Expertise </a:t>
            </a:r>
            <a:endParaRPr lang="en-IN" sz="3000" kern="1200" dirty="0"/>
          </a:p>
        </p:txBody>
      </p:sp>
      <p:sp>
        <p:nvSpPr>
          <p:cNvPr id="28" name="Freeform 27"/>
          <p:cNvSpPr/>
          <p:nvPr/>
        </p:nvSpPr>
        <p:spPr>
          <a:xfrm>
            <a:off x="6072909" y="4499763"/>
            <a:ext cx="2469789" cy="1203692"/>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p:spPr>
        <p:style>
          <a:lnRef idx="0">
            <a:schemeClr val="lt1">
              <a:hueOff val="0"/>
              <a:satOff val="0"/>
              <a:lumOff val="0"/>
              <a:alphaOff val="0"/>
            </a:schemeClr>
          </a:lnRef>
          <a:fillRef idx="3">
            <a:schemeClr val="accent3">
              <a:hueOff val="8245499"/>
              <a:satOff val="-5957"/>
              <a:lumOff val="2206"/>
              <a:alphaOff val="0"/>
            </a:schemeClr>
          </a:fillRef>
          <a:effectRef idx="3">
            <a:schemeClr val="accent3">
              <a:hueOff val="8245499"/>
              <a:satOff val="-5957"/>
              <a:lumOff val="2206"/>
              <a:alphaOff val="0"/>
            </a:schemeClr>
          </a:effectRef>
          <a:fontRef idx="minor">
            <a:schemeClr val="lt1"/>
          </a:fontRef>
        </p:style>
        <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IN" sz="3000" kern="1200" dirty="0" smtClean="0"/>
              <a:t>Training</a:t>
            </a:r>
            <a:endParaRPr lang="en-IN" sz="3000" kern="1200" dirty="0"/>
          </a:p>
        </p:txBody>
      </p:sp>
      <p:sp>
        <p:nvSpPr>
          <p:cNvPr id="29" name="Freeform 28"/>
          <p:cNvSpPr/>
          <p:nvPr/>
        </p:nvSpPr>
        <p:spPr>
          <a:xfrm>
            <a:off x="4548909" y="715444"/>
            <a:ext cx="2502347" cy="1154920"/>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p:spPr>
        <p:style>
          <a:lnRef idx="0">
            <a:schemeClr val="lt1">
              <a:hueOff val="0"/>
              <a:satOff val="0"/>
              <a:lumOff val="0"/>
              <a:alphaOff val="0"/>
            </a:schemeClr>
          </a:lnRef>
          <a:fillRef idx="3">
            <a:schemeClr val="accent3">
              <a:hueOff val="10993999"/>
              <a:satOff val="-7943"/>
              <a:lumOff val="2941"/>
              <a:alphaOff val="0"/>
            </a:schemeClr>
          </a:fillRef>
          <a:effectRef idx="3">
            <a:schemeClr val="accent3">
              <a:hueOff val="10993999"/>
              <a:satOff val="-7943"/>
              <a:lumOff val="2941"/>
              <a:alphaOff val="0"/>
            </a:schemeClr>
          </a:effectRef>
          <a:fontRef idx="minor">
            <a:schemeClr val="lt1"/>
          </a:fontRef>
        </p:style>
        <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IN" sz="3000" kern="1200" dirty="0" smtClean="0"/>
              <a:t>INPUTS</a:t>
            </a:r>
            <a:endParaRPr lang="en-IN" sz="3000" kern="1200" dirty="0"/>
          </a:p>
        </p:txBody>
      </p:sp>
      <p:sp>
        <p:nvSpPr>
          <p:cNvPr id="2" name="TextBox 1"/>
          <p:cNvSpPr txBox="1"/>
          <p:nvPr/>
        </p:nvSpPr>
        <p:spPr>
          <a:xfrm>
            <a:off x="2332181" y="6026727"/>
            <a:ext cx="7573819" cy="461665"/>
          </a:xfrm>
          <a:prstGeom prst="rect">
            <a:avLst/>
          </a:prstGeom>
          <a:noFill/>
        </p:spPr>
        <p:txBody>
          <a:bodyPr wrap="square" rtlCol="0">
            <a:spAutoFit/>
          </a:bodyPr>
          <a:lstStyle/>
          <a:p>
            <a:r>
              <a:rPr lang="en-US" sz="2400" dirty="0" smtClean="0"/>
              <a:t>Figure 1: Issues arising in initial stages of team formation </a:t>
            </a:r>
            <a:endParaRPr lang="en-US" sz="2400" dirty="0"/>
          </a:p>
        </p:txBody>
      </p:sp>
    </p:spTree>
    <p:extLst>
      <p:ext uri="{BB962C8B-B14F-4D97-AF65-F5344CB8AC3E}">
        <p14:creationId xmlns:p14="http://schemas.microsoft.com/office/powerpoint/2010/main" val="424392116"/>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11" name="Freeform 10"/>
          <p:cNvSpPr/>
          <p:nvPr/>
        </p:nvSpPr>
        <p:spPr>
          <a:xfrm>
            <a:off x="4821112" y="2805850"/>
            <a:ext cx="2085186" cy="2067178"/>
          </a:xfrm>
          <a:custGeom>
            <a:avLst/>
            <a:gdLst>
              <a:gd name="connsiteX0" fmla="*/ 0 w 2042581"/>
              <a:gd name="connsiteY0" fmla="*/ 1021291 h 2042581"/>
              <a:gd name="connsiteX1" fmla="*/ 1021291 w 2042581"/>
              <a:gd name="connsiteY1" fmla="*/ 0 h 2042581"/>
              <a:gd name="connsiteX2" fmla="*/ 2042582 w 2042581"/>
              <a:gd name="connsiteY2" fmla="*/ 1021291 h 2042581"/>
              <a:gd name="connsiteX3" fmla="*/ 1021291 w 2042581"/>
              <a:gd name="connsiteY3" fmla="*/ 2042582 h 2042581"/>
              <a:gd name="connsiteX4" fmla="*/ 0 w 2042581"/>
              <a:gd name="connsiteY4" fmla="*/ 1021291 h 2042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2581" h="2042581">
                <a:moveTo>
                  <a:pt x="0" y="1021291"/>
                </a:moveTo>
                <a:cubicBezTo>
                  <a:pt x="0" y="457248"/>
                  <a:pt x="457248" y="0"/>
                  <a:pt x="1021291" y="0"/>
                </a:cubicBezTo>
                <a:cubicBezTo>
                  <a:pt x="1585334" y="0"/>
                  <a:pt x="2042582" y="457248"/>
                  <a:pt x="2042582" y="1021291"/>
                </a:cubicBezTo>
                <a:cubicBezTo>
                  <a:pt x="2042582" y="1585334"/>
                  <a:pt x="1585334" y="2042582"/>
                  <a:pt x="1021291" y="2042582"/>
                </a:cubicBezTo>
                <a:cubicBezTo>
                  <a:pt x="457248" y="2042582"/>
                  <a:pt x="0" y="1585334"/>
                  <a:pt x="0" y="1021291"/>
                </a:cubicBez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330879" tIns="330879" rIns="330879" bIns="330879" numCol="1" spcCol="1270" anchor="ctr" anchorCtr="0">
            <a:noAutofit/>
          </a:bodyPr>
          <a:lstStyle/>
          <a:p>
            <a:pPr lvl="0" algn="ctr" defTabSz="1111250">
              <a:lnSpc>
                <a:spcPct val="90000"/>
              </a:lnSpc>
              <a:spcBef>
                <a:spcPct val="0"/>
              </a:spcBef>
              <a:spcAft>
                <a:spcPct val="35000"/>
              </a:spcAft>
            </a:pPr>
            <a:r>
              <a:rPr lang="en-IN" sz="2500" b="1" kern="1200" dirty="0" smtClean="0"/>
              <a:t>Socio-Emotional Process</a:t>
            </a:r>
            <a:endParaRPr lang="en-IN" sz="2500" b="1" kern="1200" dirty="0"/>
          </a:p>
        </p:txBody>
      </p:sp>
      <p:sp>
        <p:nvSpPr>
          <p:cNvPr id="12" name="Freeform 11"/>
          <p:cNvSpPr/>
          <p:nvPr/>
        </p:nvSpPr>
        <p:spPr>
          <a:xfrm rot="16200000">
            <a:off x="5461700" y="2096341"/>
            <a:ext cx="434555" cy="694477"/>
          </a:xfrm>
          <a:custGeom>
            <a:avLst/>
            <a:gdLst>
              <a:gd name="connsiteX0" fmla="*/ 0 w 434555"/>
              <a:gd name="connsiteY0" fmla="*/ 138895 h 694477"/>
              <a:gd name="connsiteX1" fmla="*/ 217278 w 434555"/>
              <a:gd name="connsiteY1" fmla="*/ 138895 h 694477"/>
              <a:gd name="connsiteX2" fmla="*/ 217278 w 434555"/>
              <a:gd name="connsiteY2" fmla="*/ 0 h 694477"/>
              <a:gd name="connsiteX3" fmla="*/ 434555 w 434555"/>
              <a:gd name="connsiteY3" fmla="*/ 347239 h 694477"/>
              <a:gd name="connsiteX4" fmla="*/ 217278 w 434555"/>
              <a:gd name="connsiteY4" fmla="*/ 694477 h 694477"/>
              <a:gd name="connsiteX5" fmla="*/ 217278 w 434555"/>
              <a:gd name="connsiteY5" fmla="*/ 555582 h 694477"/>
              <a:gd name="connsiteX6" fmla="*/ 0 w 434555"/>
              <a:gd name="connsiteY6" fmla="*/ 555582 h 694477"/>
              <a:gd name="connsiteX7" fmla="*/ 0 w 434555"/>
              <a:gd name="connsiteY7" fmla="*/ 138895 h 69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4555" h="694477">
                <a:moveTo>
                  <a:pt x="0" y="138895"/>
                </a:moveTo>
                <a:lnTo>
                  <a:pt x="217278" y="138895"/>
                </a:lnTo>
                <a:lnTo>
                  <a:pt x="217278" y="0"/>
                </a:lnTo>
                <a:lnTo>
                  <a:pt x="434555" y="347239"/>
                </a:lnTo>
                <a:lnTo>
                  <a:pt x="217278" y="694477"/>
                </a:lnTo>
                <a:lnTo>
                  <a:pt x="217278" y="555582"/>
                </a:lnTo>
                <a:lnTo>
                  <a:pt x="0" y="555582"/>
                </a:lnTo>
                <a:lnTo>
                  <a:pt x="0" y="138895"/>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1" tIns="138894" rIns="130366" bIns="138895" numCol="1" spcCol="1270" anchor="ctr" anchorCtr="0">
            <a:noAutofit/>
          </a:bodyPr>
          <a:lstStyle/>
          <a:p>
            <a:pPr lvl="0" algn="ctr" defTabSz="889000">
              <a:lnSpc>
                <a:spcPct val="90000"/>
              </a:lnSpc>
              <a:spcBef>
                <a:spcPct val="0"/>
              </a:spcBef>
              <a:spcAft>
                <a:spcPct val="35000"/>
              </a:spcAft>
            </a:pPr>
            <a:endParaRPr lang="en-IN" sz="2000" kern="1200"/>
          </a:p>
        </p:txBody>
      </p:sp>
      <p:sp>
        <p:nvSpPr>
          <p:cNvPr id="13" name="Freeform 12"/>
          <p:cNvSpPr/>
          <p:nvPr/>
        </p:nvSpPr>
        <p:spPr>
          <a:xfrm>
            <a:off x="4634596" y="277092"/>
            <a:ext cx="2315767" cy="1801090"/>
          </a:xfrm>
          <a:custGeom>
            <a:avLst/>
            <a:gdLst>
              <a:gd name="connsiteX0" fmla="*/ 0 w 2042581"/>
              <a:gd name="connsiteY0" fmla="*/ 1021291 h 2042581"/>
              <a:gd name="connsiteX1" fmla="*/ 1021291 w 2042581"/>
              <a:gd name="connsiteY1" fmla="*/ 0 h 2042581"/>
              <a:gd name="connsiteX2" fmla="*/ 2042582 w 2042581"/>
              <a:gd name="connsiteY2" fmla="*/ 1021291 h 2042581"/>
              <a:gd name="connsiteX3" fmla="*/ 1021291 w 2042581"/>
              <a:gd name="connsiteY3" fmla="*/ 2042582 h 2042581"/>
              <a:gd name="connsiteX4" fmla="*/ 0 w 2042581"/>
              <a:gd name="connsiteY4" fmla="*/ 1021291 h 2042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2581" h="2042581">
                <a:moveTo>
                  <a:pt x="0" y="1021291"/>
                </a:moveTo>
                <a:cubicBezTo>
                  <a:pt x="0" y="457248"/>
                  <a:pt x="457248" y="0"/>
                  <a:pt x="1021291" y="0"/>
                </a:cubicBezTo>
                <a:cubicBezTo>
                  <a:pt x="1585334" y="0"/>
                  <a:pt x="2042582" y="457248"/>
                  <a:pt x="2042582" y="1021291"/>
                </a:cubicBezTo>
                <a:cubicBezTo>
                  <a:pt x="2042582" y="1585334"/>
                  <a:pt x="1585334" y="2042582"/>
                  <a:pt x="1021291" y="2042582"/>
                </a:cubicBezTo>
                <a:cubicBezTo>
                  <a:pt x="457248" y="2042582"/>
                  <a:pt x="0" y="1585334"/>
                  <a:pt x="0" y="1021291"/>
                </a:cubicBez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324529" tIns="324529" rIns="324529" bIns="324529" numCol="1" spcCol="1270" anchor="ctr" anchorCtr="0">
            <a:noAutofit/>
          </a:bodyPr>
          <a:lstStyle/>
          <a:p>
            <a:pPr lvl="0" algn="ctr" defTabSz="889000">
              <a:lnSpc>
                <a:spcPct val="90000"/>
              </a:lnSpc>
              <a:spcBef>
                <a:spcPct val="0"/>
              </a:spcBef>
              <a:spcAft>
                <a:spcPct val="35000"/>
              </a:spcAft>
            </a:pPr>
            <a:r>
              <a:rPr lang="en-IN" sz="2000" kern="1200" dirty="0" smtClean="0"/>
              <a:t>Relationship Building</a:t>
            </a:r>
            <a:endParaRPr lang="en-IN" sz="2000" kern="1200" dirty="0"/>
          </a:p>
        </p:txBody>
      </p:sp>
      <p:sp>
        <p:nvSpPr>
          <p:cNvPr id="14" name="Freeform 13"/>
          <p:cNvSpPr/>
          <p:nvPr/>
        </p:nvSpPr>
        <p:spPr>
          <a:xfrm rot="1800000">
            <a:off x="6921456" y="4132401"/>
            <a:ext cx="434555" cy="694477"/>
          </a:xfrm>
          <a:custGeom>
            <a:avLst/>
            <a:gdLst>
              <a:gd name="connsiteX0" fmla="*/ 0 w 434555"/>
              <a:gd name="connsiteY0" fmla="*/ 138895 h 694477"/>
              <a:gd name="connsiteX1" fmla="*/ 217278 w 434555"/>
              <a:gd name="connsiteY1" fmla="*/ 138895 h 694477"/>
              <a:gd name="connsiteX2" fmla="*/ 217278 w 434555"/>
              <a:gd name="connsiteY2" fmla="*/ 0 h 694477"/>
              <a:gd name="connsiteX3" fmla="*/ 434555 w 434555"/>
              <a:gd name="connsiteY3" fmla="*/ 347239 h 694477"/>
              <a:gd name="connsiteX4" fmla="*/ 217278 w 434555"/>
              <a:gd name="connsiteY4" fmla="*/ 694477 h 694477"/>
              <a:gd name="connsiteX5" fmla="*/ 217278 w 434555"/>
              <a:gd name="connsiteY5" fmla="*/ 555582 h 694477"/>
              <a:gd name="connsiteX6" fmla="*/ 0 w 434555"/>
              <a:gd name="connsiteY6" fmla="*/ 555582 h 694477"/>
              <a:gd name="connsiteX7" fmla="*/ 0 w 434555"/>
              <a:gd name="connsiteY7" fmla="*/ 138895 h 69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4555" h="694477">
                <a:moveTo>
                  <a:pt x="0" y="138895"/>
                </a:moveTo>
                <a:lnTo>
                  <a:pt x="217278" y="138895"/>
                </a:lnTo>
                <a:lnTo>
                  <a:pt x="217278" y="0"/>
                </a:lnTo>
                <a:lnTo>
                  <a:pt x="434555" y="347239"/>
                </a:lnTo>
                <a:lnTo>
                  <a:pt x="217278" y="694477"/>
                </a:lnTo>
                <a:lnTo>
                  <a:pt x="217278" y="555582"/>
                </a:lnTo>
                <a:lnTo>
                  <a:pt x="0" y="555582"/>
                </a:lnTo>
                <a:lnTo>
                  <a:pt x="0" y="138895"/>
                </a:lnTo>
                <a:close/>
              </a:path>
            </a:pathLst>
          </a:custGeom>
        </p:spPr>
        <p:style>
          <a:lnRef idx="0">
            <a:schemeClr val="lt1">
              <a:hueOff val="0"/>
              <a:satOff val="0"/>
              <a:lumOff val="0"/>
              <a:alphaOff val="0"/>
            </a:schemeClr>
          </a:lnRef>
          <a:fillRef idx="3">
            <a:schemeClr val="accent5">
              <a:hueOff val="-6116806"/>
              <a:satOff val="42038"/>
              <a:lumOff val="-4118"/>
              <a:alphaOff val="0"/>
            </a:schemeClr>
          </a:fillRef>
          <a:effectRef idx="2">
            <a:schemeClr val="accent5">
              <a:hueOff val="-6116806"/>
              <a:satOff val="42038"/>
              <a:lumOff val="-4118"/>
              <a:alphaOff val="0"/>
            </a:schemeClr>
          </a:effectRef>
          <a:fontRef idx="minor">
            <a:schemeClr val="lt1"/>
          </a:fontRef>
        </p:style>
        <p:txBody>
          <a:bodyPr spcFirstLastPara="0" vert="horz" wrap="square" lIns="0" tIns="138895" rIns="130365" bIns="138894" numCol="1" spcCol="1270" anchor="ctr" anchorCtr="0">
            <a:noAutofit/>
          </a:bodyPr>
          <a:lstStyle/>
          <a:p>
            <a:pPr lvl="0" algn="ctr" defTabSz="889000">
              <a:lnSpc>
                <a:spcPct val="90000"/>
              </a:lnSpc>
              <a:spcBef>
                <a:spcPct val="0"/>
              </a:spcBef>
              <a:spcAft>
                <a:spcPct val="35000"/>
              </a:spcAft>
            </a:pPr>
            <a:endParaRPr lang="en-IN" sz="2000" kern="1200"/>
          </a:p>
        </p:txBody>
      </p:sp>
      <p:sp>
        <p:nvSpPr>
          <p:cNvPr id="15" name="Freeform 14"/>
          <p:cNvSpPr/>
          <p:nvPr/>
        </p:nvSpPr>
        <p:spPr>
          <a:xfrm>
            <a:off x="7598501" y="3949216"/>
            <a:ext cx="1868772" cy="1684966"/>
          </a:xfrm>
          <a:custGeom>
            <a:avLst/>
            <a:gdLst>
              <a:gd name="connsiteX0" fmla="*/ 0 w 2042581"/>
              <a:gd name="connsiteY0" fmla="*/ 1021291 h 2042581"/>
              <a:gd name="connsiteX1" fmla="*/ 1021291 w 2042581"/>
              <a:gd name="connsiteY1" fmla="*/ 0 h 2042581"/>
              <a:gd name="connsiteX2" fmla="*/ 2042582 w 2042581"/>
              <a:gd name="connsiteY2" fmla="*/ 1021291 h 2042581"/>
              <a:gd name="connsiteX3" fmla="*/ 1021291 w 2042581"/>
              <a:gd name="connsiteY3" fmla="*/ 2042582 h 2042581"/>
              <a:gd name="connsiteX4" fmla="*/ 0 w 2042581"/>
              <a:gd name="connsiteY4" fmla="*/ 1021291 h 2042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2581" h="2042581">
                <a:moveTo>
                  <a:pt x="0" y="1021291"/>
                </a:moveTo>
                <a:cubicBezTo>
                  <a:pt x="0" y="457248"/>
                  <a:pt x="457248" y="0"/>
                  <a:pt x="1021291" y="0"/>
                </a:cubicBezTo>
                <a:cubicBezTo>
                  <a:pt x="1585334" y="0"/>
                  <a:pt x="2042582" y="457248"/>
                  <a:pt x="2042582" y="1021291"/>
                </a:cubicBezTo>
                <a:cubicBezTo>
                  <a:pt x="2042582" y="1585334"/>
                  <a:pt x="1585334" y="2042582"/>
                  <a:pt x="1021291" y="2042582"/>
                </a:cubicBezTo>
                <a:cubicBezTo>
                  <a:pt x="457248" y="2042582"/>
                  <a:pt x="0" y="1585334"/>
                  <a:pt x="0" y="1021291"/>
                </a:cubicBezTo>
                <a:close/>
              </a:path>
            </a:pathLst>
          </a:custGeom>
        </p:spPr>
        <p:style>
          <a:lnRef idx="0">
            <a:schemeClr val="lt1">
              <a:hueOff val="0"/>
              <a:satOff val="0"/>
              <a:lumOff val="0"/>
              <a:alphaOff val="0"/>
            </a:schemeClr>
          </a:lnRef>
          <a:fillRef idx="3">
            <a:schemeClr val="accent5">
              <a:hueOff val="-6116806"/>
              <a:satOff val="42038"/>
              <a:lumOff val="-4118"/>
              <a:alphaOff val="0"/>
            </a:schemeClr>
          </a:fillRef>
          <a:effectRef idx="2">
            <a:schemeClr val="accent5">
              <a:hueOff val="-6116806"/>
              <a:satOff val="42038"/>
              <a:lumOff val="-4118"/>
              <a:alphaOff val="0"/>
            </a:schemeClr>
          </a:effectRef>
          <a:fontRef idx="minor">
            <a:schemeClr val="lt1"/>
          </a:fontRef>
        </p:style>
        <p:txBody>
          <a:bodyPr spcFirstLastPara="0" vert="horz" wrap="square" lIns="324529" tIns="324529" rIns="324529" bIns="324529" numCol="1" spcCol="1270" anchor="ctr" anchorCtr="0">
            <a:noAutofit/>
          </a:bodyPr>
          <a:lstStyle/>
          <a:p>
            <a:pPr lvl="0" algn="ctr" defTabSz="889000">
              <a:lnSpc>
                <a:spcPct val="90000"/>
              </a:lnSpc>
              <a:spcBef>
                <a:spcPct val="0"/>
              </a:spcBef>
              <a:spcAft>
                <a:spcPct val="35000"/>
              </a:spcAft>
            </a:pPr>
            <a:r>
              <a:rPr lang="en-IN" sz="2000" kern="1200" dirty="0" smtClean="0"/>
              <a:t>Trust</a:t>
            </a:r>
            <a:endParaRPr lang="en-IN" sz="2000" kern="1200" dirty="0"/>
          </a:p>
        </p:txBody>
      </p:sp>
      <p:sp>
        <p:nvSpPr>
          <p:cNvPr id="16" name="Freeform 15"/>
          <p:cNvSpPr/>
          <p:nvPr/>
        </p:nvSpPr>
        <p:spPr>
          <a:xfrm rot="19800000">
            <a:off x="4255943" y="4040038"/>
            <a:ext cx="434556" cy="694477"/>
          </a:xfrm>
          <a:custGeom>
            <a:avLst/>
            <a:gdLst>
              <a:gd name="connsiteX0" fmla="*/ 0 w 434555"/>
              <a:gd name="connsiteY0" fmla="*/ 138895 h 694477"/>
              <a:gd name="connsiteX1" fmla="*/ 217278 w 434555"/>
              <a:gd name="connsiteY1" fmla="*/ 138895 h 694477"/>
              <a:gd name="connsiteX2" fmla="*/ 217278 w 434555"/>
              <a:gd name="connsiteY2" fmla="*/ 0 h 694477"/>
              <a:gd name="connsiteX3" fmla="*/ 434555 w 434555"/>
              <a:gd name="connsiteY3" fmla="*/ 347239 h 694477"/>
              <a:gd name="connsiteX4" fmla="*/ 217278 w 434555"/>
              <a:gd name="connsiteY4" fmla="*/ 694477 h 694477"/>
              <a:gd name="connsiteX5" fmla="*/ 217278 w 434555"/>
              <a:gd name="connsiteY5" fmla="*/ 555582 h 694477"/>
              <a:gd name="connsiteX6" fmla="*/ 0 w 434555"/>
              <a:gd name="connsiteY6" fmla="*/ 555582 h 694477"/>
              <a:gd name="connsiteX7" fmla="*/ 0 w 434555"/>
              <a:gd name="connsiteY7" fmla="*/ 138895 h 69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4555" h="694477">
                <a:moveTo>
                  <a:pt x="434555" y="555582"/>
                </a:moveTo>
                <a:lnTo>
                  <a:pt x="217277" y="555582"/>
                </a:lnTo>
                <a:lnTo>
                  <a:pt x="217277" y="694477"/>
                </a:lnTo>
                <a:lnTo>
                  <a:pt x="0" y="347238"/>
                </a:lnTo>
                <a:lnTo>
                  <a:pt x="217277" y="0"/>
                </a:lnTo>
                <a:lnTo>
                  <a:pt x="217277" y="138895"/>
                </a:lnTo>
                <a:lnTo>
                  <a:pt x="434555" y="138895"/>
                </a:lnTo>
                <a:lnTo>
                  <a:pt x="434555" y="555582"/>
                </a:lnTo>
                <a:close/>
              </a:path>
            </a:pathLst>
          </a:custGeom>
        </p:spPr>
        <p:style>
          <a:lnRef idx="0">
            <a:schemeClr val="lt1">
              <a:hueOff val="0"/>
              <a:satOff val="0"/>
              <a:lumOff val="0"/>
              <a:alphaOff val="0"/>
            </a:schemeClr>
          </a:lnRef>
          <a:fillRef idx="3">
            <a:schemeClr val="accent5">
              <a:hueOff val="-12233612"/>
              <a:satOff val="84076"/>
              <a:lumOff val="-8236"/>
              <a:alphaOff val="0"/>
            </a:schemeClr>
          </a:fillRef>
          <a:effectRef idx="2">
            <a:schemeClr val="accent5">
              <a:hueOff val="-12233612"/>
              <a:satOff val="84076"/>
              <a:lumOff val="-8236"/>
              <a:alphaOff val="0"/>
            </a:schemeClr>
          </a:effectRef>
          <a:fontRef idx="minor">
            <a:schemeClr val="lt1"/>
          </a:fontRef>
        </p:style>
        <p:txBody>
          <a:bodyPr spcFirstLastPara="0" vert="horz" wrap="square" lIns="130365" tIns="138895" rIns="1" bIns="138894" numCol="1" spcCol="1270" anchor="ctr" anchorCtr="0">
            <a:noAutofit/>
          </a:bodyPr>
          <a:lstStyle/>
          <a:p>
            <a:pPr lvl="0" algn="ctr" defTabSz="889000">
              <a:lnSpc>
                <a:spcPct val="90000"/>
              </a:lnSpc>
              <a:spcBef>
                <a:spcPct val="0"/>
              </a:spcBef>
              <a:spcAft>
                <a:spcPct val="35000"/>
              </a:spcAft>
            </a:pPr>
            <a:endParaRPr lang="en-IN" sz="2000" kern="1200"/>
          </a:p>
        </p:txBody>
      </p:sp>
      <p:sp>
        <p:nvSpPr>
          <p:cNvPr id="17" name="Freeform 16"/>
          <p:cNvSpPr/>
          <p:nvPr/>
        </p:nvSpPr>
        <p:spPr>
          <a:xfrm>
            <a:off x="2086327" y="3510488"/>
            <a:ext cx="2042581" cy="2042581"/>
          </a:xfrm>
          <a:custGeom>
            <a:avLst/>
            <a:gdLst>
              <a:gd name="connsiteX0" fmla="*/ 0 w 2042581"/>
              <a:gd name="connsiteY0" fmla="*/ 1021291 h 2042581"/>
              <a:gd name="connsiteX1" fmla="*/ 1021291 w 2042581"/>
              <a:gd name="connsiteY1" fmla="*/ 0 h 2042581"/>
              <a:gd name="connsiteX2" fmla="*/ 2042582 w 2042581"/>
              <a:gd name="connsiteY2" fmla="*/ 1021291 h 2042581"/>
              <a:gd name="connsiteX3" fmla="*/ 1021291 w 2042581"/>
              <a:gd name="connsiteY3" fmla="*/ 2042582 h 2042581"/>
              <a:gd name="connsiteX4" fmla="*/ 0 w 2042581"/>
              <a:gd name="connsiteY4" fmla="*/ 1021291 h 2042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2581" h="2042581">
                <a:moveTo>
                  <a:pt x="0" y="1021291"/>
                </a:moveTo>
                <a:cubicBezTo>
                  <a:pt x="0" y="457248"/>
                  <a:pt x="457248" y="0"/>
                  <a:pt x="1021291" y="0"/>
                </a:cubicBezTo>
                <a:cubicBezTo>
                  <a:pt x="1585334" y="0"/>
                  <a:pt x="2042582" y="457248"/>
                  <a:pt x="2042582" y="1021291"/>
                </a:cubicBezTo>
                <a:cubicBezTo>
                  <a:pt x="2042582" y="1585334"/>
                  <a:pt x="1585334" y="2042582"/>
                  <a:pt x="1021291" y="2042582"/>
                </a:cubicBezTo>
                <a:cubicBezTo>
                  <a:pt x="457248" y="2042582"/>
                  <a:pt x="0" y="1585334"/>
                  <a:pt x="0" y="1021291"/>
                </a:cubicBezTo>
                <a:close/>
              </a:path>
            </a:pathLst>
          </a:custGeom>
        </p:spPr>
        <p:style>
          <a:lnRef idx="0">
            <a:schemeClr val="lt1">
              <a:hueOff val="0"/>
              <a:satOff val="0"/>
              <a:lumOff val="0"/>
              <a:alphaOff val="0"/>
            </a:schemeClr>
          </a:lnRef>
          <a:fillRef idx="3">
            <a:schemeClr val="accent5">
              <a:hueOff val="-12233612"/>
              <a:satOff val="84076"/>
              <a:lumOff val="-8236"/>
              <a:alphaOff val="0"/>
            </a:schemeClr>
          </a:fillRef>
          <a:effectRef idx="2">
            <a:schemeClr val="accent5">
              <a:hueOff val="-12233612"/>
              <a:satOff val="84076"/>
              <a:lumOff val="-8236"/>
              <a:alphaOff val="0"/>
            </a:schemeClr>
          </a:effectRef>
          <a:fontRef idx="minor">
            <a:schemeClr val="lt1"/>
          </a:fontRef>
        </p:style>
        <p:txBody>
          <a:bodyPr spcFirstLastPara="0" vert="horz" wrap="square" lIns="324529" tIns="324529" rIns="324529" bIns="324529" numCol="1" spcCol="1270" anchor="ctr" anchorCtr="0">
            <a:noAutofit/>
          </a:bodyPr>
          <a:lstStyle/>
          <a:p>
            <a:pPr lvl="0" algn="ctr" defTabSz="889000">
              <a:lnSpc>
                <a:spcPct val="90000"/>
              </a:lnSpc>
              <a:spcBef>
                <a:spcPct val="0"/>
              </a:spcBef>
              <a:spcAft>
                <a:spcPct val="35000"/>
              </a:spcAft>
            </a:pPr>
            <a:r>
              <a:rPr lang="en-IN" sz="2000" kern="1200" dirty="0" smtClean="0"/>
              <a:t>Cohesion</a:t>
            </a:r>
            <a:endParaRPr lang="en-IN" sz="2000" kern="1200" dirty="0"/>
          </a:p>
        </p:txBody>
      </p:sp>
      <p:sp>
        <p:nvSpPr>
          <p:cNvPr id="10" name="TextBox 9"/>
          <p:cNvSpPr txBox="1"/>
          <p:nvPr/>
        </p:nvSpPr>
        <p:spPr>
          <a:xfrm>
            <a:off x="2770909" y="5772727"/>
            <a:ext cx="6673273" cy="954107"/>
          </a:xfrm>
          <a:prstGeom prst="rect">
            <a:avLst/>
          </a:prstGeom>
          <a:noFill/>
        </p:spPr>
        <p:txBody>
          <a:bodyPr wrap="square" rtlCol="0">
            <a:spAutoFit/>
          </a:bodyPr>
          <a:lstStyle/>
          <a:p>
            <a:r>
              <a:rPr lang="en-US" sz="2800" dirty="0" smtClean="0"/>
              <a:t>Figure 2: Processes that enable successful functioning of the team</a:t>
            </a:r>
            <a:endParaRPr lang="en-US" sz="2800" dirty="0"/>
          </a:p>
        </p:txBody>
      </p:sp>
    </p:spTree>
    <p:extLst>
      <p:ext uri="{BB962C8B-B14F-4D97-AF65-F5344CB8AC3E}">
        <p14:creationId xmlns:p14="http://schemas.microsoft.com/office/powerpoint/2010/main" val="297423415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randombar(horizontal)">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randombar(horizontal)">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Lst>
  </p:timing>
</p:sld>
</file>

<file path=ppt/theme/theme1.xml><?xml version="1.0" encoding="utf-8"?>
<a:theme xmlns:a="http://schemas.openxmlformats.org/drawingml/2006/main" name="Process 01 16x9">
  <a:themeElements>
    <a:clrScheme name="Process01_16x9">
      <a:dk1>
        <a:sysClr val="windowText" lastClr="000000"/>
      </a:dk1>
      <a:lt1>
        <a:sysClr val="window" lastClr="FFFFFF"/>
      </a:lt1>
      <a:dk2>
        <a:srgbClr val="444444"/>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andara">
      <a:maj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Process01_16x9">
      <a:dk1>
        <a:sysClr val="windowText" lastClr="000000"/>
      </a:dk1>
      <a:lt1>
        <a:sysClr val="window" lastClr="FFFFFF"/>
      </a:lt1>
      <a:dk2>
        <a:srgbClr val="444444"/>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andara">
      <a:maj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Process01_16x9">
      <a:dk1>
        <a:sysClr val="windowText" lastClr="000000"/>
      </a:dk1>
      <a:lt1>
        <a:sysClr val="window" lastClr="FFFFFF"/>
      </a:lt1>
      <a:dk2>
        <a:srgbClr val="444444"/>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andara">
      <a:maj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0C868D2-6573-4D26-A171-D32801EAA2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process chart with ascending picture accent (multicolor on gray, widescreen)</Template>
  <TotalTime>0</TotalTime>
  <Words>1312</Words>
  <Application>Microsoft Macintosh PowerPoint</Application>
  <PresentationFormat>Custom</PresentationFormat>
  <Paragraphs>195</Paragraphs>
  <Slides>23</Slides>
  <Notes>10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Process 01 16x9</vt:lpstr>
      <vt:lpstr>Virtual Teams - Role of ICT in managing globally distributed Projects</vt:lpstr>
      <vt:lpstr>Project Scope </vt:lpstr>
      <vt:lpstr>Outline </vt:lpstr>
      <vt:lpstr>Background</vt:lpstr>
      <vt:lpstr>Virtual Teams</vt:lpstr>
      <vt:lpstr>Virtual Teams</vt:lpstr>
      <vt:lpstr>PowerPoint Presentation</vt:lpstr>
      <vt:lpstr>PowerPoint Presentation</vt:lpstr>
      <vt:lpstr>PowerPoint Presentation</vt:lpstr>
      <vt:lpstr>PowerPoint Presentation</vt:lpstr>
      <vt:lpstr>PowerPoint Presentation</vt:lpstr>
      <vt:lpstr>Establishing a Communication Framework</vt:lpstr>
      <vt:lpstr>PowerPoint Presentation</vt:lpstr>
      <vt:lpstr> Ranking Communication Tools:  </vt:lpstr>
      <vt:lpstr>Social Media</vt:lpstr>
      <vt:lpstr>Risk Management of Remote Projects</vt:lpstr>
      <vt:lpstr>Lack of Communication- Associated risks</vt:lpstr>
      <vt:lpstr>Heterogeneous culture</vt:lpstr>
      <vt:lpstr> Collaboration Tools  - Associated Risks: </vt:lpstr>
      <vt:lpstr> Lack of collaboration – associated risks  </vt:lpstr>
      <vt:lpstr>Key takeaways </vt:lpstr>
      <vt:lpstr>Key takeaways (continued)</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2015-03-19T08:49:41Z</dcterms:created>
  <dcterms:modified xsi:type="dcterms:W3CDTF">2015-10-25T13:20:04Z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TC028889169991</vt:lpwstr>
  </property>
</Properties>
</file>