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2" r:id="rId5"/>
    <p:sldId id="359" r:id="rId6"/>
    <p:sldId id="382" r:id="rId7"/>
    <p:sldId id="373" r:id="rId8"/>
    <p:sldId id="374" r:id="rId9"/>
    <p:sldId id="375" r:id="rId10"/>
    <p:sldId id="365" r:id="rId11"/>
    <p:sldId id="383" r:id="rId12"/>
    <p:sldId id="384" r:id="rId13"/>
    <p:sldId id="385" r:id="rId14"/>
    <p:sldId id="386" r:id="rId15"/>
    <p:sldId id="387" r:id="rId16"/>
    <p:sldId id="388" r:id="rId17"/>
    <p:sldId id="391" r:id="rId18"/>
    <p:sldId id="377" r:id="rId19"/>
    <p:sldId id="389" r:id="rId20"/>
    <p:sldId id="390" r:id="rId21"/>
    <p:sldId id="392" r:id="rId22"/>
  </p:sldIdLst>
  <p:sldSz cx="12192000" cy="6858000"/>
  <p:notesSz cx="6954838" cy="9247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737E"/>
    <a:srgbClr val="E3FBFE"/>
    <a:srgbClr val="FFFFFF"/>
    <a:srgbClr val="000000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69" d="100"/>
          <a:sy n="69" d="100"/>
        </p:scale>
        <p:origin x="5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965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3965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83224"/>
            <a:ext cx="3013763" cy="463964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9466" y="8783224"/>
            <a:ext cx="3013763" cy="463964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965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965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5700"/>
            <a:ext cx="5548312" cy="312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3" tIns="46292" rIns="92583" bIns="4629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50209"/>
            <a:ext cx="5563870" cy="3641080"/>
          </a:xfrm>
          <a:prstGeom prst="rect">
            <a:avLst/>
          </a:prstGeom>
        </p:spPr>
        <p:txBody>
          <a:bodyPr vert="horz" lIns="92583" tIns="46292" rIns="92583" bIns="4629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83224"/>
            <a:ext cx="3013763" cy="463964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83224"/>
            <a:ext cx="3013763" cy="463964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Vcc</a:t>
            </a:r>
            <a:r>
              <a:rPr lang="en-US" baseline="0" dirty="0" smtClean="0"/>
              <a:t> (+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terminal) and GND (-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terminal)</a:t>
            </a:r>
          </a:p>
          <a:p>
            <a:r>
              <a:rPr lang="en-US" baseline="0" dirty="0" err="1" smtClean="0"/>
              <a:t>Vcc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Gnd</a:t>
            </a:r>
            <a:r>
              <a:rPr lang="en-US" baseline="0" dirty="0" smtClean="0"/>
              <a:t> are connected from battery to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32</a:t>
            </a:r>
          </a:p>
          <a:p>
            <a:r>
              <a:rPr lang="en-US" baseline="0" dirty="0" smtClean="0"/>
              <a:t>SIM Module require 5v current least for power</a:t>
            </a:r>
          </a:p>
          <a:p>
            <a:r>
              <a:rPr lang="en-US" baseline="0" dirty="0" err="1" smtClean="0"/>
              <a:t>Esp</a:t>
            </a:r>
            <a:r>
              <a:rPr lang="en-US" baseline="0" dirty="0" smtClean="0"/>
              <a:t> 32 battery VCC is connected with 5</a:t>
            </a:r>
            <a:r>
              <a:rPr lang="en-US" baseline="30000" dirty="0" smtClean="0"/>
              <a:t>th</a:t>
            </a:r>
            <a:r>
              <a:rPr lang="en-US" baseline="0" dirty="0" smtClean="0"/>
              <a:t> pin of GSM</a:t>
            </a:r>
          </a:p>
          <a:p>
            <a:r>
              <a:rPr lang="en-US" baseline="0" dirty="0" smtClean="0"/>
              <a:t>Ground is common all the hardware has a single ground.</a:t>
            </a:r>
          </a:p>
          <a:p>
            <a:r>
              <a:rPr lang="en-US" baseline="0" dirty="0" smtClean="0"/>
              <a:t>Esp32 ground is connected with sim8001</a:t>
            </a:r>
          </a:p>
          <a:p>
            <a:r>
              <a:rPr lang="en-US" baseline="0" dirty="0" smtClean="0"/>
              <a:t>D2 of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is connected with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gsm</a:t>
            </a:r>
            <a:endParaRPr lang="en-US" baseline="0" dirty="0" smtClean="0"/>
          </a:p>
          <a:p>
            <a:r>
              <a:rPr lang="en-US" baseline="0" dirty="0" smtClean="0"/>
              <a:t>D4 with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gsm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GPS</a:t>
            </a:r>
            <a:br>
              <a:rPr lang="en-US" baseline="0" dirty="0" smtClean="0"/>
            </a:br>
            <a:r>
              <a:rPr lang="en-US" baseline="0" dirty="0" err="1" smtClean="0"/>
              <a:t>gps</a:t>
            </a:r>
            <a:r>
              <a:rPr lang="en-US" baseline="0" dirty="0" smtClean="0"/>
              <a:t> require 3.3v least for power therefore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32 (3v3 </a:t>
            </a:r>
            <a:r>
              <a:rPr lang="en-US" baseline="0" dirty="0" err="1" smtClean="0"/>
              <a:t>poer</a:t>
            </a:r>
            <a:r>
              <a:rPr lang="en-US" baseline="0" dirty="0" smtClean="0"/>
              <a:t> is connected with the </a:t>
            </a:r>
            <a:r>
              <a:rPr lang="en-US" baseline="0" dirty="0" err="1" smtClean="0"/>
              <a:t>vcc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gps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Ground is common connected with battery(with sim8001)</a:t>
            </a:r>
          </a:p>
          <a:p>
            <a:r>
              <a:rPr lang="en-US" baseline="0" dirty="0" smtClean="0"/>
              <a:t>Rx and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of GPS </a:t>
            </a:r>
          </a:p>
          <a:p>
            <a:r>
              <a:rPr lang="en-US" baseline="0" dirty="0" err="1" smtClean="0"/>
              <a:t>Gps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 is with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32</a:t>
            </a:r>
          </a:p>
          <a:p>
            <a:r>
              <a:rPr lang="en-US" baseline="0" dirty="0" err="1" smtClean="0"/>
              <a:t>Gps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is connected with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32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19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Enhanced Safety: Our solution facilitates quick location sharing during emergencies, significantly improving response times. Whether it’s a medical crisis or any other urgent situation, our system ensures timely </a:t>
            </a:r>
            <a:r>
              <a:rPr lang="en-US" dirty="0" err="1" smtClean="0"/>
              <a:t>assistance.Reliable</a:t>
            </a:r>
            <a:r>
              <a:rPr lang="en-US" dirty="0" smtClean="0"/>
              <a:t> Communication: By sending SMS alerts with precise location information, we bridge the communication gap. Emergency responders can act swiftly, knowing exactly where help is </a:t>
            </a:r>
            <a:r>
              <a:rPr lang="en-US" dirty="0" err="1" smtClean="0"/>
              <a:t>needed.Accurate</a:t>
            </a:r>
            <a:r>
              <a:rPr lang="en-US" dirty="0" smtClean="0"/>
              <a:t> Tracking: Our technology guarantees precise location data. This accuracy is crucial for effective assistance, especially in critical </a:t>
            </a:r>
            <a:r>
              <a:rPr lang="en-US" dirty="0" err="1" smtClean="0"/>
              <a:t>scenarios.Portability</a:t>
            </a:r>
            <a:r>
              <a:rPr lang="en-US" dirty="0" smtClean="0"/>
              <a:t>: With a battery-powered design, our solution is versatile. It can be used anywhere, making it accessible even in remote </a:t>
            </a:r>
            <a:r>
              <a:rPr lang="en-US" dirty="0" err="1" smtClean="0"/>
              <a:t>areas.User</a:t>
            </a:r>
            <a:r>
              <a:rPr lang="en-US" dirty="0" smtClean="0"/>
              <a:t>-Friendly Design: A single button press is all it takes to activate our system. This simplicity makes it ideal for everyone, including the elderly, children, and vulnerable </a:t>
            </a:r>
            <a:r>
              <a:rPr lang="en-US" dirty="0" err="1" smtClean="0"/>
              <a:t>individuals.Future</a:t>
            </a:r>
            <a:r>
              <a:rPr lang="en-US" dirty="0" smtClean="0"/>
              <a:t> Potential: Our system is scalable. Beyond its current features, we envision adding fall detection and health monitoring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1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25830">
              <a:defRPr/>
            </a:pPr>
            <a:fld id="{DEF75CB5-5666-5049-9AE0-38EFD385C21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25830"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25830">
              <a:defRPr/>
            </a:pPr>
            <a:fld id="{DEF75CB5-5666-5049-9AE0-38EFD385C21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25830">
                <a:defRPr/>
              </a:pPr>
              <a:t>7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is a small computer on a single integrated circuit (IC) containing a processor core, memory, and programmable input/output peripherals. It is designed to perform specific tasks in embedded systems, which are systems that are part of a larger device or machine. Microcontrollers are commonly used in a wide range of applications, including consumer electronics, automotive systems, industrial automation, medical devices, and more.</a:t>
            </a:r>
          </a:p>
          <a:p>
            <a:r>
              <a:rPr lang="en-US" dirty="0"/>
              <a:t>The main objective of the ESP32 is to provide a low-cost, low-power system-on-chip microcontroller with integrated Wi-Fi and Bluetooth capabilities for Internet of Things (</a:t>
            </a:r>
            <a:r>
              <a:rPr lang="en-US" dirty="0" err="1"/>
              <a:t>IoT</a:t>
            </a:r>
            <a:r>
              <a:rPr lang="en-US" dirty="0"/>
              <a:t>) applications.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How It Works</a:t>
            </a:r>
          </a:p>
          <a:p>
            <a:r>
              <a:rPr lang="en-US" b="1" dirty="0"/>
              <a:t>Microcontroller Core</a:t>
            </a:r>
            <a:r>
              <a:rPr lang="en-US" dirty="0"/>
              <a:t>: Executes programmed instructions to control devices and process data.</a:t>
            </a:r>
          </a:p>
          <a:p>
            <a:r>
              <a:rPr lang="en-US" b="1" dirty="0"/>
              <a:t>Wireless Connectivity</a:t>
            </a:r>
            <a:r>
              <a:rPr lang="en-US" dirty="0"/>
              <a:t>: Connects to Wi-Fi networks for internet access and uses Bluetooth for local device communication.</a:t>
            </a:r>
          </a:p>
          <a:p>
            <a:r>
              <a:rPr lang="en-US" b="1" dirty="0"/>
              <a:t>Peripheral Interfaces</a:t>
            </a:r>
            <a:r>
              <a:rPr lang="en-US" dirty="0"/>
              <a:t>: Interacts with sensors, actuators, and other hardware through its numerous I/O ports.</a:t>
            </a:r>
          </a:p>
          <a:p>
            <a:r>
              <a:rPr lang="en-US" b="1" dirty="0"/>
              <a:t>Power Management</a:t>
            </a:r>
            <a:r>
              <a:rPr lang="en-US" dirty="0"/>
              <a:t>: Offers different power modes to extend battery life in portable applications.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Full form : </a:t>
            </a:r>
            <a:r>
              <a:rPr lang="en-US" dirty="0" err="1" smtClean="0"/>
              <a:t>Espressiv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system 32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6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SIM8001 is a cellular module developed by </a:t>
            </a:r>
            <a:r>
              <a:rPr lang="en-US" dirty="0" err="1"/>
              <a:t>SIMCom</a:t>
            </a:r>
            <a:r>
              <a:rPr lang="en-US" dirty="0"/>
              <a:t>. It is designed for Internet of Things (</a:t>
            </a:r>
            <a:r>
              <a:rPr lang="en-US" dirty="0" err="1"/>
              <a:t>IoT</a:t>
            </a:r>
            <a:r>
              <a:rPr lang="en-US" dirty="0"/>
              <a:t>) applications, providing GSM/GPRS functionality for communication over cellular networks. Here are the main features of the SIM8001 module:</a:t>
            </a:r>
          </a:p>
          <a:p>
            <a:r>
              <a:rPr lang="en-US" dirty="0" err="1"/>
              <a:t>IoT</a:t>
            </a:r>
            <a:r>
              <a:rPr lang="en-US" dirty="0"/>
              <a:t> stands for the Internet of Things. It refers to a network of interconnected devices that can communicate with each other and exchange data over the internet without human intervention. </a:t>
            </a:r>
            <a:r>
              <a:rPr lang="en-US"/>
              <a:t>These devices can range from everyday objects, such as household appliances and wearable devices, to industrial machines and sensors embedded in infrastructure.</a:t>
            </a:r>
            <a:endParaRPr lang="en-US" dirty="0"/>
          </a:p>
          <a:p>
            <a:r>
              <a:rPr lang="en-US" b="1" dirty="0"/>
              <a:t>GSM/GPRS Connectivity</a:t>
            </a:r>
            <a:r>
              <a:rPr lang="en-US" dirty="0"/>
              <a:t>: Supports quad-band GSM/GPRS, allowing it to connect to cellular networks globally.</a:t>
            </a:r>
          </a:p>
          <a:p>
            <a:r>
              <a:rPr lang="en-US" b="1" dirty="0"/>
              <a:t>Voice and SMS</a:t>
            </a:r>
            <a:r>
              <a:rPr lang="en-US" dirty="0"/>
              <a:t>: Capable of making voice calls and sending/receiving SMS messages.</a:t>
            </a:r>
          </a:p>
          <a:p>
            <a:r>
              <a:rPr lang="en-US" b="1" dirty="0"/>
              <a:t>Data Transmission</a:t>
            </a:r>
            <a:r>
              <a:rPr lang="en-US" dirty="0"/>
              <a:t>: Supports GPRS for mobile data communication, suitable for </a:t>
            </a:r>
            <a:r>
              <a:rPr lang="en-US" dirty="0" err="1"/>
              <a:t>IoT</a:t>
            </a:r>
            <a:r>
              <a:rPr lang="en-US" dirty="0"/>
              <a:t> applications that require internet access.</a:t>
            </a:r>
          </a:p>
          <a:p>
            <a:r>
              <a:rPr lang="en-US" b="1" dirty="0"/>
              <a:t>Compact Size</a:t>
            </a:r>
            <a:r>
              <a:rPr lang="en-US" dirty="0"/>
              <a:t>: Designed to be small and easy to integrate into various devices.</a:t>
            </a:r>
          </a:p>
          <a:p>
            <a:r>
              <a:rPr lang="en-US" b="1" dirty="0"/>
              <a:t>Low Power Consumption</a:t>
            </a:r>
            <a:r>
              <a:rPr lang="en-US" dirty="0"/>
              <a:t>: Optimized for energy efficiency, which is crucial for battery-powered </a:t>
            </a:r>
            <a:r>
              <a:rPr lang="en-US" dirty="0" err="1"/>
              <a:t>IoT</a:t>
            </a:r>
            <a:r>
              <a:rPr lang="en-US" dirty="0"/>
              <a:t> devices.</a:t>
            </a:r>
          </a:p>
          <a:p>
            <a:r>
              <a:rPr lang="en-US" b="1" dirty="0"/>
              <a:t>Interfaces</a:t>
            </a:r>
            <a:r>
              <a:rPr lang="en-US" dirty="0"/>
              <a:t>: Provides various interfaces such as UART, SPI, I2C, and GPIO for connecting to other microcontrollers and peripherals.</a:t>
            </a:r>
          </a:p>
          <a:p>
            <a:r>
              <a:rPr lang="en-US" b="1" dirty="0"/>
              <a:t>Additional Features</a:t>
            </a:r>
            <a:r>
              <a:rPr lang="en-US" dirty="0"/>
              <a:t>: May include features like TCP/IP stack, FTP/HTTP protocols, and extended AT commands for ease of integration and development.</a:t>
            </a:r>
          </a:p>
          <a:p>
            <a:r>
              <a:rPr lang="en-US" dirty="0"/>
              <a:t>The SIM8001 is commonly used in applications such as remote monitoring, telematics, smart metering, security systems, and other </a:t>
            </a:r>
            <a:r>
              <a:rPr lang="en-US" dirty="0" err="1"/>
              <a:t>IoT</a:t>
            </a:r>
            <a:r>
              <a:rPr lang="en-US" dirty="0"/>
              <a:t> solutions that require reliable cellular connectivity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9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  <a:p>
            <a:r>
              <a:rPr lang="en-US" dirty="0"/>
              <a:t>The NEO-6M GPS module provides accurate location data using signals from GPS satellites. It's used in navigation, tracking devices, drones, and robots.</a:t>
            </a:r>
          </a:p>
          <a:p>
            <a:r>
              <a:rPr lang="en-US" b="1" dirty="0"/>
              <a:t>How It Works</a:t>
            </a:r>
          </a:p>
          <a:p>
            <a:r>
              <a:rPr lang="en-US" b="1" dirty="0"/>
              <a:t>Receiving Signals</a:t>
            </a:r>
            <a:r>
              <a:rPr lang="en-US" dirty="0"/>
              <a:t>: The module picks up signals from at least four GPS satellites.</a:t>
            </a:r>
          </a:p>
          <a:p>
            <a:r>
              <a:rPr lang="en-US" b="1" dirty="0"/>
              <a:t>Processing Data</a:t>
            </a:r>
            <a:r>
              <a:rPr lang="en-US" dirty="0"/>
              <a:t>: It calculates its position (latitude, longitude, altitude), speed, and time by processing these signals.</a:t>
            </a:r>
          </a:p>
          <a:p>
            <a:r>
              <a:rPr lang="en-US" b="1" dirty="0"/>
              <a:t>Outputting Information</a:t>
            </a:r>
            <a:r>
              <a:rPr lang="en-US" dirty="0"/>
              <a:t>: The position data is sent out in NMEA format through a serial interface (like UART) to a connected device.</a:t>
            </a:r>
          </a:p>
          <a:p>
            <a:r>
              <a:rPr lang="en-US" b="1" dirty="0"/>
              <a:t>Power Efficiency</a:t>
            </a:r>
            <a:r>
              <a:rPr lang="en-US" dirty="0"/>
              <a:t>: The module uses low power, making it suitable for battery-powered devices.</a:t>
            </a:r>
          </a:p>
          <a:p>
            <a:r>
              <a:rPr lang="en-US" b="1" dirty="0"/>
              <a:t>Features</a:t>
            </a:r>
          </a:p>
          <a:p>
            <a:r>
              <a:rPr lang="en-US" b="1" dirty="0"/>
              <a:t>High Sensitivity</a:t>
            </a:r>
            <a:r>
              <a:rPr lang="en-US" dirty="0"/>
              <a:t>: Works well even in tough environments.</a:t>
            </a:r>
          </a:p>
          <a:p>
            <a:r>
              <a:rPr lang="en-US" b="1" dirty="0"/>
              <a:t>Quick Startup</a:t>
            </a:r>
            <a:r>
              <a:rPr lang="en-US" dirty="0"/>
              <a:t>: Fast to get the first location fix.</a:t>
            </a:r>
          </a:p>
          <a:p>
            <a:r>
              <a:rPr lang="en-US" b="1" dirty="0"/>
              <a:t>Accurate</a:t>
            </a:r>
            <a:r>
              <a:rPr lang="en-US" dirty="0"/>
              <a:t>: Position data is usually accurate within 2.5 meters.</a:t>
            </a:r>
          </a:p>
          <a:p>
            <a:r>
              <a:rPr lang="en-US" b="1" dirty="0"/>
              <a:t>Low Power Use</a:t>
            </a:r>
            <a:r>
              <a:rPr lang="en-US" dirty="0"/>
              <a:t>: Consumes minimal power.</a:t>
            </a:r>
          </a:p>
          <a:p>
            <a:r>
              <a:rPr lang="en-US" b="1" dirty="0"/>
              <a:t>Easy to Use</a:t>
            </a:r>
            <a:r>
              <a:rPr lang="en-US" dirty="0"/>
              <a:t>: Simple to connect and integrate into systems.</a:t>
            </a:r>
          </a:p>
          <a:p>
            <a:r>
              <a:rPr lang="en-US" b="1" dirty="0"/>
              <a:t>Common Uses</a:t>
            </a:r>
          </a:p>
          <a:p>
            <a:r>
              <a:rPr lang="en-US" b="1" dirty="0"/>
              <a:t>Navigation Systems</a:t>
            </a:r>
            <a:r>
              <a:rPr lang="en-US" dirty="0"/>
              <a:t>: For cars, boats, and planes.</a:t>
            </a:r>
          </a:p>
          <a:p>
            <a:r>
              <a:rPr lang="en-US" b="1" dirty="0"/>
              <a:t>Tracking Devices</a:t>
            </a:r>
            <a:r>
              <a:rPr lang="en-US" dirty="0"/>
              <a:t>: For vehicles, pets, and personal items.</a:t>
            </a:r>
          </a:p>
          <a:p>
            <a:r>
              <a:rPr lang="en-US" b="1" dirty="0"/>
              <a:t>Drones and Robots</a:t>
            </a:r>
            <a:r>
              <a:rPr lang="en-US" dirty="0"/>
              <a:t>: For autonomous movement.</a:t>
            </a:r>
          </a:p>
          <a:p>
            <a:r>
              <a:rPr lang="en-US" b="1" dirty="0"/>
              <a:t>Outdoor Activities</a:t>
            </a:r>
            <a:r>
              <a:rPr lang="en-US" dirty="0"/>
              <a:t>: For hiking, geocaching, etc.</a:t>
            </a:r>
          </a:p>
          <a:p>
            <a:r>
              <a:rPr lang="en-US" dirty="0"/>
              <a:t>In short, the NEO-6M GPS module is a reliable, efficient tool for getting precise location data in many different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1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1094508"/>
            <a:ext cx="12191998" cy="3215641"/>
          </a:xfrm>
        </p:spPr>
        <p:txBody>
          <a:bodyPr anchor="b"/>
          <a:lstStyle/>
          <a:p>
            <a:r>
              <a:rPr lang="en-US" b="1" u="sng" dirty="0" smtClean="0">
                <a:effectLst>
                  <a:reflection blurRad="6350" stA="60000" endA="900" endPos="60000" dist="60007" dir="5400000" sy="-100000" algn="bl" rotWithShape="0"/>
                </a:effectLst>
                <a:latin typeface="Baskerville Old Face" panose="02020602080505020303" pitchFamily="18" charset="0"/>
              </a:rPr>
              <a:t>TABS</a:t>
            </a:r>
            <a:r>
              <a:rPr lang="en-US" b="1" dirty="0" smtClean="0"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dirty="0" smtClean="0">
                <a:latin typeface="Baskerville Old Face" panose="02020602080505020303" pitchFamily="18" charset="0"/>
              </a:rPr>
              <a:t/>
            </a:r>
            <a:br>
              <a:rPr lang="en-US" dirty="0" smtClean="0">
                <a:latin typeface="Baskerville Old Face" panose="02020602080505020303" pitchFamily="18" charset="0"/>
              </a:rPr>
            </a:br>
            <a:r>
              <a:rPr lang="en-US" sz="4400" b="1" u="sng" dirty="0" smtClean="0">
                <a:effectLst>
                  <a:reflection blurRad="6350" stA="60000" endA="900" endPos="60000" dist="29997" dir="5400000" sy="-100000" algn="bl" rotWithShape="0"/>
                </a:effectLst>
                <a:latin typeface="Baskerville Old Face" panose="02020602080505020303" pitchFamily="18" charset="0"/>
              </a:rPr>
              <a:t>(Tragedy assisting band system)</a:t>
            </a:r>
            <a:endParaRPr lang="en-US" sz="4400" b="1" u="sng" dirty="0">
              <a:effectLst>
                <a:reflection blurRad="6350" stA="60000" endA="900" endPos="60000" dist="29997" dir="5400000" sy="-100000" algn="bl" rotWithShape="0"/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89963"/>
            <a:ext cx="4696691" cy="2310678"/>
          </a:xfrm>
        </p:spPr>
        <p:txBody>
          <a:bodyPr/>
          <a:lstStyle/>
          <a:p>
            <a:r>
              <a:rPr lang="en-US" sz="4000" b="1" dirty="0" smtClean="0">
                <a:latin typeface="Bahnschrift" panose="020B0502040204020203" pitchFamily="34" charset="0"/>
                <a:ea typeface="+mn-lt"/>
                <a:cs typeface="+mn-lt"/>
              </a:rPr>
              <a:t>Neo 6m </a:t>
            </a:r>
            <a:r>
              <a:rPr lang="en-US" sz="4000" b="1" dirty="0" err="1" smtClean="0">
                <a:latin typeface="Bahnschrift" panose="020B0502040204020203" pitchFamily="34" charset="0"/>
                <a:ea typeface="+mn-lt"/>
                <a:cs typeface="+mn-lt"/>
              </a:rPr>
              <a:t>gps</a:t>
            </a:r>
            <a:r>
              <a:rPr lang="en-US" sz="4000" b="1" dirty="0" smtClean="0">
                <a:latin typeface="Bahnschrift" panose="020B0502040204020203" pitchFamily="34" charset="0"/>
                <a:ea typeface="+mn-lt"/>
                <a:cs typeface="+mn-lt"/>
              </a:rPr>
              <a:t> module</a:t>
            </a:r>
            <a:endParaRPr lang="en-US" sz="4000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36"/>
          </p:nvPr>
        </p:nvSpPr>
        <p:spPr>
          <a:xfrm>
            <a:off x="0" y="2785803"/>
            <a:ext cx="4783229" cy="269886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3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Provides GPS location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Communicates with satellite</a:t>
            </a:r>
            <a:endParaRPr lang="en-US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  <p:sp>
        <p:nvSpPr>
          <p:cNvPr id="5" name="AutoShape 2" descr="GY-NEO-6M V2 Flight Control GPS Module - ElectroPeak"/>
          <p:cNvSpPr>
            <a:spLocks noChangeAspect="1" noChangeArrowheads="1"/>
          </p:cNvSpPr>
          <p:nvPr/>
        </p:nvSpPr>
        <p:spPr bwMode="auto">
          <a:xfrm>
            <a:off x="155575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" r="-3929" b="6874"/>
          <a:stretch/>
        </p:blipFill>
        <p:spPr>
          <a:xfrm>
            <a:off x="6532418" y="1447799"/>
            <a:ext cx="4398818" cy="38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0" y="517760"/>
            <a:ext cx="3736630" cy="2202350"/>
          </a:xfrm>
        </p:spPr>
        <p:txBody>
          <a:bodyPr/>
          <a:lstStyle/>
          <a:p>
            <a:r>
              <a:rPr lang="en-US" sz="4800" dirty="0" smtClean="0">
                <a:latin typeface="Bahnschrift" panose="020B0502040204020203" pitchFamily="34" charset="0"/>
              </a:rPr>
              <a:t>5v battery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36"/>
          </p:nvPr>
        </p:nvSpPr>
        <p:spPr>
          <a:xfrm>
            <a:off x="523062" y="3230881"/>
            <a:ext cx="3730284" cy="2754284"/>
          </a:xfrm>
        </p:spPr>
        <p:txBody>
          <a:bodyPr/>
          <a:lstStyle/>
          <a:p>
            <a:r>
              <a:rPr lang="en-US" sz="3600" dirty="0">
                <a:latin typeface="Aparajita" panose="020B0604020202020204" pitchFamily="34" charset="0"/>
                <a:ea typeface="+mn-lt"/>
                <a:cs typeface="Aparajita" panose="020B0604020202020204" pitchFamily="34" charset="0"/>
              </a:rPr>
              <a:t>A 5</a:t>
            </a:r>
            <a:r>
              <a:rPr lang="en-US" sz="3600" dirty="0" smtClean="0">
                <a:latin typeface="Aparajita" panose="020B0604020202020204" pitchFamily="34" charset="0"/>
                <a:ea typeface="+mn-lt"/>
                <a:cs typeface="Aparajita" panose="020B0604020202020204" pitchFamily="34" charset="0"/>
              </a:rPr>
              <a:t>V battery </a:t>
            </a:r>
            <a:r>
              <a:rPr lang="en-US" sz="3600" dirty="0">
                <a:latin typeface="Aparajita" panose="020B0604020202020204" pitchFamily="34" charset="0"/>
                <a:ea typeface="+mn-lt"/>
                <a:cs typeface="Aparajita" panose="020B0604020202020204" pitchFamily="34" charset="0"/>
              </a:rPr>
              <a:t>for DC power </a:t>
            </a:r>
            <a:r>
              <a:rPr lang="en-US" sz="3600" dirty="0" smtClean="0">
                <a:latin typeface="Aparajita" panose="020B0604020202020204" pitchFamily="34" charset="0"/>
                <a:ea typeface="+mn-lt"/>
                <a:cs typeface="Aparajita" panose="020B0604020202020204" pitchFamily="34" charset="0"/>
              </a:rPr>
              <a:t>supply.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03" y="1503216"/>
            <a:ext cx="4695197" cy="40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43" y="794850"/>
            <a:ext cx="4166121" cy="1906786"/>
          </a:xfrm>
        </p:spPr>
        <p:txBody>
          <a:bodyPr/>
          <a:lstStyle/>
          <a:p>
            <a:pPr algn="ctr"/>
            <a:r>
              <a:rPr lang="en-US" b="1" dirty="0" smtClean="0">
                <a:latin typeface="Bahnschrift" panose="020B0502040204020203" pitchFamily="34" charset="0"/>
              </a:rPr>
              <a:t>CHARGING MODULE</a:t>
            </a: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5122" name="Picture 2" descr="TP4056 Lithium Battery 18650 Charger Module - Electronation Pakistan"/>
          <p:cNvPicPr>
            <a:picLocks noGrp="1" noChangeAspect="1" noChangeArrowheads="1"/>
          </p:cNvPicPr>
          <p:nvPr>
            <p:ph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63" y="1271153"/>
            <a:ext cx="5056909" cy="50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5043" y="3101370"/>
            <a:ext cx="4401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Charging </a:t>
            </a:r>
            <a:r>
              <a:rPr lang="en-US" sz="2400" dirty="0" err="1">
                <a:solidFill>
                  <a:schemeClr val="bg1"/>
                </a:solidFill>
              </a:rPr>
              <a:t>Lipo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battery.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Providing VCC and </a:t>
            </a:r>
            <a:r>
              <a:rPr lang="en-US" sz="2400" dirty="0" err="1">
                <a:solidFill>
                  <a:schemeClr val="bg1"/>
                </a:solidFill>
              </a:rPr>
              <a:t>Gnd</a:t>
            </a:r>
            <a:r>
              <a:rPr lang="en-US" sz="2400" dirty="0">
                <a:solidFill>
                  <a:schemeClr val="bg1"/>
                </a:solidFill>
              </a:rPr>
              <a:t> from battery to </a:t>
            </a:r>
            <a:r>
              <a:rPr lang="en-US" sz="2400" dirty="0" smtClean="0">
                <a:solidFill>
                  <a:schemeClr val="bg1"/>
                </a:solidFill>
              </a:rPr>
              <a:t>circuit.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61" y="469325"/>
            <a:ext cx="3736630" cy="2202350"/>
          </a:xfrm>
        </p:spPr>
        <p:txBody>
          <a:bodyPr/>
          <a:lstStyle/>
          <a:p>
            <a:r>
              <a:rPr lang="en-US" sz="3600" b="1" dirty="0" smtClean="0">
                <a:latin typeface="Bahnschrift" panose="020B0502040204020203" pitchFamily="34" charset="0"/>
              </a:rPr>
              <a:t>Push button</a:t>
            </a:r>
            <a:endParaRPr lang="en-US" sz="3600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36"/>
          </p:nvPr>
        </p:nvSpPr>
        <p:spPr>
          <a:xfrm>
            <a:off x="467643" y="3120044"/>
            <a:ext cx="3736630" cy="2615738"/>
          </a:xfrm>
        </p:spPr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. Delivering power when needed</a:t>
            </a:r>
            <a:endParaRPr lang="en-US" sz="3200" dirty="0"/>
          </a:p>
          <a:p>
            <a:endParaRPr lang="en-US" dirty="0"/>
          </a:p>
        </p:txBody>
      </p:sp>
      <p:pic>
        <p:nvPicPr>
          <p:cNvPr id="6146" name="Picture 2" descr="10pcs Momentary Push Button Switch - 12mm Square (Big)"/>
          <p:cNvPicPr>
            <a:picLocks noGrp="1" noChangeAspect="1" noChangeArrowheads="1"/>
          </p:cNvPicPr>
          <p:nvPr>
            <p:ph type="tbl" sz="quarter" idx="3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91" y="1842654"/>
            <a:ext cx="4572001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5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70" y="1026986"/>
            <a:ext cx="10515601" cy="1140849"/>
          </a:xfrm>
        </p:spPr>
        <p:txBody>
          <a:bodyPr/>
          <a:lstStyle/>
          <a:p>
            <a:pPr algn="ctr"/>
            <a:r>
              <a:rPr lang="en-US" sz="7200" b="1" dirty="0" smtClean="0">
                <a:latin typeface="Baskerville Old Face" panose="02020602080505020303" pitchFamily="18" charset="0"/>
              </a:rPr>
              <a:t>CIRCUIT DIAGRAM</a:t>
            </a:r>
            <a:endParaRPr lang="en-US" sz="7200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55" y="2070854"/>
            <a:ext cx="6547716" cy="4316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5964" y="5652652"/>
            <a:ext cx="457200" cy="665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693718"/>
            <a:ext cx="10500989" cy="1327464"/>
          </a:xfrm>
        </p:spPr>
        <p:txBody>
          <a:bodyPr/>
          <a:lstStyle/>
          <a:p>
            <a:pPr algn="ctr"/>
            <a:r>
              <a:rPr lang="en-US" sz="7200" dirty="0" smtClean="0">
                <a:latin typeface="Bahnschrift" panose="020B0502040204020203" pitchFamily="34" charset="0"/>
              </a:rPr>
              <a:t>WORKING</a:t>
            </a:r>
            <a:endParaRPr lang="en-US" sz="72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41050" y="2021182"/>
            <a:ext cx="6752477" cy="29792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Bell MT" panose="02020503060305020303" pitchFamily="18" charset="0"/>
              </a:rPr>
              <a:t>When ever a person in a situation needed help. He/she will press the button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Bell MT" panose="02020503060305020303" pitchFamily="18" charset="0"/>
              </a:rPr>
              <a:t>The device will immediately, send the location through GSM to the given info/contact 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Bell MT" panose="02020503060305020303" pitchFamily="18" charset="0"/>
              </a:rPr>
              <a:t>After the activation of the device, It will keep sending location after every 5 minutes.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Bell MT" panose="02020503060305020303" pitchFamily="18" charset="0"/>
              </a:rPr>
              <a:t>We can also retrieve location, by sending ‘get location’ command to </a:t>
            </a:r>
            <a:r>
              <a:rPr lang="en-US" sz="2400" b="1" dirty="0" err="1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Bell MT" panose="02020503060305020303" pitchFamily="18" charset="0"/>
              </a:rPr>
              <a:t>GSM,During</a:t>
            </a:r>
            <a:r>
              <a:rPr lang="en-US" sz="24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Bell MT" panose="02020503060305020303" pitchFamily="18" charset="0"/>
              </a:rPr>
              <a:t> the 5 minutes interval.</a:t>
            </a:r>
            <a:endParaRPr lang="en-US" sz="24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13265" y="1641268"/>
            <a:ext cx="2239474" cy="4478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05" y="769127"/>
            <a:ext cx="1176646" cy="11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Baskerville Old Face" panose="02020602080505020303" pitchFamily="18" charset="0"/>
              </a:rPr>
              <a:t>CONCLUSION</a:t>
            </a:r>
            <a:endParaRPr lang="en-US" sz="48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45" y="524310"/>
            <a:ext cx="1432091" cy="1432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00" y="650876"/>
            <a:ext cx="1305525" cy="1305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9967" y="2001078"/>
            <a:ext cx="1072203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Enhanced Safety</a:t>
            </a:r>
            <a:r>
              <a:rPr lang="en-US" sz="20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:</a:t>
            </a:r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400" dirty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Provides quick location sharing in emergencies, improving </a:t>
            </a:r>
            <a:r>
              <a:rPr lang="en-US" sz="2400" dirty="0" smtClean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response </a:t>
            </a:r>
            <a:r>
              <a:rPr lang="en-US" sz="2400" dirty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times</a:t>
            </a:r>
            <a:r>
              <a:rPr lang="en-US" sz="2400" dirty="0" smtClean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.</a:t>
            </a:r>
          </a:p>
          <a:p>
            <a:r>
              <a:rPr lang="en-US" sz="28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Reliable Communication:</a:t>
            </a:r>
            <a:r>
              <a:rPr lang="en-US" sz="3200" b="1" dirty="0" smtClean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Sends </a:t>
            </a:r>
            <a:r>
              <a:rPr lang="en-US" sz="2400" dirty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SMS alerts with precise location information</a:t>
            </a:r>
            <a:r>
              <a:rPr lang="en-US" sz="2400" dirty="0" smtClean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.</a:t>
            </a:r>
            <a:endParaRPr lang="en-US" sz="2400" dirty="0">
              <a:ln>
                <a:solidFill>
                  <a:schemeClr val="accent3"/>
                </a:solidFill>
              </a:ln>
              <a:solidFill>
                <a:schemeClr val="accent5"/>
              </a:solidFill>
              <a:latin typeface="Bahnschrift" panose="020B0502040204020203" pitchFamily="34" charset="0"/>
            </a:endParaRPr>
          </a:p>
          <a:p>
            <a:r>
              <a:rPr lang="en-US" sz="28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Accurate Tracking: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400" dirty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Ensures precise location data for effective assistance.</a:t>
            </a:r>
          </a:p>
          <a:p>
            <a:r>
              <a:rPr lang="en-US" sz="32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Portability:</a:t>
            </a:r>
            <a:r>
              <a:rPr lang="en-US" sz="2400" dirty="0" smtClean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Battery-powered for use anywhere.</a:t>
            </a:r>
          </a:p>
          <a:p>
            <a:r>
              <a:rPr lang="en-US" sz="28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User-Friendly: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400" dirty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Single button press for easy operation.</a:t>
            </a:r>
          </a:p>
          <a:p>
            <a:r>
              <a:rPr lang="en-US" sz="28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Practical Application:</a:t>
            </a:r>
            <a:r>
              <a:rPr lang="en-US" sz="2400" u="sng" dirty="0" smtClean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Ideal for elderly, children, and vulnerable individuals.</a:t>
            </a:r>
          </a:p>
          <a:p>
            <a:r>
              <a:rPr lang="en-US" sz="28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Future Potential:</a:t>
            </a:r>
            <a:r>
              <a:rPr lang="en-US" sz="24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400" dirty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Scalable for additional features like fall detection and health </a:t>
            </a:r>
            <a:r>
              <a:rPr lang="en-US" sz="2400" dirty="0" smtClean="0">
                <a:ln>
                  <a:solidFill>
                    <a:schemeClr val="accent3"/>
                  </a:solidFill>
                </a:ln>
                <a:solidFill>
                  <a:schemeClr val="accent5"/>
                </a:solidFill>
                <a:latin typeface="Bahnschrift" panose="020B0502040204020203" pitchFamily="34" charset="0"/>
              </a:rPr>
              <a:t>monitoring.</a:t>
            </a:r>
            <a:endParaRPr lang="en-US" sz="2400" dirty="0">
              <a:ln>
                <a:solidFill>
                  <a:schemeClr val="accent3"/>
                </a:solidFill>
              </a:ln>
              <a:solidFill>
                <a:schemeClr val="accent5"/>
              </a:solidFill>
              <a:latin typeface="Bahnschrift" panose="020B0502040204020203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8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" y="1821180"/>
            <a:ext cx="12191994" cy="3215641"/>
          </a:xfrm>
        </p:spPr>
        <p:txBody>
          <a:bodyPr/>
          <a:lstStyle/>
          <a:p>
            <a:r>
              <a:rPr lang="en-US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skerville Old Face" panose="02020602080505020303" pitchFamily="18" charset="0"/>
              </a:rPr>
              <a:t>QUESTIONS AND QUERIES…??</a:t>
            </a:r>
            <a:endParaRPr lang="en-US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1" y="3734105"/>
            <a:ext cx="3123895" cy="3123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37" y="4156475"/>
            <a:ext cx="2507063" cy="250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92" y="1"/>
            <a:ext cx="3109735" cy="31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073"/>
            <a:ext cx="12191998" cy="3215641"/>
          </a:xfrm>
        </p:spPr>
        <p:txBody>
          <a:bodyPr/>
          <a:lstStyle/>
          <a:p>
            <a:r>
              <a:rPr lang="en-US" b="1" u="sng" dirty="0" smtClean="0"/>
              <a:t>THANK YOU……!!!!!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79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09600"/>
            <a:ext cx="4466502" cy="1936866"/>
          </a:xfrm>
        </p:spPr>
        <p:txBody>
          <a:bodyPr/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GROUP MEMBERS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894" y="2651731"/>
            <a:ext cx="6892634" cy="3205971"/>
          </a:xfrm>
        </p:spPr>
        <p:txBody>
          <a:bodyPr anchor="t"/>
          <a:lstStyle/>
          <a:p>
            <a:r>
              <a:rPr lang="en-US" sz="2400" dirty="0" smtClean="0">
                <a:ln>
                  <a:solidFill>
                    <a:schemeClr val="accent3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askerville Old Face" panose="02020602080505020303" pitchFamily="18" charset="0"/>
              </a:rPr>
              <a:t>SYED MUHAMMAD KHIZER HAIDER (L)</a:t>
            </a:r>
          </a:p>
          <a:p>
            <a:r>
              <a:rPr lang="en-US" sz="2400" dirty="0" smtClean="0">
                <a:ln>
                  <a:solidFill>
                    <a:schemeClr val="accent3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askerville Old Face" panose="02020602080505020303" pitchFamily="18" charset="0"/>
              </a:rPr>
              <a:t>MUHAMMAD ASJAD KASHIF</a:t>
            </a:r>
          </a:p>
          <a:p>
            <a:r>
              <a:rPr lang="en-US" sz="2400" dirty="0" smtClean="0">
                <a:ln>
                  <a:solidFill>
                    <a:schemeClr val="accent3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askerville Old Face" panose="02020602080505020303" pitchFamily="18" charset="0"/>
              </a:rPr>
              <a:t>MUHAMMAD UMAR MALIK</a:t>
            </a:r>
          </a:p>
          <a:p>
            <a:r>
              <a:rPr lang="en-US" sz="2400" dirty="0" smtClean="0">
                <a:ln>
                  <a:solidFill>
                    <a:schemeClr val="accent3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askerville Old Face" panose="02020602080505020303" pitchFamily="18" charset="0"/>
              </a:rPr>
              <a:t>MUHAMMAD SHEES</a:t>
            </a:r>
          </a:p>
          <a:p>
            <a:r>
              <a:rPr lang="en-US" sz="2400" dirty="0" smtClean="0">
                <a:ln>
                  <a:solidFill>
                    <a:schemeClr val="accent3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askerville Old Face" panose="02020602080505020303" pitchFamily="18" charset="0"/>
              </a:rPr>
              <a:t>AIZA TARIQ</a:t>
            </a:r>
          </a:p>
          <a:p>
            <a:r>
              <a:rPr lang="en-US" sz="2400" dirty="0" smtClean="0">
                <a:ln>
                  <a:solidFill>
                    <a:schemeClr val="accent3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askerville Old Face" panose="02020602080505020303" pitchFamily="18" charset="0"/>
              </a:rPr>
              <a:t>MUSKAN KHALIL</a:t>
            </a:r>
            <a:endParaRPr lang="en-US" sz="2400" dirty="0">
              <a:ln>
                <a:solidFill>
                  <a:schemeClr val="accent3"/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77" y="1351123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551709"/>
            <a:ext cx="5174672" cy="900546"/>
          </a:xfrm>
        </p:spPr>
        <p:txBody>
          <a:bodyPr/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TABLE OF CONTENTS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99654" y="2820757"/>
            <a:ext cx="7197435" cy="3580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INTRODUCTION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WORKING</a:t>
            </a:r>
            <a:r>
              <a:rPr lang="en-US" sz="2800" b="1" u="sng" dirty="0">
                <a:ln>
                  <a:solidFill>
                    <a:schemeClr val="bg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800" b="1" u="sng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&amp;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CONCLUSION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41" y="132341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7" y="-1796143"/>
            <a:ext cx="11548261" cy="273330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INTRODUCTION</a:t>
            </a:r>
            <a:endParaRPr lang="en-US" b="1" u="sng" dirty="0"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18" y="1354247"/>
            <a:ext cx="6996545" cy="2332053"/>
          </a:xfrm>
        </p:spPr>
        <p:txBody>
          <a:bodyPr/>
          <a:lstStyle/>
          <a:p>
            <a:pPr marL="285750" indent="-285750" algn="just">
              <a:buFont typeface="Arial"/>
              <a:buChar char="•"/>
            </a:pPr>
            <a:r>
              <a:rPr lang="en-US" sz="2400" b="1" u="sng" dirty="0" smtClean="0">
                <a:solidFill>
                  <a:schemeClr val="bg1"/>
                </a:solidFill>
                <a:latin typeface="Bell MT" panose="02020503060305020303" pitchFamily="18" charset="0"/>
                <a:ea typeface="+mn-lt"/>
                <a:cs typeface="+mn-lt"/>
              </a:rPr>
              <a:t>development OF TABS</a:t>
            </a:r>
            <a:endParaRPr lang="en-US" sz="2400" b="1" u="sng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  <a:ea typeface="+mn-lt"/>
                <a:cs typeface="+mn-lt"/>
              </a:rPr>
              <a:t>  </a:t>
            </a:r>
            <a:r>
              <a:rPr lang="en-US" sz="2400" b="1" u="sng" dirty="0" smtClean="0">
                <a:solidFill>
                  <a:schemeClr val="bg1"/>
                </a:solidFill>
                <a:latin typeface="Bell MT" panose="02020503060305020303" pitchFamily="18" charset="0"/>
                <a:ea typeface="+mn-lt"/>
                <a:cs typeface="+mn-lt"/>
              </a:rPr>
              <a:t>Features</a:t>
            </a:r>
            <a:r>
              <a:rPr lang="en-US" sz="2400" b="1" u="sng" dirty="0">
                <a:solidFill>
                  <a:schemeClr val="bg1"/>
                </a:solidFill>
                <a:latin typeface="Bell MT" panose="02020503060305020303" pitchFamily="18" charset="0"/>
                <a:ea typeface="+mn-lt"/>
                <a:cs typeface="+mn-lt"/>
              </a:rPr>
              <a:t>:</a:t>
            </a:r>
            <a:endParaRPr lang="en-US" sz="2400" b="1" u="sng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2400" b="1" dirty="0">
                <a:latin typeface="Bell MT" panose="02020503060305020303" pitchFamily="18" charset="0"/>
                <a:ea typeface="+mn-lt"/>
                <a:cs typeface="+mn-lt"/>
              </a:rPr>
              <a:t>Immediate access </a:t>
            </a:r>
            <a:r>
              <a:rPr lang="en-US" sz="2400" b="1" dirty="0" smtClean="0">
                <a:latin typeface="Bell MT" panose="02020503060305020303" pitchFamily="18" charset="0"/>
                <a:ea typeface="+mn-lt"/>
                <a:cs typeface="+mn-lt"/>
              </a:rPr>
              <a:t>to: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b="1" dirty="0" smtClean="0">
                <a:latin typeface="Bell MT" panose="02020503060305020303" pitchFamily="18" charset="0"/>
                <a:ea typeface="+mn-lt"/>
                <a:cs typeface="+mn-lt"/>
              </a:rPr>
              <a:t>Authorities(Police , Fire Brigade </a:t>
            </a:r>
            <a:r>
              <a:rPr lang="en-US" sz="2400" b="1" dirty="0" err="1" smtClean="0">
                <a:latin typeface="Bell MT" panose="02020503060305020303" pitchFamily="18" charset="0"/>
                <a:ea typeface="+mn-lt"/>
                <a:cs typeface="+mn-lt"/>
              </a:rPr>
              <a:t>etc</a:t>
            </a:r>
            <a:r>
              <a:rPr lang="en-US" sz="2400" b="1" dirty="0" smtClean="0">
                <a:latin typeface="Bell MT" panose="02020503060305020303" pitchFamily="18" charset="0"/>
                <a:ea typeface="+mn-lt"/>
                <a:cs typeface="+mn-lt"/>
              </a:rPr>
              <a:t>)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b="1" dirty="0" smtClean="0">
                <a:latin typeface="Bell MT" panose="02020503060305020303" pitchFamily="18" charset="0"/>
                <a:ea typeface="+mn-lt"/>
                <a:cs typeface="+mn-lt"/>
              </a:rPr>
              <a:t>Loved ones(Parents , Siblings , friends </a:t>
            </a:r>
            <a:r>
              <a:rPr lang="en-US" sz="2400" b="1" dirty="0" err="1" smtClean="0">
                <a:latin typeface="Bell MT" panose="02020503060305020303" pitchFamily="18" charset="0"/>
                <a:ea typeface="+mn-lt"/>
                <a:cs typeface="+mn-lt"/>
              </a:rPr>
              <a:t>etc</a:t>
            </a:r>
            <a:r>
              <a:rPr lang="en-US" sz="2400" b="1" dirty="0" smtClean="0">
                <a:latin typeface="Bell MT" panose="02020503060305020303" pitchFamily="18" charset="0"/>
                <a:ea typeface="+mn-lt"/>
                <a:cs typeface="+mn-lt"/>
              </a:rPr>
              <a:t>)</a:t>
            </a:r>
          </a:p>
          <a:p>
            <a:pPr lvl="1" algn="just"/>
            <a:endParaRPr lang="en-US" sz="2400" dirty="0" smtClean="0">
              <a:latin typeface="Bell MT" panose="02020503060305020303" pitchFamily="18" charset="0"/>
            </a:endParaRPr>
          </a:p>
          <a:p>
            <a:pPr lvl="1" algn="just"/>
            <a:r>
              <a:rPr lang="en-US" sz="2800" b="1" u="sng" dirty="0" smtClean="0">
                <a:latin typeface="Bell MT" panose="02020503060305020303" pitchFamily="18" charset="0"/>
                <a:ea typeface="+mn-lt"/>
                <a:cs typeface="+mn-lt"/>
              </a:rPr>
              <a:t>User </a:t>
            </a:r>
            <a:r>
              <a:rPr lang="en-US" sz="2800" b="1" u="sng" dirty="0">
                <a:latin typeface="Bell MT" panose="02020503060305020303" pitchFamily="18" charset="0"/>
                <a:ea typeface="+mn-lt"/>
                <a:cs typeface="+mn-lt"/>
              </a:rPr>
              <a:t>Interface:</a:t>
            </a:r>
            <a:endParaRPr lang="en-US" sz="2800" b="1" u="sng" dirty="0">
              <a:latin typeface="Bell MT" panose="02020503060305020303" pitchFamily="18" charset="0"/>
            </a:endParaRPr>
          </a:p>
          <a:p>
            <a:pPr marL="1200150" lvl="2" indent="-285750" algn="just">
              <a:buFont typeface="Arial"/>
              <a:buChar char="•"/>
            </a:pPr>
            <a:r>
              <a:rPr lang="en-US" sz="2400" b="1" dirty="0">
                <a:latin typeface="Bell MT" panose="02020503060305020303" pitchFamily="18" charset="0"/>
                <a:ea typeface="+mn-lt"/>
                <a:cs typeface="+mn-lt"/>
              </a:rPr>
              <a:t>Simple button press for swift </a:t>
            </a:r>
            <a:r>
              <a:rPr lang="en-US" sz="2400" b="1" dirty="0" smtClean="0">
                <a:latin typeface="Bell MT" panose="02020503060305020303" pitchFamily="18" charset="0"/>
                <a:ea typeface="+mn-lt"/>
                <a:cs typeface="+mn-lt"/>
              </a:rPr>
              <a:t>assistance</a:t>
            </a:r>
          </a:p>
          <a:p>
            <a:pPr lvl="2" algn="just"/>
            <a:endParaRPr lang="en-US" sz="2400" dirty="0">
              <a:latin typeface="Bell MT" panose="02020503060305020303" pitchFamily="18" charset="0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3200" b="1" u="sng" dirty="0">
                <a:latin typeface="Bell MT" panose="02020503060305020303" pitchFamily="18" charset="0"/>
                <a:ea typeface="+mn-lt"/>
                <a:cs typeface="+mn-lt"/>
              </a:rPr>
              <a:t>Benefits:</a:t>
            </a:r>
            <a:endParaRPr lang="en-US" sz="3200" b="1" u="sng" dirty="0">
              <a:latin typeface="Bell MT" panose="02020503060305020303" pitchFamily="18" charset="0"/>
            </a:endParaRPr>
          </a:p>
          <a:p>
            <a:pPr marL="1200150" lvl="2" indent="-285750" algn="just">
              <a:buFont typeface="Arial"/>
              <a:buChar char="•"/>
            </a:pPr>
            <a:r>
              <a:rPr lang="en-US" sz="2400" b="1" dirty="0">
                <a:latin typeface="Bell MT" panose="02020503060305020303" pitchFamily="18" charset="0"/>
                <a:ea typeface="+mn-lt"/>
                <a:cs typeface="+mn-lt"/>
              </a:rPr>
              <a:t>Enhances personal safety and security</a:t>
            </a:r>
            <a:endParaRPr lang="en-US" sz="2400" b="1" dirty="0">
              <a:latin typeface="Bell MT" panose="02020503060305020303" pitchFamily="18" charset="0"/>
            </a:endParaRPr>
          </a:p>
          <a:p>
            <a:pPr marL="1200150" lvl="2" indent="-285750" algn="just">
              <a:buFont typeface="Arial"/>
              <a:buChar char="•"/>
            </a:pPr>
            <a:r>
              <a:rPr lang="en-US" sz="2400" b="1" dirty="0">
                <a:latin typeface="Bell MT" panose="02020503060305020303" pitchFamily="18" charset="0"/>
                <a:ea typeface="+mn-lt"/>
                <a:cs typeface="+mn-lt"/>
              </a:rPr>
              <a:t>Combats harassment effectively</a:t>
            </a:r>
            <a:endParaRPr lang="en-US" sz="2400" b="1" dirty="0">
              <a:latin typeface="Bell MT" panose="02020503060305020303" pitchFamily="18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64" y="937163"/>
            <a:ext cx="1620981" cy="1620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51" y="1894402"/>
            <a:ext cx="1687278" cy="1687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13" y="3516810"/>
            <a:ext cx="1581232" cy="15812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21851" y="4307426"/>
            <a:ext cx="2181440" cy="21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84" y="0"/>
            <a:ext cx="6008974" cy="2718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E0172-A205-4F50-EADA-E2895E5B6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026" y="2676664"/>
            <a:ext cx="5915890" cy="35495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1" y="224555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otlight MT Light" panose="0204060206030A020304" pitchFamily="18" charset="0"/>
              </a:rPr>
              <a:t>HARRASMENT RATIO IN PAKISTAN</a:t>
            </a:r>
          </a:p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otlight MT Light" panose="0204060206030A020304" pitchFamily="18" charset="0"/>
              </a:rPr>
              <a:t>(ANNUALY)</a:t>
            </a:r>
          </a:p>
          <a:p>
            <a:pPr algn="ctr"/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Footlight MT Light" panose="0204060206030A020304" pitchFamily="18" charset="0"/>
            </a:endParaRPr>
          </a:p>
          <a:p>
            <a:pPr algn="ctr"/>
            <a:endParaRPr lang="en-US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Footlight MT Light" panose="0204060206030A020304" pitchFamily="18" charset="0"/>
            </a:endParaRPr>
          </a:p>
          <a:p>
            <a:pPr algn="ctr"/>
            <a:endParaRPr lang="en-US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Footlight MT Light" panose="0204060206030A020304" pitchFamily="18" charset="0"/>
            </a:endParaRPr>
          </a:p>
          <a:p>
            <a:pPr algn="just">
              <a:buFont typeface=""/>
              <a:buChar char="•"/>
            </a:pPr>
            <a:r>
              <a:rPr lang="en-US" sz="2400" dirty="0">
                <a:solidFill>
                  <a:srgbClr val="E3FBFE"/>
                </a:solidFill>
                <a:latin typeface="Berlin Sans FB" panose="020E0602020502020306" pitchFamily="34" charset="0"/>
              </a:rPr>
              <a:t>Pakistan has witnessed a surge in reported cases of harassment in recent years.</a:t>
            </a:r>
          </a:p>
          <a:p>
            <a:pPr algn="just">
              <a:buFont typeface=""/>
              <a:buChar char="•"/>
            </a:pPr>
            <a:r>
              <a:rPr lang="en-US" sz="2400" dirty="0">
                <a:solidFill>
                  <a:srgbClr val="E3FBFE"/>
                </a:solidFill>
                <a:latin typeface="Berlin Sans FB" panose="020E0602020502020306" pitchFamily="34" charset="0"/>
              </a:rPr>
              <a:t>30/100 are victims of harassment in </a:t>
            </a:r>
            <a:r>
              <a:rPr lang="en-US" sz="2400" dirty="0" smtClean="0">
                <a:solidFill>
                  <a:srgbClr val="E3FBFE"/>
                </a:solidFill>
                <a:latin typeface="Berlin Sans FB" panose="020E0602020502020306" pitchFamily="34" charset="0"/>
              </a:rPr>
              <a:t>Pakistan.</a:t>
            </a:r>
            <a:endParaRPr lang="en-US" sz="2400" dirty="0">
              <a:solidFill>
                <a:srgbClr val="E3FBFE"/>
              </a:solidFill>
              <a:latin typeface="Berlin Sans FB" panose="020E0602020502020306" pitchFamily="34" charset="0"/>
            </a:endParaRPr>
          </a:p>
          <a:p>
            <a:pPr algn="ctr"/>
            <a:endParaRPr lang="en-US" sz="2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Footlight MT Light" panose="0204060206030A020304" pitchFamily="18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Footlight MT Light" panose="0204060206030A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33" y="5034348"/>
            <a:ext cx="1374412" cy="13744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955964"/>
            <a:ext cx="1371295" cy="13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308134"/>
            <a:ext cx="7420819" cy="1656304"/>
          </a:xfrm>
        </p:spPr>
        <p:txBody>
          <a:bodyPr/>
          <a:lstStyle/>
          <a:p>
            <a:pPr algn="ctr"/>
            <a:r>
              <a:rPr lang="en-US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TABS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806906" y="2311114"/>
            <a:ext cx="8210527" cy="404812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E3FBFE"/>
                </a:solidFill>
                <a:latin typeface="Baskerville Old Face" panose="02020602080505020303" pitchFamily="18" charset="0"/>
              </a:rPr>
              <a:t>A compact integrated device that </a:t>
            </a:r>
            <a:r>
              <a:rPr lang="en-US" sz="2800" b="1" dirty="0" smtClean="0">
                <a:solidFill>
                  <a:srgbClr val="E3FBFE"/>
                </a:solidFill>
                <a:latin typeface="Baskerville Old Face" panose="02020602080505020303" pitchFamily="18" charset="0"/>
              </a:rPr>
              <a:t>offers</a:t>
            </a:r>
          </a:p>
          <a:p>
            <a:r>
              <a:rPr lang="en-US" sz="2800" b="1" dirty="0" smtClean="0">
                <a:solidFill>
                  <a:srgbClr val="E3FBFE"/>
                </a:solidFill>
                <a:latin typeface="Baskerville Old Face" panose="02020602080505020303" pitchFamily="18" charset="0"/>
              </a:rPr>
              <a:t> Active tracking</a:t>
            </a:r>
          </a:p>
          <a:p>
            <a:r>
              <a:rPr lang="en-US" sz="2800" b="1" dirty="0" smtClean="0">
                <a:solidFill>
                  <a:srgbClr val="E3FBFE"/>
                </a:solidFill>
                <a:latin typeface="Baskerville Old Face" panose="02020602080505020303" pitchFamily="18" charset="0"/>
              </a:rPr>
              <a:t>Monitor </a:t>
            </a:r>
            <a:r>
              <a:rPr lang="en-US" sz="2800" b="1" dirty="0">
                <a:solidFill>
                  <a:srgbClr val="E3FBFE"/>
                </a:solidFill>
                <a:latin typeface="Baskerville Old Face" panose="02020602080505020303" pitchFamily="18" charset="0"/>
              </a:rPr>
              <a:t>child </a:t>
            </a:r>
            <a:r>
              <a:rPr lang="en-US" sz="2800" b="1" dirty="0" smtClean="0">
                <a:solidFill>
                  <a:srgbClr val="E3FBFE"/>
                </a:solidFill>
                <a:latin typeface="Baskerville Old Face" panose="02020602080505020303" pitchFamily="18" charset="0"/>
              </a:rPr>
              <a:t>activity</a:t>
            </a:r>
          </a:p>
          <a:p>
            <a:r>
              <a:rPr lang="en-US" sz="2800" b="1" dirty="0" smtClean="0">
                <a:solidFill>
                  <a:srgbClr val="E3FBFE"/>
                </a:solidFill>
                <a:latin typeface="Baskerville Old Face" panose="02020602080505020303" pitchFamily="18" charset="0"/>
              </a:rPr>
              <a:t>Location </a:t>
            </a:r>
            <a:r>
              <a:rPr lang="en-US" sz="2800" b="1" dirty="0">
                <a:solidFill>
                  <a:srgbClr val="E3FBFE"/>
                </a:solidFill>
                <a:latin typeface="Baskerville Old Face" panose="02020602080505020303" pitchFamily="18" charset="0"/>
              </a:rPr>
              <a:t>to authorities in emergency</a:t>
            </a:r>
          </a:p>
          <a:p>
            <a:r>
              <a:rPr lang="en-US" sz="2800" b="1" dirty="0" smtClean="0">
                <a:solidFill>
                  <a:srgbClr val="E3FBFE"/>
                </a:solidFill>
                <a:latin typeface="Baskerville Old Face" panose="02020602080505020303" pitchFamily="18" charset="0"/>
              </a:rPr>
              <a:t>Urgent </a:t>
            </a:r>
            <a:r>
              <a:rPr lang="en-US" sz="2800" b="1" dirty="0">
                <a:solidFill>
                  <a:srgbClr val="E3FBFE"/>
                </a:solidFill>
                <a:latin typeface="Baskerville Old Face" panose="02020602080505020303" pitchFamily="18" charset="0"/>
              </a:rPr>
              <a:t>assistance to harassed </a:t>
            </a:r>
            <a:r>
              <a:rPr lang="en-US" sz="2800" b="1" dirty="0" smtClean="0">
                <a:solidFill>
                  <a:srgbClr val="E3FBFE"/>
                </a:solidFill>
                <a:latin typeface="Baskerville Old Face" panose="02020602080505020303" pitchFamily="18" charset="0"/>
              </a:rPr>
              <a:t>victim</a:t>
            </a:r>
            <a:endParaRPr lang="en-US" sz="2800" b="1" dirty="0">
              <a:solidFill>
                <a:srgbClr val="E3FBFE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33" y="3149295"/>
            <a:ext cx="1580845" cy="1580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4759558"/>
            <a:ext cx="1923772" cy="1923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21" y="2079027"/>
            <a:ext cx="1842350" cy="1842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76" y="2893961"/>
            <a:ext cx="1441214" cy="14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430" y="-2132676"/>
            <a:ext cx="6327105" cy="3373973"/>
          </a:xfrm>
        </p:spPr>
        <p:txBody>
          <a:bodyPr anchor="b"/>
          <a:lstStyle/>
          <a:p>
            <a:r>
              <a:rPr lang="en-US" b="1" u="sng" cap="none" spc="0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HARDWARE USED</a:t>
            </a:r>
            <a:endParaRPr lang="en-US" b="1" u="sng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097" y="1862519"/>
            <a:ext cx="8857770" cy="339462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 </a:t>
            </a: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32(MICRO-CONTROLLER)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 </a:t>
            </a: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800L(GSM MODULE)</a:t>
            </a:r>
            <a:endParaRPr lang="en-US" sz="40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 6M </a:t>
            </a: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(GPS MODULE)</a:t>
            </a:r>
            <a:endParaRPr lang="en-US" sz="40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CHARGING MODULE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5V LIPO BATTERY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82" y="185860"/>
            <a:ext cx="1563164" cy="1563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84" y="200931"/>
            <a:ext cx="1427017" cy="14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447" y="566306"/>
            <a:ext cx="3736630" cy="2202350"/>
          </a:xfrm>
        </p:spPr>
        <p:txBody>
          <a:bodyPr/>
          <a:lstStyle/>
          <a:p>
            <a:r>
              <a:rPr lang="en-US" sz="6600" dirty="0" smtClean="0">
                <a:latin typeface="Bahnschrift" panose="020B0502040204020203" pitchFamily="34" charset="0"/>
              </a:rPr>
              <a:t>ESP-32</a:t>
            </a:r>
            <a:endParaRPr lang="en-US" sz="66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36"/>
          </p:nvPr>
        </p:nvSpPr>
        <p:spPr>
          <a:xfrm>
            <a:off x="247415" y="2693321"/>
            <a:ext cx="4504694" cy="29343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Rockwell"/>
                <a:ea typeface="+mn-lt"/>
                <a:cs typeface="+mn-lt"/>
              </a:rPr>
              <a:t>Brain of tabs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Rockwell"/>
                <a:ea typeface="+mn-lt"/>
                <a:cs typeface="+mn-lt"/>
              </a:rPr>
              <a:t>Extra CPU cores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Rockwell"/>
                <a:ea typeface="+mn-lt"/>
                <a:cs typeface="+mn-lt"/>
              </a:rPr>
              <a:t>240MHZ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Rockwell"/>
                <a:ea typeface="+mn-lt"/>
                <a:cs typeface="+mn-lt"/>
              </a:rPr>
              <a:t>Bluetooth and WIFI </a:t>
            </a:r>
            <a:endParaRPr lang="en-US" sz="3200" dirty="0">
              <a:latin typeface="Rockwell"/>
            </a:endParaRPr>
          </a:p>
          <a:p>
            <a:endParaRPr lang="en-US" sz="3200" dirty="0"/>
          </a:p>
        </p:txBody>
      </p:sp>
      <p:pic>
        <p:nvPicPr>
          <p:cNvPr id="2050" name="Picture 2" descr="WROOM ESP32 Wifi Microcontroller Development Board | Electronics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84" y="110836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770" y="479227"/>
            <a:ext cx="3736630" cy="2202350"/>
          </a:xfrm>
        </p:spPr>
        <p:txBody>
          <a:bodyPr/>
          <a:lstStyle/>
          <a:p>
            <a:r>
              <a:rPr lang="en-US" sz="4800" dirty="0" smtClean="0">
                <a:latin typeface="Bahnschrift" panose="020B0502040204020203" pitchFamily="34" charset="0"/>
              </a:rPr>
              <a:t>SIM </a:t>
            </a:r>
            <a:r>
              <a:rPr lang="en-US" sz="4800" dirty="0" smtClean="0">
                <a:latin typeface="Bahnschrift" panose="020B0502040204020203" pitchFamily="34" charset="0"/>
              </a:rPr>
              <a:t>800L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36"/>
          </p:nvPr>
        </p:nvSpPr>
        <p:spPr>
          <a:xfrm>
            <a:off x="426079" y="2831868"/>
            <a:ext cx="4104357" cy="300089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>
                <a:latin typeface="Rockwell"/>
                <a:ea typeface="+mn-lt"/>
                <a:cs typeface="+mn-lt"/>
              </a:rPr>
              <a:t>GSM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Rockwell"/>
                <a:ea typeface="+mn-lt"/>
                <a:cs typeface="+mn-lt"/>
              </a:rPr>
              <a:t>Send </a:t>
            </a:r>
            <a:r>
              <a:rPr lang="en-US" sz="2400" dirty="0">
                <a:latin typeface="Rockwell"/>
                <a:ea typeface="+mn-lt"/>
                <a:cs typeface="+mn-lt"/>
              </a:rPr>
              <a:t>calls and SMS 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Rockwell"/>
                <a:ea typeface="+mn-lt"/>
                <a:cs typeface="+mn-lt"/>
              </a:rPr>
              <a:t>W</a:t>
            </a:r>
            <a:r>
              <a:rPr lang="en-US" sz="2400" dirty="0" smtClean="0">
                <a:latin typeface="Rockwell"/>
                <a:ea typeface="+mn-lt"/>
                <a:cs typeface="+mn-lt"/>
              </a:rPr>
              <a:t>ireless </a:t>
            </a:r>
            <a:r>
              <a:rPr lang="en-US" sz="2400" dirty="0">
                <a:latin typeface="Rockwell"/>
                <a:ea typeface="+mn-lt"/>
                <a:cs typeface="+mn-lt"/>
              </a:rPr>
              <a:t>communication with other </a:t>
            </a:r>
            <a:r>
              <a:rPr lang="en-US" sz="2400" dirty="0" smtClean="0">
                <a:latin typeface="Rockwell"/>
                <a:ea typeface="+mn-lt"/>
                <a:cs typeface="+mn-lt"/>
              </a:rPr>
              <a:t>SIM devices</a:t>
            </a:r>
            <a:r>
              <a:rPr lang="en-US" sz="2400" dirty="0">
                <a:latin typeface="Rockwell"/>
                <a:ea typeface="+mn-lt"/>
                <a:cs typeface="+mn-lt"/>
              </a:rPr>
              <a:t>.</a:t>
            </a:r>
            <a:endParaRPr lang="en-US" sz="2400" dirty="0">
              <a:latin typeface="Rockwell"/>
            </a:endParaRP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97" y="2008909"/>
            <a:ext cx="7137795" cy="30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71af3243-3dd4-4a8d-8c0d-dd76da1f02a5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schemas.microsoft.com/sharepoint/v3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1213</Words>
  <Application>Microsoft Office PowerPoint</Application>
  <PresentationFormat>Widescreen</PresentationFormat>
  <Paragraphs>148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Andalus</vt:lpstr>
      <vt:lpstr>Aparajita</vt:lpstr>
      <vt:lpstr>Arial</vt:lpstr>
      <vt:lpstr>Arial Nova</vt:lpstr>
      <vt:lpstr>Bahnschrift</vt:lpstr>
      <vt:lpstr>Baskerville Old Face</vt:lpstr>
      <vt:lpstr>Bell MT</vt:lpstr>
      <vt:lpstr>Berlin Sans FB</vt:lpstr>
      <vt:lpstr>Berlin Sans FB Demi</vt:lpstr>
      <vt:lpstr>Biome</vt:lpstr>
      <vt:lpstr>Biome Light</vt:lpstr>
      <vt:lpstr>Calibri</vt:lpstr>
      <vt:lpstr>Footlight MT Light</vt:lpstr>
      <vt:lpstr>Rockwell</vt:lpstr>
      <vt:lpstr>Custom</vt:lpstr>
      <vt:lpstr>TABS  (Tragedy assisting band system)</vt:lpstr>
      <vt:lpstr>GROUP MEMBERS</vt:lpstr>
      <vt:lpstr>TABLE OF CONTENTS</vt:lpstr>
      <vt:lpstr>INTRODUCTION</vt:lpstr>
      <vt:lpstr>PowerPoint Presentation</vt:lpstr>
      <vt:lpstr>TABS</vt:lpstr>
      <vt:lpstr>HARDWARE USED</vt:lpstr>
      <vt:lpstr>ESP-32</vt:lpstr>
      <vt:lpstr>SIM 800L</vt:lpstr>
      <vt:lpstr>Neo 6m gps module</vt:lpstr>
      <vt:lpstr>5v battery</vt:lpstr>
      <vt:lpstr>CHARGING MODULE</vt:lpstr>
      <vt:lpstr>Push button</vt:lpstr>
      <vt:lpstr>CIRCUIT DIAGRAM</vt:lpstr>
      <vt:lpstr>WORKING</vt:lpstr>
      <vt:lpstr>CONCLUSION</vt:lpstr>
      <vt:lpstr>QUESTIONS AND QUERIES…??</vt:lpstr>
      <vt:lpstr>THANK YOU……!!!!!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mir asif</dc:creator>
  <cp:lastModifiedBy>kkk</cp:lastModifiedBy>
  <cp:revision>35</cp:revision>
  <cp:lastPrinted>2024-05-29T19:33:40Z</cp:lastPrinted>
  <dcterms:created xsi:type="dcterms:W3CDTF">2024-01-05T14:58:10Z</dcterms:created>
  <dcterms:modified xsi:type="dcterms:W3CDTF">2024-05-30T04:29:03Z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