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  <p:sldId id="280" r:id="rId3"/>
    <p:sldId id="281" r:id="rId4"/>
    <p:sldId id="282" r:id="rId5"/>
    <p:sldId id="284" r:id="rId6"/>
    <p:sldId id="285" r:id="rId7"/>
    <p:sldId id="286" r:id="rId8"/>
    <p:sldId id="287" r:id="rId9"/>
    <p:sldId id="288" r:id="rId10"/>
    <p:sldId id="259" r:id="rId11"/>
    <p:sldId id="258" r:id="rId12"/>
    <p:sldId id="260" r:id="rId13"/>
    <p:sldId id="261" r:id="rId14"/>
    <p:sldId id="262" r:id="rId15"/>
    <p:sldId id="263" r:id="rId16"/>
    <p:sldId id="265" r:id="rId17"/>
    <p:sldId id="264" r:id="rId18"/>
    <p:sldId id="29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Muslim Commercial Bank (MCB)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515" y="4679047"/>
            <a:ext cx="8144134" cy="1117687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smtClean="0">
                <a:solidFill>
                  <a:schemeClr val="bg1"/>
                </a:solidFill>
              </a:rPr>
              <a:t>GROUP MEMBERS:</a:t>
            </a:r>
          </a:p>
          <a:p>
            <a:r>
              <a:rPr lang="en-US" dirty="0" smtClean="0"/>
              <a:t>ASJID TAHIR</a:t>
            </a:r>
            <a:br>
              <a:rPr lang="en-US" dirty="0" smtClean="0"/>
            </a:br>
            <a:r>
              <a:rPr lang="en-US" dirty="0" smtClean="0"/>
              <a:t>IBRAR </a:t>
            </a:r>
            <a:r>
              <a:rPr lang="en-US" dirty="0" smtClean="0"/>
              <a:t>BABAR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USMAN MANZOOR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25" y="2733709"/>
            <a:ext cx="1883624" cy="1218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98" y="3951957"/>
            <a:ext cx="3629891" cy="27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 creates</a:t>
            </a:r>
            <a:r>
              <a:rPr lang="en-US" dirty="0" smtClean="0">
                <a:solidFill>
                  <a:schemeClr val="bg1"/>
                </a:solidFill>
              </a:rPr>
              <a:t> culture </a:t>
            </a:r>
            <a:r>
              <a:rPr lang="en-US" dirty="0" smtClean="0"/>
              <a:t>through socialization and training staff to view customers and customers interactions in specific ways.</a:t>
            </a:r>
          </a:p>
          <a:p>
            <a:r>
              <a:rPr lang="en-US" dirty="0" smtClean="0"/>
              <a:t>Banks creates a </a:t>
            </a:r>
            <a:r>
              <a:rPr lang="en-US" dirty="0" smtClean="0">
                <a:solidFill>
                  <a:schemeClr val="bg1"/>
                </a:solidFill>
              </a:rPr>
              <a:t>kind of person </a:t>
            </a:r>
            <a:r>
              <a:rPr lang="en-US" dirty="0" smtClean="0"/>
              <a:t>consistent with the culture of the bank through </a:t>
            </a:r>
            <a:r>
              <a:rPr lang="en-US" dirty="0" smtClean="0">
                <a:solidFill>
                  <a:schemeClr val="bg1"/>
                </a:solidFill>
              </a:rPr>
              <a:t>rites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bg1"/>
                </a:solidFill>
              </a:rPr>
              <a:t>rituals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Maintaining a specific culture drives the ability to shape and direct customer and </a:t>
            </a:r>
            <a:r>
              <a:rPr lang="en-US" dirty="0" smtClean="0">
                <a:solidFill>
                  <a:schemeClr val="bg1"/>
                </a:solidFill>
              </a:rPr>
              <a:t>employee interactions </a:t>
            </a:r>
            <a:r>
              <a:rPr lang="en-US" dirty="0" smtClean="0"/>
              <a:t>in targeted and expected ways.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2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smtClean="0"/>
              <a:t>Culture </a:t>
            </a:r>
            <a:r>
              <a:rPr lang="en-US" dirty="0"/>
              <a:t>affect banking?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ulture</a:t>
            </a:r>
            <a:r>
              <a:rPr lang="en-US" dirty="0"/>
              <a:t> drives </a:t>
            </a:r>
            <a:r>
              <a:rPr lang="en-US" dirty="0" smtClean="0"/>
              <a:t>behavior.</a:t>
            </a:r>
          </a:p>
          <a:p>
            <a:r>
              <a:rPr lang="en-US" dirty="0"/>
              <a:t>C</a:t>
            </a:r>
            <a:r>
              <a:rPr lang="en-US" b="1" dirty="0" smtClean="0"/>
              <a:t>ulture</a:t>
            </a:r>
            <a:r>
              <a:rPr lang="en-US" dirty="0"/>
              <a:t> has significant implications for all critical aspects of a community </a:t>
            </a:r>
            <a:r>
              <a:rPr lang="en-US" b="1" dirty="0"/>
              <a:t>bank's</a:t>
            </a:r>
            <a:r>
              <a:rPr lang="en-US" dirty="0"/>
              <a:t> </a:t>
            </a:r>
            <a:r>
              <a:rPr lang="en-US" dirty="0" smtClean="0"/>
              <a:t>operations.</a:t>
            </a:r>
          </a:p>
          <a:p>
            <a:r>
              <a:rPr lang="en-US" dirty="0" smtClean="0"/>
              <a:t>Including </a:t>
            </a:r>
            <a:r>
              <a:rPr lang="en-US" dirty="0"/>
              <a:t>the way the </a:t>
            </a:r>
            <a:r>
              <a:rPr lang="en-US" b="1" dirty="0"/>
              <a:t>bank will</a:t>
            </a:r>
            <a:r>
              <a:rPr lang="en-US" dirty="0"/>
              <a:t> </a:t>
            </a:r>
            <a:r>
              <a:rPr lang="en-US" dirty="0" smtClean="0"/>
              <a:t>lend and  </a:t>
            </a:r>
            <a:r>
              <a:rPr lang="en-US" dirty="0"/>
              <a:t>how it </a:t>
            </a:r>
            <a:r>
              <a:rPr lang="en-US" b="1" dirty="0"/>
              <a:t>will</a:t>
            </a:r>
            <a:r>
              <a:rPr lang="en-US" dirty="0"/>
              <a:t> treat its </a:t>
            </a:r>
            <a:r>
              <a:rPr lang="en-US" dirty="0" smtClean="0">
                <a:solidFill>
                  <a:schemeClr val="bg1"/>
                </a:solidFill>
              </a:rPr>
              <a:t>Customers</a:t>
            </a:r>
            <a:r>
              <a:rPr lang="en-US" dirty="0" smtClean="0"/>
              <a:t>, </a:t>
            </a:r>
            <a:r>
              <a:rPr lang="en-US" dirty="0"/>
              <a:t>and the </a:t>
            </a:r>
            <a:r>
              <a:rPr lang="en-US" b="1" dirty="0"/>
              <a:t>bank's</a:t>
            </a:r>
            <a:r>
              <a:rPr lang="en-US" dirty="0"/>
              <a:t> role in the communities it serves. </a:t>
            </a:r>
            <a:endParaRPr lang="en-US" dirty="0" smtClean="0"/>
          </a:p>
          <a:p>
            <a:r>
              <a:rPr lang="en-US" b="1" dirty="0" smtClean="0"/>
              <a:t>Culture </a:t>
            </a:r>
            <a:r>
              <a:rPr lang="en-US" b="1" dirty="0"/>
              <a:t>will</a:t>
            </a:r>
            <a:r>
              <a:rPr lang="en-US" dirty="0"/>
              <a:t> evolve, especially as a </a:t>
            </a:r>
            <a:r>
              <a:rPr lang="en-US" b="1" dirty="0"/>
              <a:t>bank</a:t>
            </a:r>
            <a:r>
              <a:rPr lang="en-US" dirty="0"/>
              <a:t> faces new challenges.</a:t>
            </a:r>
          </a:p>
        </p:txBody>
      </p:sp>
    </p:spTree>
    <p:extLst>
      <p:ext uri="{BB962C8B-B14F-4D97-AF65-F5344CB8AC3E}">
        <p14:creationId xmlns:p14="http://schemas.microsoft.com/office/powerpoint/2010/main" val="47967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CSR(corporate social responsibility):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MCB Bank, as one of the largest Banks in Pakistan, has a rich legacy of service and innovation spanning over </a:t>
            </a:r>
            <a:r>
              <a:rPr lang="en-US" dirty="0" smtClean="0">
                <a:solidFill>
                  <a:schemeClr val="bg1"/>
                </a:solidFill>
              </a:rPr>
              <a:t>72 </a:t>
            </a:r>
            <a:r>
              <a:rPr lang="en-US" dirty="0">
                <a:solidFill>
                  <a:schemeClr val="bg1"/>
                </a:solidFill>
              </a:rPr>
              <a:t>years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MCB bank provide welfare work.</a:t>
            </a:r>
          </a:p>
          <a:p>
            <a:r>
              <a:rPr lang="en-US" dirty="0" smtClean="0"/>
              <a:t>5 percent welfare to their </a:t>
            </a:r>
            <a:r>
              <a:rPr lang="en-US" dirty="0" err="1" smtClean="0"/>
              <a:t>employess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7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Shareholding Report 2019: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078744"/>
              </p:ext>
            </p:extLst>
          </p:nvPr>
        </p:nvGraphicFramePr>
        <p:xfrm>
          <a:off x="681038" y="2336800"/>
          <a:ext cx="961389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/>
                <a:gridCol w="3204633"/>
                <a:gridCol w="3204633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Shares held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Percentage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Directors, Chief Executive Officer, and their Spouses and Minor Children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119,605,330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10.0928%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Associated Companies, Undertakings and Related Parties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215,730,246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18.2042%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Banks, Development Financial Institutions, Non-Banking Financial Institutions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16,218,227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1.3686%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Insurance Companies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100,220,314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8.4570%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9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61170"/>
              </p:ext>
            </p:extLst>
          </p:nvPr>
        </p:nvGraphicFramePr>
        <p:xfrm>
          <a:off x="2032000" y="719666"/>
          <a:ext cx="8127999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Funds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7,455,211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0.6291%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Shareholders Holding 10%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222,606,147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18.7844%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General Public (Local)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134,139,330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11.3192%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General Public (Foreign)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3,132,548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0.2643%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Others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365,951,741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30.8804%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Total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1,185,060,006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100.0000%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80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Values: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MCB Bank’s Vision is to be the leading financial services provider, partnering with customers for a more prosperous and secure future. To achieve this vision, the Board of Directors sets strategic aims of the Bank and </a:t>
            </a:r>
            <a:r>
              <a:rPr lang="en-US" dirty="0" smtClean="0"/>
              <a:t>provides leadership to our members.</a:t>
            </a:r>
          </a:p>
          <a:p>
            <a:pPr lvl="0"/>
            <a:r>
              <a:rPr lang="en-US" b="1" dirty="0">
                <a:solidFill>
                  <a:schemeClr val="bg1"/>
                </a:solidFill>
              </a:rPr>
              <a:t>Ethical Conduct</a:t>
            </a:r>
            <a:r>
              <a:rPr lang="en-US" b="1" dirty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financial services industry in which MCB Bank operates is built on the highest levels of trust. </a:t>
            </a:r>
            <a:r>
              <a:rPr lang="en-US" dirty="0">
                <a:solidFill>
                  <a:schemeClr val="bg1"/>
                </a:solidFill>
              </a:rPr>
              <a:t>Integrity</a:t>
            </a:r>
            <a:r>
              <a:rPr lang="en-US" dirty="0"/>
              <a:t> is a cornerstone of the business. Directors shall act on behalf of the Bank with professionalism, honesty and integrity as well as high moral and ethical standards.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2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 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of the Staff Projection.</a:t>
            </a:r>
          </a:p>
          <a:p>
            <a:r>
              <a:rPr lang="en-US" dirty="0"/>
              <a:t>The Major Briefing.</a:t>
            </a:r>
          </a:p>
          <a:p>
            <a:r>
              <a:rPr lang="en-US" dirty="0"/>
              <a:t>Final </a:t>
            </a:r>
            <a:r>
              <a:rPr lang="en-US" b="1" dirty="0"/>
              <a:t>Policy</a:t>
            </a:r>
            <a:r>
              <a:rPr lang="en-US" dirty="0"/>
              <a:t> Recommendations.</a:t>
            </a:r>
          </a:p>
          <a:p>
            <a:r>
              <a:rPr lang="en-US" dirty="0"/>
              <a:t>Deliberation and </a:t>
            </a:r>
            <a:r>
              <a:rPr lang="en-US" b="1" dirty="0"/>
              <a:t>Decision</a:t>
            </a:r>
            <a:r>
              <a:rPr lang="en-US" dirty="0"/>
              <a:t>.</a:t>
            </a:r>
          </a:p>
          <a:p>
            <a:r>
              <a:rPr lang="en-US" dirty="0"/>
              <a:t>Publication and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Final decision.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2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Strategic Goals of MCB Bank</a:t>
            </a:r>
            <a:r>
              <a:rPr lang="en-US" b="1" i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PK" b="1" i="1" dirty="0"/>
              <a:t>Core Values</a:t>
            </a:r>
            <a:endParaRPr lang="en-US" dirty="0"/>
          </a:p>
          <a:p>
            <a:r>
              <a:rPr lang="en-PK" b="1" dirty="0" smtClean="0"/>
              <a:t>Integrity</a:t>
            </a:r>
            <a:r>
              <a:rPr lang="en-PK" dirty="0"/>
              <a:t>. We are the trustees of public funds and serve our community with </a:t>
            </a:r>
            <a:r>
              <a:rPr lang="en-PK" b="1" dirty="0"/>
              <a:t>integrity</a:t>
            </a:r>
            <a:r>
              <a:rPr lang="en-PK" dirty="0" smtClean="0"/>
              <a:t>.</a:t>
            </a:r>
            <a:endParaRPr lang="en-US" dirty="0"/>
          </a:p>
          <a:p>
            <a:pPr lvl="0"/>
            <a:r>
              <a:rPr lang="en-PK" dirty="0"/>
              <a:t>Innovation</a:t>
            </a:r>
            <a:r>
              <a:rPr lang="en-PK" dirty="0" smtClean="0"/>
              <a:t>.</a:t>
            </a:r>
            <a:endParaRPr lang="en-US" dirty="0" smtClean="0"/>
          </a:p>
          <a:p>
            <a:pPr lvl="0"/>
            <a:r>
              <a:rPr lang="en-PK" dirty="0" smtClean="0"/>
              <a:t> Excellence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PK" dirty="0"/>
              <a:t>Respect.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8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is also a management </a:t>
            </a:r>
            <a:r>
              <a:rPr lang="en-US" dirty="0" smtClean="0"/>
              <a:t>process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Top level Manager  </a:t>
            </a:r>
            <a:r>
              <a:rPr lang="en-US" dirty="0" smtClean="0"/>
              <a:t>actually do planning for organization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Planning</a:t>
            </a:r>
            <a:r>
              <a:rPr lang="en-US" dirty="0" smtClean="0"/>
              <a:t> is actually </a:t>
            </a:r>
            <a:r>
              <a:rPr lang="en-US" dirty="0"/>
              <a:t>do to </a:t>
            </a:r>
            <a:r>
              <a:rPr lang="en-US" dirty="0" smtClean="0"/>
              <a:t>achieve </a:t>
            </a:r>
            <a:r>
              <a:rPr lang="en-US" dirty="0"/>
              <a:t>goals for </a:t>
            </a:r>
            <a:r>
              <a:rPr lang="en-US" dirty="0" smtClean="0"/>
              <a:t>organization.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Leading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1"/>
                </a:solidFill>
              </a:rPr>
              <a:t>Top level managers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bg1"/>
                </a:solidFill>
              </a:rPr>
              <a:t>branch heads </a:t>
            </a:r>
            <a:r>
              <a:rPr lang="en-US" dirty="0" smtClean="0"/>
              <a:t>lead their work.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Working</a:t>
            </a:r>
            <a:r>
              <a:rPr lang="en-US" dirty="0" smtClean="0"/>
              <a:t>: Whole team works.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</a:t>
            </a:r>
            <a:r>
              <a:rPr lang="en-US" dirty="0" smtClean="0"/>
              <a:t>structure: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</a:rPr>
              <a:t>An </a:t>
            </a:r>
            <a:r>
              <a:rPr lang="en-US" b="1" dirty="0" smtClean="0">
                <a:latin typeface="arial" panose="020B0604020202020204" pitchFamily="34" charset="0"/>
              </a:rPr>
              <a:t>organizational structure</a:t>
            </a:r>
            <a:r>
              <a:rPr lang="en-US" dirty="0" smtClean="0">
                <a:latin typeface="arial" panose="020B0604020202020204" pitchFamily="34" charset="0"/>
              </a:rPr>
              <a:t> is a system that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</a:rPr>
              <a:t>outlines how certain activities are directed in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</a:rPr>
              <a:t>order to achieve the goals of an 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organization</a:t>
            </a:r>
            <a:r>
              <a:rPr lang="en-US" dirty="0" smtClean="0">
                <a:latin typeface="arial" panose="020B0604020202020204" pitchFamily="34" charset="0"/>
              </a:rPr>
              <a:t>. 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" name="Picture Placeholder 5">
            <a:extLst>
              <a:ext uri="{FF2B5EF4-FFF2-40B4-BE49-F238E27FC236}">
                <a16:creationId xmlns="" xmlns:a16="http://schemas.microsoft.com/office/drawing/2014/main" id="{C96C6F09-EB23-4EB0-8C76-E06408920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3" r="29703"/>
          <a:stretch>
            <a:fillRect/>
          </a:stretch>
        </p:blipFill>
        <p:spPr>
          <a:xfrm>
            <a:off x="7841155" y="2811886"/>
            <a:ext cx="2171495" cy="28266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475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45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37310"/>
            <a:ext cx="9403742" cy="491108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MCB Bank Limited was incorporated by the Adam jee Group on </a:t>
            </a:r>
            <a:r>
              <a:rPr lang="en-US" dirty="0" smtClean="0">
                <a:solidFill>
                  <a:schemeClr val="bg1"/>
                </a:solidFill>
              </a:rPr>
              <a:t>July 9,1947 </a:t>
            </a:r>
            <a:r>
              <a:rPr lang="en-US" dirty="0" smtClean="0"/>
              <a:t>, as a limited Company</a:t>
            </a:r>
          </a:p>
          <a:p>
            <a:r>
              <a:rPr lang="en-US" dirty="0" smtClean="0"/>
              <a:t>The Bank was nationalized in </a:t>
            </a:r>
            <a:r>
              <a:rPr lang="en-US" dirty="0" smtClean="0">
                <a:solidFill>
                  <a:schemeClr val="bg1"/>
                </a:solidFill>
              </a:rPr>
              <a:t>1974</a:t>
            </a:r>
            <a:r>
              <a:rPr lang="en-US" dirty="0" smtClean="0"/>
              <a:t> during the </a:t>
            </a:r>
            <a:r>
              <a:rPr lang="en-US" dirty="0" smtClean="0">
                <a:solidFill>
                  <a:schemeClr val="bg1"/>
                </a:solidFill>
              </a:rPr>
              <a:t>Govt of Zulfiqar Ali Bhutto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was the first Bank to be privatized in </a:t>
            </a:r>
            <a:r>
              <a:rPr lang="en-US" dirty="0" smtClean="0">
                <a:solidFill>
                  <a:schemeClr val="bg1"/>
                </a:solidFill>
              </a:rPr>
              <a:t>1991.</a:t>
            </a:r>
          </a:p>
          <a:p>
            <a:r>
              <a:rPr lang="en-US" dirty="0" smtClean="0"/>
              <a:t>The president of the Bank is </a:t>
            </a:r>
            <a:r>
              <a:rPr lang="en-US" dirty="0" smtClean="0">
                <a:solidFill>
                  <a:schemeClr val="bg1"/>
                </a:solidFill>
              </a:rPr>
              <a:t>M.U.A Usmani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current president of the Bank is </a:t>
            </a:r>
            <a:r>
              <a:rPr lang="en-US" dirty="0" smtClean="0">
                <a:solidFill>
                  <a:schemeClr val="bg1"/>
                </a:solidFill>
              </a:rPr>
              <a:t>Mr.Imran Maqbool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Centralization Organization</a:t>
            </a: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</a:rPr>
              <a:t>    (</a:t>
            </a:r>
            <a:r>
              <a:rPr lang="en-US" sz="2800" dirty="0">
                <a:latin typeface="Roboto"/>
              </a:rPr>
              <a:t>Small businesses often use </a:t>
            </a:r>
            <a:r>
              <a:rPr lang="en-US" sz="2800" dirty="0" smtClean="0">
                <a:latin typeface="Roboto"/>
              </a:rPr>
              <a:t>this</a:t>
            </a:r>
          </a:p>
          <a:p>
            <a:pPr marL="0" indent="0">
              <a:buNone/>
            </a:pPr>
            <a:r>
              <a:rPr lang="en-US" sz="2800" dirty="0" smtClean="0">
                <a:latin typeface="Roboto"/>
              </a:rPr>
              <a:t> </a:t>
            </a:r>
            <a:r>
              <a:rPr lang="en-US" sz="2800" dirty="0">
                <a:latin typeface="Roboto"/>
              </a:rPr>
              <a:t>structure.</a:t>
            </a:r>
            <a:r>
              <a:rPr lang="en-US" sz="2800" b="1" dirty="0">
                <a:latin typeface="arial" panose="020B0604020202020204" pitchFamily="34" charset="0"/>
              </a:rPr>
              <a:t>)</a:t>
            </a:r>
          </a:p>
          <a:p>
            <a:endParaRPr lang="en-US" b="1" dirty="0"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Decentralization Organization</a:t>
            </a:r>
            <a:r>
              <a:rPr lang="en-US" dirty="0">
                <a:solidFill>
                  <a:schemeClr val="bg1"/>
                </a:solidFill>
                <a:latin typeface="Roboto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latin typeface="Roboto"/>
              </a:rPr>
              <a:t>   Our organization use decentralization structure.</a:t>
            </a:r>
            <a:endParaRPr lang="en-US" dirty="0">
              <a:latin typeface="Roboto"/>
            </a:endParaRPr>
          </a:p>
          <a:p>
            <a:pPr marL="0" indent="0">
              <a:buNone/>
            </a:pPr>
            <a:r>
              <a:rPr lang="en-US" dirty="0">
                <a:latin typeface="Roboto"/>
              </a:rPr>
              <a:t>   (</a:t>
            </a:r>
            <a:r>
              <a:rPr lang="en-US" sz="2800" dirty="0">
                <a:latin typeface="Roboto"/>
              </a:rPr>
              <a:t>Decentralized organizations rely on a team environment at different levels.)</a:t>
            </a:r>
          </a:p>
          <a:p>
            <a:endParaRPr lang="en-US" sz="2000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1200" dirty="0">
              <a:solidFill>
                <a:srgbClr val="222222"/>
              </a:solidFill>
              <a:latin typeface="Roboto"/>
            </a:endParaRPr>
          </a:p>
          <a:p>
            <a:pPr marL="3657600" lvl="8" indent="0">
              <a:buNone/>
            </a:pPr>
            <a:endParaRPr lang="en-US" sz="1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3974EBB-4E81-4DB0-BC95-41B44BCC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29" y="2336873"/>
            <a:ext cx="2994208" cy="208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/>
              </a:rPr>
              <a:t>Work </a:t>
            </a:r>
            <a:r>
              <a:rPr lang="en-US" b="1" dirty="0" smtClean="0">
                <a:latin typeface="Open Sans"/>
              </a:rPr>
              <a:t>Specialization: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Open Sans"/>
              </a:rPr>
              <a:t>Employees specialize in individual tasks. </a:t>
            </a:r>
          </a:p>
          <a:p>
            <a:pPr marL="285750" indent="-285750"/>
            <a:r>
              <a:rPr lang="en-US" dirty="0">
                <a:latin typeface="Open Sans"/>
              </a:rPr>
              <a:t>Manager divide the work to employees</a:t>
            </a:r>
            <a:r>
              <a:rPr lang="en-US" dirty="0" smtClean="0">
                <a:latin typeface="Open Sans"/>
              </a:rPr>
              <a:t>. </a:t>
            </a:r>
            <a:endParaRPr lang="en-US" dirty="0">
              <a:latin typeface="Open Sans"/>
            </a:endParaRPr>
          </a:p>
          <a:p>
            <a:pPr marL="285750" indent="-285750"/>
            <a:r>
              <a:rPr lang="en-US" dirty="0">
                <a:latin typeface="Open Sans"/>
              </a:rPr>
              <a:t>Employees can get work according to their quantity.</a:t>
            </a:r>
          </a:p>
          <a:p>
            <a:pPr marL="285750" indent="-285750"/>
            <a:r>
              <a:rPr lang="en-US" dirty="0">
                <a:latin typeface="Open Sans"/>
              </a:rPr>
              <a:t>Employees do the best as they have learned in </a:t>
            </a:r>
            <a:endParaRPr lang="en-US" dirty="0" smtClean="0">
              <a:latin typeface="Open Sans"/>
            </a:endParaRPr>
          </a:p>
          <a:p>
            <a:pPr marL="0" indent="0">
              <a:buNone/>
            </a:pPr>
            <a:r>
              <a:rPr lang="en-US" dirty="0" smtClean="0">
                <a:latin typeface="Open Sans"/>
              </a:rPr>
              <a:t>training </a:t>
            </a:r>
            <a:r>
              <a:rPr lang="en-US" dirty="0">
                <a:latin typeface="Open Sans"/>
              </a:rPr>
              <a:t>how to do hard work.</a:t>
            </a:r>
          </a:p>
          <a:p>
            <a:pPr marL="285750" indent="-285750"/>
            <a:r>
              <a:rPr lang="en-US" dirty="0">
                <a:latin typeface="Open Sans"/>
              </a:rPr>
              <a:t>Employees become more efficient.</a:t>
            </a:r>
          </a:p>
        </p:txBody>
      </p:sp>
      <p:pic>
        <p:nvPicPr>
          <p:cNvPr id="4" name="Picture Placeholder 5">
            <a:extLst>
              <a:ext uri="{FF2B5EF4-FFF2-40B4-BE49-F238E27FC236}">
                <a16:creationId xmlns="" xmlns:a16="http://schemas.microsoft.com/office/drawing/2014/main" id="{28AEE025-104A-4964-A96B-002A9B5AB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2" r="22972"/>
          <a:stretch>
            <a:fillRect/>
          </a:stretch>
        </p:blipFill>
        <p:spPr>
          <a:xfrm>
            <a:off x="8551901" y="2336873"/>
            <a:ext cx="2409024" cy="33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Departmentalization &amp; Span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rgbClr val="151515"/>
                </a:solidFill>
                <a:latin typeface="-apple-system"/>
              </a:rPr>
              <a:t> </a:t>
            </a:r>
            <a:r>
              <a:rPr lang="en-US" dirty="0">
                <a:latin typeface="-apple-system"/>
              </a:rPr>
              <a:t>As an organization grows,</a:t>
            </a: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   its </a:t>
            </a:r>
            <a:r>
              <a:rPr lang="en-US" b="1" dirty="0">
                <a:latin typeface="-apple-system"/>
              </a:rPr>
              <a:t>departments grow </a:t>
            </a:r>
            <a:r>
              <a:rPr lang="en-US" dirty="0">
                <a:latin typeface="-apple-system"/>
              </a:rPr>
              <a:t>and more sub-units are created,</a:t>
            </a: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   which in turn add more levels of management</a:t>
            </a:r>
            <a:r>
              <a:rPr lang="en-US" dirty="0" smtClean="0">
                <a:latin typeface="-apple-system"/>
              </a:rPr>
              <a:t>.</a:t>
            </a:r>
            <a:endParaRPr lang="en-US" dirty="0">
              <a:latin typeface="-apple-system"/>
            </a:endParaRPr>
          </a:p>
          <a:p>
            <a:pPr marL="342900" indent="-342900"/>
            <a:r>
              <a:rPr lang="en-US" dirty="0">
                <a:latin typeface="-apple-system"/>
              </a:rPr>
              <a:t>Span of Control of our organization is narrow.</a:t>
            </a:r>
            <a:endParaRPr lang="en-US" dirty="0"/>
          </a:p>
        </p:txBody>
      </p:sp>
      <p:pic>
        <p:nvPicPr>
          <p:cNvPr id="4" name="Picture Placeholder 5">
            <a:extLst>
              <a:ext uri="{FF2B5EF4-FFF2-40B4-BE49-F238E27FC236}">
                <a16:creationId xmlns="" xmlns:a16="http://schemas.microsoft.com/office/drawing/2014/main" id="{03F13375-A0EE-43C4-B1A9-E10DF6AEA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r="21885"/>
          <a:stretch>
            <a:fillRect/>
          </a:stretch>
        </p:blipFill>
        <p:spPr>
          <a:xfrm>
            <a:off x="8967536" y="2542066"/>
            <a:ext cx="2302146" cy="318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ermina"/>
              </a:rPr>
              <a:t>Chain of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termina"/>
              </a:rPr>
              <a:t>Upper management or vise president report CEO.</a:t>
            </a:r>
          </a:p>
          <a:p>
            <a:pPr marL="285750" indent="-285750"/>
            <a:r>
              <a:rPr lang="en-US" dirty="0">
                <a:latin typeface="termina"/>
              </a:rPr>
              <a:t>Department managers or supervisors report </a:t>
            </a:r>
            <a:r>
              <a:rPr lang="en-US" dirty="0" smtClean="0">
                <a:latin typeface="termina"/>
              </a:rPr>
              <a:t>higher</a:t>
            </a:r>
          </a:p>
          <a:p>
            <a:pPr marL="0" indent="0">
              <a:buNone/>
            </a:pPr>
            <a:r>
              <a:rPr lang="en-US" dirty="0" smtClean="0">
                <a:latin typeface="termina"/>
              </a:rPr>
              <a:t> </a:t>
            </a:r>
            <a:r>
              <a:rPr lang="en-US" dirty="0">
                <a:latin typeface="termina"/>
              </a:rPr>
              <a:t>level executives.</a:t>
            </a:r>
          </a:p>
          <a:p>
            <a:pPr marL="285750" indent="-285750"/>
            <a:r>
              <a:rPr lang="en-US" dirty="0">
                <a:latin typeface="termina"/>
              </a:rPr>
              <a:t>First line workers report the manager of branch</a:t>
            </a:r>
            <a:endParaRPr lang="en-US" dirty="0"/>
          </a:p>
        </p:txBody>
      </p:sp>
      <p:pic>
        <p:nvPicPr>
          <p:cNvPr id="4" name="Picture Placeholder 5">
            <a:extLst>
              <a:ext uri="{FF2B5EF4-FFF2-40B4-BE49-F238E27FC236}">
                <a16:creationId xmlns="" xmlns:a16="http://schemas.microsoft.com/office/drawing/2014/main" id="{7A52C77E-7518-4E6F-9FE6-3E3CF774D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9" r="11599"/>
          <a:stretch>
            <a:fillRect/>
          </a:stretch>
        </p:blipFill>
        <p:spPr>
          <a:xfrm>
            <a:off x="8593172" y="2336873"/>
            <a:ext cx="2358014" cy="326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</a:t>
            </a:r>
            <a:r>
              <a:rPr lang="en-US" dirty="0" smtClean="0"/>
              <a:t>type: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2800" b="1" dirty="0">
                <a:solidFill>
                  <a:schemeClr val="bg1"/>
                </a:solidFill>
              </a:rPr>
              <a:t>Simple structure</a:t>
            </a:r>
          </a:p>
          <a:p>
            <a:pPr marL="457200" lvl="1" indent="0">
              <a:buNone/>
            </a:pPr>
            <a:r>
              <a:rPr lang="en-US" altLang="en-US" sz="2800" dirty="0"/>
              <a:t>(New company use this structure.)</a:t>
            </a:r>
          </a:p>
          <a:p>
            <a:pPr lvl="1"/>
            <a:r>
              <a:rPr lang="en-US" altLang="en-US" sz="2800" b="1" dirty="0">
                <a:solidFill>
                  <a:schemeClr val="bg1"/>
                </a:solidFill>
              </a:rPr>
              <a:t>Functional structure</a:t>
            </a:r>
          </a:p>
          <a:p>
            <a:pPr marL="457200" lvl="1" indent="0">
              <a:buNone/>
            </a:pPr>
            <a:r>
              <a:rPr lang="en-US" altLang="en-US" sz="2800" dirty="0"/>
              <a:t>(Organizations b/w small and middle use this structure.)</a:t>
            </a:r>
          </a:p>
          <a:p>
            <a:pPr lvl="1"/>
            <a:r>
              <a:rPr lang="en-US" altLang="en-US" sz="2800" b="1" dirty="0">
                <a:solidFill>
                  <a:schemeClr val="bg1"/>
                </a:solidFill>
              </a:rPr>
              <a:t>Divisional structure</a:t>
            </a:r>
          </a:p>
          <a:p>
            <a:pPr marL="457200" lvl="1" indent="0">
              <a:buNone/>
            </a:pPr>
            <a:r>
              <a:rPr lang="en-US" altLang="en-US" sz="2800" dirty="0"/>
              <a:t>(Large organizations like MCB use this structure.)</a:t>
            </a:r>
          </a:p>
        </p:txBody>
      </p:sp>
    </p:spTree>
    <p:extLst>
      <p:ext uri="{BB962C8B-B14F-4D97-AF65-F5344CB8AC3E}">
        <p14:creationId xmlns:p14="http://schemas.microsoft.com/office/powerpoint/2010/main" val="126039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Leadership: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Leadership in our organization is under branch manager.</a:t>
            </a:r>
          </a:p>
          <a:p>
            <a:r>
              <a:rPr lang="en-US" dirty="0"/>
              <a:t>Manage all internal and external expects of branch.</a:t>
            </a:r>
          </a:p>
          <a:p>
            <a:r>
              <a:rPr lang="en-US" dirty="0"/>
              <a:t>Manage environment.</a:t>
            </a:r>
          </a:p>
          <a:p>
            <a:r>
              <a:rPr lang="en-US" dirty="0"/>
              <a:t>Manage Staff.</a:t>
            </a:r>
          </a:p>
          <a:p>
            <a:r>
              <a:rPr lang="en-US" dirty="0"/>
              <a:t>Interaction with customers.</a:t>
            </a:r>
          </a:p>
          <a:p>
            <a:r>
              <a:rPr lang="en-US" dirty="0"/>
              <a:t>Deposit cash.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68B25C-7C7E-4526-9284-FA576C8EB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53" y="3351185"/>
            <a:ext cx="3156571" cy="185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0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understanding between all Branches.</a:t>
            </a:r>
          </a:p>
          <a:p>
            <a:r>
              <a:rPr lang="en-US" dirty="0"/>
              <a:t>Offices open for all suggestions and feedback.</a:t>
            </a:r>
          </a:p>
          <a:p>
            <a:r>
              <a:rPr lang="en-US" dirty="0"/>
              <a:t>Communication b/w manager and employee is good. </a:t>
            </a:r>
          </a:p>
          <a:p>
            <a:r>
              <a:rPr lang="en-US" dirty="0"/>
              <a:t>By efficient communication b/w OM &amp; Employees, the Environment become more productive.</a:t>
            </a:r>
          </a:p>
          <a:p>
            <a:r>
              <a:rPr lang="en-US" dirty="0"/>
              <a:t>Their service become more efficient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37150B7-6B89-4DA7-80BA-D4451EE1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618" y="2575530"/>
            <a:ext cx="3068638" cy="28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6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Queries???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 smtClean="0"/>
              <a:t>Students:  “NO!!!!”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sz="5400" dirty="0" smtClean="0">
                <a:solidFill>
                  <a:schemeClr val="bg1"/>
                </a:solidFill>
              </a:rPr>
              <a:t>Okay ThankYou!!!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5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280" y="2078181"/>
            <a:ext cx="8684191" cy="4039589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000" dirty="0" smtClean="0"/>
              <a:t>MCB is one of the </a:t>
            </a:r>
            <a:r>
              <a:rPr lang="en-US" sz="3000" dirty="0" smtClean="0">
                <a:solidFill>
                  <a:schemeClr val="bg1"/>
                </a:solidFill>
              </a:rPr>
              <a:t>leading Bank of Pakistan </a:t>
            </a:r>
            <a:r>
              <a:rPr lang="en-US" sz="3000" dirty="0" smtClean="0"/>
              <a:t>with a </a:t>
            </a:r>
          </a:p>
          <a:p>
            <a:pPr marL="0" indent="0">
              <a:buNone/>
            </a:pPr>
            <a:r>
              <a:rPr lang="en-US" sz="3000" dirty="0" smtClean="0"/>
              <a:t>deposit base of about Rs</a:t>
            </a:r>
            <a:r>
              <a:rPr lang="en-US" sz="3000" dirty="0" smtClean="0">
                <a:solidFill>
                  <a:schemeClr val="bg1"/>
                </a:solidFill>
              </a:rPr>
              <a:t>.280</a:t>
            </a:r>
            <a:r>
              <a:rPr lang="en-US" sz="3000" dirty="0" smtClean="0"/>
              <a:t> billion.</a:t>
            </a:r>
          </a:p>
          <a:p>
            <a:r>
              <a:rPr lang="en-US" sz="3000" dirty="0" smtClean="0"/>
              <a:t>Total assets of around Rs.</a:t>
            </a:r>
            <a:r>
              <a:rPr lang="en-US" sz="3000" dirty="0" smtClean="0">
                <a:solidFill>
                  <a:schemeClr val="bg1"/>
                </a:solidFill>
              </a:rPr>
              <a:t>300</a:t>
            </a:r>
            <a:r>
              <a:rPr lang="en-US" sz="3000" dirty="0" smtClean="0"/>
              <a:t> billion.</a:t>
            </a:r>
          </a:p>
          <a:p>
            <a:r>
              <a:rPr lang="en-US" sz="3000" dirty="0" smtClean="0"/>
              <a:t>The bank has a Customer base of Approximately </a:t>
            </a:r>
            <a:r>
              <a:rPr lang="en-US" sz="3000" dirty="0" smtClean="0">
                <a:solidFill>
                  <a:schemeClr val="bg1"/>
                </a:solidFill>
              </a:rPr>
              <a:t>4 million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Nation </a:t>
            </a:r>
            <a:r>
              <a:rPr lang="en-US" sz="3000" dirty="0"/>
              <a:t>w</a:t>
            </a:r>
            <a:r>
              <a:rPr lang="en-US" sz="3000" dirty="0" smtClean="0"/>
              <a:t>ide distribution network of </a:t>
            </a:r>
            <a:r>
              <a:rPr lang="en-US" sz="3000" dirty="0" smtClean="0">
                <a:solidFill>
                  <a:schemeClr val="bg1"/>
                </a:solidFill>
              </a:rPr>
              <a:t>1200</a:t>
            </a:r>
            <a:r>
              <a:rPr lang="en-US" sz="3000" dirty="0" smtClean="0"/>
              <a:t> Functional branches.</a:t>
            </a:r>
          </a:p>
          <a:p>
            <a:r>
              <a:rPr lang="en-US" sz="3000" dirty="0" smtClean="0"/>
              <a:t>Branches in Foreign Countries</a:t>
            </a:r>
          </a:p>
          <a:p>
            <a:r>
              <a:rPr lang="en-US" sz="3000" dirty="0" smtClean="0"/>
              <a:t>Over </a:t>
            </a:r>
            <a:r>
              <a:rPr lang="en-US" sz="3000" dirty="0" smtClean="0">
                <a:solidFill>
                  <a:schemeClr val="bg1"/>
                </a:solidFill>
              </a:rPr>
              <a:t>720 ATMs </a:t>
            </a:r>
            <a:r>
              <a:rPr lang="en-US" sz="3000" dirty="0" smtClean="0"/>
              <a:t>in the market.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0481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19397" y="2137559"/>
            <a:ext cx="8532187" cy="423820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To be the leading financial services provider</a:t>
            </a:r>
            <a:r>
              <a:rPr lang="en-US" dirty="0"/>
              <a:t>.</a:t>
            </a:r>
            <a:endParaRPr lang="en-US" sz="2400" dirty="0" smtClean="0"/>
          </a:p>
          <a:p>
            <a:r>
              <a:rPr lang="en-US" dirty="0"/>
              <a:t>P</a:t>
            </a:r>
            <a:r>
              <a:rPr lang="en-US" sz="2400" dirty="0" smtClean="0"/>
              <a:t>artnering with our customer for a more prosperious and secure future.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35" y="4278021"/>
            <a:ext cx="4079157" cy="17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544" y="596646"/>
            <a:ext cx="8946541" cy="55054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Bahnschrift" panose="020B0502040204020203" pitchFamily="34" charset="0"/>
              </a:rPr>
              <a:t>Planning Structure: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 smtClean="0"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Bahnschrift" panose="020B0502040204020203" pitchFamily="34" charset="0"/>
              </a:rPr>
              <a:t>Stakeholders</a:t>
            </a:r>
          </a:p>
          <a:p>
            <a:r>
              <a:rPr lang="en-US" sz="3600" dirty="0" smtClean="0">
                <a:latin typeface="Bahnschrift" panose="020B0502040204020203" pitchFamily="34" charset="0"/>
              </a:rPr>
              <a:t>Leading Structure. </a:t>
            </a:r>
          </a:p>
          <a:p>
            <a:r>
              <a:rPr lang="en-US" sz="3600" dirty="0" smtClean="0">
                <a:latin typeface="Bahnschrift" panose="020B0502040204020203" pitchFamily="34" charset="0"/>
              </a:rPr>
              <a:t>Controlling Structure.</a:t>
            </a:r>
          </a:p>
        </p:txBody>
      </p:sp>
    </p:spTree>
    <p:extLst>
      <p:ext uri="{BB962C8B-B14F-4D97-AF65-F5344CB8AC3E}">
        <p14:creationId xmlns:p14="http://schemas.microsoft.com/office/powerpoint/2010/main" val="328658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structure: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Financial, managerial and operating information is accurate, </a:t>
            </a:r>
            <a:r>
              <a:rPr lang="en-US" dirty="0" smtClean="0"/>
              <a:t>reliable and timely.</a:t>
            </a:r>
          </a:p>
          <a:p>
            <a:r>
              <a:rPr lang="en-US" dirty="0"/>
              <a:t>Policies, standards, procedures and applicable laws &amp; </a:t>
            </a:r>
            <a:r>
              <a:rPr lang="en-US" dirty="0" smtClean="0"/>
              <a:t>regulations </a:t>
            </a:r>
          </a:p>
          <a:p>
            <a:r>
              <a:rPr lang="en-US" dirty="0" smtClean="0"/>
              <a:t>Assets </a:t>
            </a:r>
            <a:r>
              <a:rPr lang="en-US" dirty="0"/>
              <a:t>of MCB Bank Ltd. are adequately </a:t>
            </a:r>
            <a:r>
              <a:rPr lang="en-US" dirty="0" smtClean="0"/>
              <a:t>safeguarded.</a:t>
            </a:r>
          </a:p>
          <a:p>
            <a:r>
              <a:rPr lang="en-US" dirty="0"/>
              <a:t>Quality and continuous improvement are fostered into control </a:t>
            </a:r>
            <a:r>
              <a:rPr lang="en-US" dirty="0" smtClean="0"/>
              <a:t>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3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Human Resource Management: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Strong HRM is key input for work everywhere</a:t>
            </a:r>
          </a:p>
          <a:p>
            <a:pPr marL="0" indent="0">
              <a:buNone/>
            </a:pPr>
            <a:r>
              <a:rPr lang="en-US" dirty="0" smtClean="0"/>
              <a:t> and in MCB it is vital </a:t>
            </a:r>
          </a:p>
          <a:p>
            <a:r>
              <a:rPr lang="en-US" dirty="0" smtClean="0"/>
              <a:t>Recruitment and selection takeplace by HR Department 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nly.</a:t>
            </a:r>
          </a:p>
          <a:p>
            <a:r>
              <a:rPr lang="en-US" dirty="0" smtClean="0"/>
              <a:t>After hiring new recruits they are trained 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ia lectures  and three month work at different branches.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15" y="2699915"/>
            <a:ext cx="3279961" cy="11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3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Management</a:t>
            </a:r>
          </a:p>
          <a:p>
            <a:r>
              <a:rPr lang="en-US" dirty="0"/>
              <a:t>General Administrative </a:t>
            </a:r>
            <a:r>
              <a:rPr lang="en-US" dirty="0" smtClean="0"/>
              <a:t>theory</a:t>
            </a:r>
          </a:p>
          <a:p>
            <a:r>
              <a:rPr lang="en-US" dirty="0"/>
              <a:t>Quantitative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Contingency approach</a:t>
            </a:r>
          </a:p>
        </p:txBody>
      </p:sp>
    </p:spTree>
    <p:extLst>
      <p:ext uri="{BB962C8B-B14F-4D97-AF65-F5344CB8AC3E}">
        <p14:creationId xmlns:p14="http://schemas.microsoft.com/office/powerpoint/2010/main" val="350645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31" y="111342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</a:t>
            </a:r>
            <a:r>
              <a:rPr lang="en-US" dirty="0"/>
              <a:t>approach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17" y="2026796"/>
            <a:ext cx="7143636" cy="4630593"/>
          </a:xfrm>
        </p:spPr>
      </p:pic>
    </p:spTree>
    <p:extLst>
      <p:ext uri="{BB962C8B-B14F-4D97-AF65-F5344CB8AC3E}">
        <p14:creationId xmlns:p14="http://schemas.microsoft.com/office/powerpoint/2010/main" val="363982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1317</TotalTime>
  <Words>915</Words>
  <Application>Microsoft Office PowerPoint</Application>
  <PresentationFormat>Widescreen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-apple-system</vt:lpstr>
      <vt:lpstr>Arial</vt:lpstr>
      <vt:lpstr>Arial</vt:lpstr>
      <vt:lpstr>Bahnschrift</vt:lpstr>
      <vt:lpstr>Open Sans</vt:lpstr>
      <vt:lpstr>Roboto</vt:lpstr>
      <vt:lpstr>termina</vt:lpstr>
      <vt:lpstr>Trebuchet MS</vt:lpstr>
      <vt:lpstr>Berlin</vt:lpstr>
      <vt:lpstr>Muslim Commercial Bank (MCB) </vt:lpstr>
      <vt:lpstr>  HISTORY</vt:lpstr>
      <vt:lpstr>PowerPoint Presentation</vt:lpstr>
      <vt:lpstr>PowerPoint Presentation</vt:lpstr>
      <vt:lpstr>PowerPoint Presentation</vt:lpstr>
      <vt:lpstr>Controlling structure:</vt:lpstr>
      <vt:lpstr> Human Resource Management:</vt:lpstr>
      <vt:lpstr>Approaches to Management</vt:lpstr>
      <vt:lpstr>   System approach </vt:lpstr>
      <vt:lpstr>Culture:</vt:lpstr>
      <vt:lpstr>How does Culture affect banking?</vt:lpstr>
      <vt:lpstr>CSR(corporate social responsibility):</vt:lpstr>
      <vt:lpstr>Shareholding Report 2019:</vt:lpstr>
      <vt:lpstr>PowerPoint Presentation</vt:lpstr>
      <vt:lpstr>Ethical Values:</vt:lpstr>
      <vt:lpstr>Decision making Process:</vt:lpstr>
      <vt:lpstr>Strategic Goals of MCB Bank:</vt:lpstr>
      <vt:lpstr>Management Process:</vt:lpstr>
      <vt:lpstr>Organizational structure:</vt:lpstr>
      <vt:lpstr>Organization type</vt:lpstr>
      <vt:lpstr>Work Specialization:</vt:lpstr>
      <vt:lpstr>Departmentalization &amp; Span of control</vt:lpstr>
      <vt:lpstr>Chain of command</vt:lpstr>
      <vt:lpstr>Structure type:</vt:lpstr>
      <vt:lpstr>Leadership:</vt:lpstr>
      <vt:lpstr>Communication:</vt:lpstr>
      <vt:lpstr>Any Queries???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38</cp:revision>
  <dcterms:created xsi:type="dcterms:W3CDTF">2020-12-23T13:22:50Z</dcterms:created>
  <dcterms:modified xsi:type="dcterms:W3CDTF">2021-01-12T09:58:41Z</dcterms:modified>
</cp:coreProperties>
</file>