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2" r:id="rId6"/>
    <p:sldId id="263" r:id="rId7"/>
    <p:sldId id="266" r:id="rId8"/>
    <p:sldId id="277" r:id="rId9"/>
    <p:sldId id="284" r:id="rId10"/>
    <p:sldId id="278" r:id="rId11"/>
    <p:sldId id="268" r:id="rId12"/>
    <p:sldId id="282" r:id="rId13"/>
    <p:sldId id="272" r:id="rId14"/>
    <p:sldId id="261" r:id="rId15"/>
    <p:sldId id="264" r:id="rId16"/>
    <p:sldId id="270" r:id="rId17"/>
    <p:sldId id="275" r:id="rId18"/>
    <p:sldId id="273" r:id="rId19"/>
    <p:sldId id="279" r:id="rId20"/>
    <p:sldId id="274" r:id="rId21"/>
    <p:sldId id="281" r:id="rId22"/>
    <p:sldId id="269" r:id="rId23"/>
    <p:sldId id="280"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w Jimenez" initials="AJ" lastIdx="2" clrIdx="0">
    <p:extLst>
      <p:ext uri="{19B8F6BF-5375-455C-9EA6-DF929625EA0E}">
        <p15:presenceInfo xmlns:p15="http://schemas.microsoft.com/office/powerpoint/2012/main" userId="Andrew Jimene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6"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05T14:03:25.052" idx="1">
    <p:pos x="10" y="10"/>
    <p:text>Update this one</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5-11T12:43:58.294" idx="2">
    <p:pos x="84" y="57"/>
    <p:text>THis is how the Packager script creates detection methods, you can see here, each detection method type is able to be selected, as well as some popular options for those detection method types.</p:text>
    <p:extLst>
      <p:ext uri="{C676402C-5697-4E1C-873F-D02D1690AC5C}">
        <p15:threadingInfo xmlns:p15="http://schemas.microsoft.com/office/powerpoint/2012/main" timeZoneBias="42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167293-7690-4656-AF3E-2D87BA60C09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FCC26-79D3-4E49-A48E-42512F7BB81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30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67293-7690-4656-AF3E-2D87BA60C09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FCC26-79D3-4E49-A48E-42512F7BB814}" type="slidenum">
              <a:rPr lang="en-US" smtClean="0"/>
              <a:t>‹#›</a:t>
            </a:fld>
            <a:endParaRPr lang="en-US"/>
          </a:p>
        </p:txBody>
      </p:sp>
    </p:spTree>
    <p:extLst>
      <p:ext uri="{BB962C8B-B14F-4D97-AF65-F5344CB8AC3E}">
        <p14:creationId xmlns:p14="http://schemas.microsoft.com/office/powerpoint/2010/main" val="3060685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67293-7690-4656-AF3E-2D87BA60C09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FCC26-79D3-4E49-A48E-42512F7BB814}" type="slidenum">
              <a:rPr lang="en-US" smtClean="0"/>
              <a:t>‹#›</a:t>
            </a:fld>
            <a:endParaRPr lang="en-US"/>
          </a:p>
        </p:txBody>
      </p:sp>
    </p:spTree>
    <p:extLst>
      <p:ext uri="{BB962C8B-B14F-4D97-AF65-F5344CB8AC3E}">
        <p14:creationId xmlns:p14="http://schemas.microsoft.com/office/powerpoint/2010/main" val="2972135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67293-7690-4656-AF3E-2D87BA60C09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FCC26-79D3-4E49-A48E-42512F7BB814}" type="slidenum">
              <a:rPr lang="en-US" smtClean="0"/>
              <a:t>‹#›</a:t>
            </a:fld>
            <a:endParaRPr lang="en-US"/>
          </a:p>
        </p:txBody>
      </p:sp>
    </p:spTree>
    <p:extLst>
      <p:ext uri="{BB962C8B-B14F-4D97-AF65-F5344CB8AC3E}">
        <p14:creationId xmlns:p14="http://schemas.microsoft.com/office/powerpoint/2010/main" val="271127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167293-7690-4656-AF3E-2D87BA60C099}" type="datetimeFigureOut">
              <a:rPr lang="en-US" smtClean="0"/>
              <a:t>5/13/2019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3FCC26-79D3-4E49-A48E-42512F7BB81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74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167293-7690-4656-AF3E-2D87BA60C099}"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FCC26-79D3-4E49-A48E-42512F7BB814}" type="slidenum">
              <a:rPr lang="en-US" smtClean="0"/>
              <a:t>‹#›</a:t>
            </a:fld>
            <a:endParaRPr lang="en-US"/>
          </a:p>
        </p:txBody>
      </p:sp>
    </p:spTree>
    <p:extLst>
      <p:ext uri="{BB962C8B-B14F-4D97-AF65-F5344CB8AC3E}">
        <p14:creationId xmlns:p14="http://schemas.microsoft.com/office/powerpoint/2010/main" val="387048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167293-7690-4656-AF3E-2D87BA60C099}" type="datetimeFigureOut">
              <a:rPr lang="en-US" smtClean="0"/>
              <a:t>5/13/2019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3FCC26-79D3-4E49-A48E-42512F7BB814}" type="slidenum">
              <a:rPr lang="en-US" smtClean="0"/>
              <a:t>‹#›</a:t>
            </a:fld>
            <a:endParaRPr lang="en-US"/>
          </a:p>
        </p:txBody>
      </p:sp>
    </p:spTree>
    <p:extLst>
      <p:ext uri="{BB962C8B-B14F-4D97-AF65-F5344CB8AC3E}">
        <p14:creationId xmlns:p14="http://schemas.microsoft.com/office/powerpoint/2010/main" val="1672735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167293-7690-4656-AF3E-2D87BA60C099}" type="datetimeFigureOut">
              <a:rPr lang="en-US" smtClean="0"/>
              <a:t>5/13/2019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3FCC26-79D3-4E49-A48E-42512F7BB814}" type="slidenum">
              <a:rPr lang="en-US" smtClean="0"/>
              <a:t>‹#›</a:t>
            </a:fld>
            <a:endParaRPr lang="en-US"/>
          </a:p>
        </p:txBody>
      </p:sp>
    </p:spTree>
    <p:extLst>
      <p:ext uri="{BB962C8B-B14F-4D97-AF65-F5344CB8AC3E}">
        <p14:creationId xmlns:p14="http://schemas.microsoft.com/office/powerpoint/2010/main" val="1966973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A167293-7690-4656-AF3E-2D87BA60C099}" type="datetimeFigureOut">
              <a:rPr lang="en-US" smtClean="0"/>
              <a:t>5/13/2019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F3FCC26-79D3-4E49-A48E-42512F7BB814}" type="slidenum">
              <a:rPr lang="en-US" smtClean="0"/>
              <a:t>‹#›</a:t>
            </a:fld>
            <a:endParaRPr lang="en-US"/>
          </a:p>
        </p:txBody>
      </p:sp>
    </p:spTree>
    <p:extLst>
      <p:ext uri="{BB962C8B-B14F-4D97-AF65-F5344CB8AC3E}">
        <p14:creationId xmlns:p14="http://schemas.microsoft.com/office/powerpoint/2010/main" val="1566740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A167293-7690-4656-AF3E-2D87BA60C099}" type="datetimeFigureOut">
              <a:rPr lang="en-US" smtClean="0"/>
              <a:t>5/13/2019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3FCC26-79D3-4E49-A48E-42512F7BB814}" type="slidenum">
              <a:rPr lang="en-US" smtClean="0"/>
              <a:t>‹#›</a:t>
            </a:fld>
            <a:endParaRPr lang="en-US"/>
          </a:p>
        </p:txBody>
      </p:sp>
    </p:spTree>
    <p:extLst>
      <p:ext uri="{BB962C8B-B14F-4D97-AF65-F5344CB8AC3E}">
        <p14:creationId xmlns:p14="http://schemas.microsoft.com/office/powerpoint/2010/main" val="259873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167293-7690-4656-AF3E-2D87BA60C099}" type="datetimeFigureOut">
              <a:rPr lang="en-US" smtClean="0"/>
              <a:t>5/13/2019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3FCC26-79D3-4E49-A48E-42512F7BB814}" type="slidenum">
              <a:rPr lang="en-US" smtClean="0"/>
              <a:t>‹#›</a:t>
            </a:fld>
            <a:endParaRPr lang="en-US"/>
          </a:p>
        </p:txBody>
      </p:sp>
    </p:spTree>
    <p:extLst>
      <p:ext uri="{BB962C8B-B14F-4D97-AF65-F5344CB8AC3E}">
        <p14:creationId xmlns:p14="http://schemas.microsoft.com/office/powerpoint/2010/main" val="2374249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A167293-7690-4656-AF3E-2D87BA60C099}" type="datetimeFigureOut">
              <a:rPr lang="en-US" smtClean="0"/>
              <a:t>5/13/2019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F3FCC26-79D3-4E49-A48E-42512F7BB81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4895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t.wikipedia.org/wiki/File:Twitter_bird_logo.pn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asjimene/SCCM-Application-Packag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EFF5CD-1C0E-4064-97B8-56EF6B60430E}"/>
              </a:ext>
            </a:extLst>
          </p:cNvPr>
          <p:cNvSpPr>
            <a:spLocks noGrp="1"/>
          </p:cNvSpPr>
          <p:nvPr>
            <p:ph type="ctrTitle"/>
          </p:nvPr>
        </p:nvSpPr>
        <p:spPr>
          <a:xfrm>
            <a:off x="1097280" y="758952"/>
            <a:ext cx="10058400" cy="3892168"/>
          </a:xfrm>
        </p:spPr>
        <p:txBody>
          <a:bodyPr>
            <a:normAutofit/>
          </a:bodyPr>
          <a:lstStyle/>
          <a:p>
            <a:r>
              <a:rPr lang="en-US" dirty="0"/>
              <a:t>Automating Application Packaging and Deployment in SCCM</a:t>
            </a:r>
          </a:p>
        </p:txBody>
      </p:sp>
      <p:sp>
        <p:nvSpPr>
          <p:cNvPr id="17"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A34C0B40-1F88-42BE-A11E-5F49F4918EC0}"/>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Andrew Jimenez</a:t>
            </a:r>
          </a:p>
          <a:p>
            <a:r>
              <a:rPr lang="en-US" dirty="0">
                <a:solidFill>
                  <a:srgbClr val="FFFFFF"/>
                </a:solidFill>
              </a:rPr>
              <a:t>Twitter: @</a:t>
            </a:r>
            <a:r>
              <a:rPr lang="en-US" dirty="0" err="1">
                <a:solidFill>
                  <a:srgbClr val="FFFFFF"/>
                </a:solidFill>
              </a:rPr>
              <a:t>AndrewJimenez</a:t>
            </a:r>
            <a:r>
              <a:rPr lang="en-US" dirty="0">
                <a:solidFill>
                  <a:srgbClr val="FFFFFF"/>
                </a:solidFill>
              </a:rPr>
              <a:t>_</a:t>
            </a:r>
          </a:p>
        </p:txBody>
      </p:sp>
      <p:sp>
        <p:nvSpPr>
          <p:cNvPr id="18"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a:extLst>
              <a:ext uri="{FF2B5EF4-FFF2-40B4-BE49-F238E27FC236}">
                <a16:creationId xmlns:a16="http://schemas.microsoft.com/office/drawing/2014/main" id="{0E8ED926-D221-4F89-9332-20F5ADB278D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3398" y="5769834"/>
            <a:ext cx="333605" cy="271332"/>
          </a:xfrm>
          <a:prstGeom prst="rect">
            <a:avLst/>
          </a:prstGeom>
        </p:spPr>
      </p:pic>
    </p:spTree>
    <p:extLst>
      <p:ext uri="{BB962C8B-B14F-4D97-AF65-F5344CB8AC3E}">
        <p14:creationId xmlns:p14="http://schemas.microsoft.com/office/powerpoint/2010/main" val="101955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DC1D27-D9B9-4FD5-AFA7-044E2CC66AEA}"/>
              </a:ext>
            </a:extLst>
          </p:cNvPr>
          <p:cNvSpPr>
            <a:spLocks noGrp="1"/>
          </p:cNvSpPr>
          <p:nvPr>
            <p:ph type="title"/>
          </p:nvPr>
        </p:nvSpPr>
        <p:spPr/>
        <p:txBody>
          <a:bodyPr/>
          <a:lstStyle/>
          <a:p>
            <a:r>
              <a:rPr lang="en-US" dirty="0"/>
              <a:t>Copying Requirements</a:t>
            </a:r>
          </a:p>
        </p:txBody>
      </p:sp>
      <p:sp>
        <p:nvSpPr>
          <p:cNvPr id="2" name="Rectangle 1">
            <a:extLst>
              <a:ext uri="{FF2B5EF4-FFF2-40B4-BE49-F238E27FC236}">
                <a16:creationId xmlns:a16="http://schemas.microsoft.com/office/drawing/2014/main" id="{1A6C0ABD-3CE6-43C9-ABA2-C8139347DC07}"/>
              </a:ext>
            </a:extLst>
          </p:cNvPr>
          <p:cNvSpPr/>
          <p:nvPr/>
        </p:nvSpPr>
        <p:spPr>
          <a:xfrm>
            <a:off x="4121750" y="0"/>
            <a:ext cx="8048216" cy="6771084"/>
          </a:xfrm>
          <a:prstGeom prst="rect">
            <a:avLst/>
          </a:prstGeom>
        </p:spPr>
        <p:txBody>
          <a:bodyPr wrap="square">
            <a:spAutoFit/>
          </a:bodyPr>
          <a:lstStyle/>
          <a:p>
            <a:r>
              <a:rPr lang="en-US" sz="1400" dirty="0">
                <a:solidFill>
                  <a:srgbClr val="008000"/>
                </a:solidFill>
                <a:latin typeface="Consolas" panose="020B0609020204030204" pitchFamily="49" charset="0"/>
              </a:rPr>
              <a:t># get the applications</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SourceApplication</a:t>
            </a:r>
            <a:r>
              <a:rPr lang="en-US" sz="1400" dirty="0">
                <a:solidFill>
                  <a:srgbClr val="000000"/>
                </a:solidFill>
                <a:latin typeface="Consolas" panose="020B0609020204030204" pitchFamily="49" charset="0"/>
              </a:rPr>
              <a:t> = Get-</a:t>
            </a:r>
            <a:r>
              <a:rPr lang="en-US" sz="1400" dirty="0" err="1">
                <a:solidFill>
                  <a:srgbClr val="000000"/>
                </a:solidFill>
                <a:latin typeface="Consolas" panose="020B0609020204030204" pitchFamily="49" charset="0"/>
              </a:rPr>
              <a:t>CMApplication</a:t>
            </a:r>
            <a:r>
              <a:rPr lang="en-US" sz="1400" dirty="0">
                <a:solidFill>
                  <a:srgbClr val="000000"/>
                </a:solidFill>
                <a:latin typeface="Consolas" panose="020B0609020204030204" pitchFamily="49" charset="0"/>
              </a:rPr>
              <a:t> -Name $</a:t>
            </a:r>
            <a:r>
              <a:rPr lang="en-US" sz="1400" dirty="0" err="1">
                <a:solidFill>
                  <a:srgbClr val="000000"/>
                </a:solidFill>
                <a:latin typeface="Consolas" panose="020B0609020204030204" pitchFamily="49" charset="0"/>
              </a:rPr>
              <a:t>SourceApplicationName</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ConvertTo-CMApplication</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DestApplication</a:t>
            </a:r>
            <a:r>
              <a:rPr lang="en-US" sz="1400" dirty="0">
                <a:solidFill>
                  <a:srgbClr val="000000"/>
                </a:solidFill>
                <a:latin typeface="Consolas" panose="020B0609020204030204" pitchFamily="49" charset="0"/>
              </a:rPr>
              <a:t> = Get-</a:t>
            </a:r>
            <a:r>
              <a:rPr lang="en-US" sz="1400" dirty="0" err="1">
                <a:solidFill>
                  <a:srgbClr val="000000"/>
                </a:solidFill>
                <a:latin typeface="Consolas" panose="020B0609020204030204" pitchFamily="49" charset="0"/>
              </a:rPr>
              <a:t>CMApplication</a:t>
            </a:r>
            <a:r>
              <a:rPr lang="en-US" sz="1400" dirty="0">
                <a:solidFill>
                  <a:srgbClr val="000000"/>
                </a:solidFill>
                <a:latin typeface="Consolas" panose="020B0609020204030204" pitchFamily="49" charset="0"/>
              </a:rPr>
              <a:t> -Name $</a:t>
            </a:r>
            <a:r>
              <a:rPr lang="en-US" sz="1400" dirty="0" err="1">
                <a:solidFill>
                  <a:srgbClr val="000000"/>
                </a:solidFill>
                <a:latin typeface="Consolas" panose="020B0609020204030204" pitchFamily="49" charset="0"/>
              </a:rPr>
              <a:t>DestApplicationName</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ConvertTo-CMApplication</a:t>
            </a:r>
            <a:endParaRPr lang="en-US" sz="1400" dirty="0">
              <a:solidFill>
                <a:srgbClr val="000000"/>
              </a:solidFill>
              <a:latin typeface="Consolas" panose="020B0609020204030204" pitchFamily="49" charset="0"/>
            </a:endParaRPr>
          </a:p>
          <a:p>
            <a:r>
              <a:rPr lang="en-US" sz="1400" dirty="0">
                <a:solidFill>
                  <a:srgbClr val="008000"/>
                </a:solidFill>
                <a:latin typeface="Consolas" panose="020B0609020204030204" pitchFamily="49" charset="0"/>
              </a:rPr>
              <a:t># Get </a:t>
            </a:r>
            <a:r>
              <a:rPr lang="en-US" sz="1400" dirty="0" err="1">
                <a:solidFill>
                  <a:srgbClr val="008000"/>
                </a:solidFill>
                <a:latin typeface="Consolas" panose="020B0609020204030204" pitchFamily="49" charset="0"/>
              </a:rPr>
              <a:t>DestDeploymentTypeIndex</a:t>
            </a:r>
            <a:r>
              <a:rPr lang="en-US" sz="1400" dirty="0">
                <a:solidFill>
                  <a:srgbClr val="008000"/>
                </a:solidFill>
                <a:latin typeface="Consolas" panose="020B0609020204030204" pitchFamily="49" charset="0"/>
              </a:rPr>
              <a:t> by finding the Title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DestApplication.DeploymentTypes</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ForEach</a:t>
            </a:r>
            <a:r>
              <a:rPr lang="en-US" sz="1400" dirty="0">
                <a:solidFill>
                  <a:srgbClr val="000000"/>
                </a:solidFill>
                <a:latin typeface="Consolas" panose="020B0609020204030204" pitchFamily="49" charset="0"/>
              </a:rPr>
              <a:t>-Object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 </a:t>
            </a:r>
            <a:r>
              <a:rPr lang="en-US" sz="1400" dirty="0">
                <a:solidFill>
                  <a:srgbClr val="09885A"/>
                </a:solidFill>
                <a:latin typeface="Consolas" panose="020B0609020204030204" pitchFamily="49" charset="0"/>
              </a:rPr>
              <a:t>0</a:t>
            </a:r>
            <a:r>
              <a:rPr lang="en-US" sz="1400" dirty="0">
                <a:solidFill>
                  <a:srgbClr val="000000"/>
                </a:solidFill>
                <a:latin typeface="Consolas" panose="020B0609020204030204" pitchFamily="49" charset="0"/>
              </a:rPr>
              <a:t> } {</a:t>
            </a:r>
          </a:p>
          <a:p>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($_.Title -eq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DestDeploymentTypeName</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DestDeploymentTypeIndex</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$Available = ($</a:t>
            </a:r>
            <a:r>
              <a:rPr lang="en-US" sz="1400" dirty="0" err="1">
                <a:solidFill>
                  <a:srgbClr val="000000"/>
                </a:solidFill>
                <a:latin typeface="Consolas" panose="020B0609020204030204" pitchFamily="49" charset="0"/>
              </a:rPr>
              <a:t>SourceApplication.DeploymentTypes</a:t>
            </a:r>
            <a:r>
              <a:rPr lang="en-US" sz="1400" dirty="0">
                <a:solidFill>
                  <a:srgbClr val="000000"/>
                </a:solidFill>
                <a:latin typeface="Consolas" panose="020B0609020204030204" pitchFamily="49" charset="0"/>
              </a:rPr>
              <a:t>[</a:t>
            </a:r>
            <a:r>
              <a:rPr lang="en-US" sz="1400" dirty="0">
                <a:solidFill>
                  <a:srgbClr val="09885A"/>
                </a:solidFill>
                <a:latin typeface="Consolas" panose="020B0609020204030204" pitchFamily="49" charset="0"/>
              </a:rPr>
              <a:t>0</a:t>
            </a:r>
            <a:r>
              <a:rPr lang="en-US" sz="1400" dirty="0">
                <a:solidFill>
                  <a:srgbClr val="000000"/>
                </a:solidFill>
                <a:latin typeface="Consolas" panose="020B0609020204030204" pitchFamily="49" charset="0"/>
              </a:rPr>
              <a:t>].Requirements).Name</a:t>
            </a:r>
          </a:p>
          <a:p>
            <a:r>
              <a:rPr lang="en-US" sz="1400" dirty="0">
                <a:solidFill>
                  <a:srgbClr val="008000"/>
                </a:solidFill>
                <a:latin typeface="Consolas" panose="020B0609020204030204" pitchFamily="49" charset="0"/>
              </a:rPr>
              <a:t># Get requirement rules from source application</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$Requirements = $</a:t>
            </a:r>
            <a:r>
              <a:rPr lang="en-US" sz="1400" dirty="0" err="1">
                <a:solidFill>
                  <a:srgbClr val="000000"/>
                </a:solidFill>
                <a:latin typeface="Consolas" panose="020B0609020204030204" pitchFamily="49" charset="0"/>
              </a:rPr>
              <a:t>SourceApplication.DeploymentTypes</a:t>
            </a:r>
            <a:r>
              <a:rPr lang="en-US" sz="1400" dirty="0">
                <a:solidFill>
                  <a:srgbClr val="000000"/>
                </a:solidFill>
                <a:latin typeface="Consolas" panose="020B0609020204030204" pitchFamily="49" charset="0"/>
              </a:rPr>
              <a:t>[</a:t>
            </a:r>
            <a:r>
              <a:rPr lang="en-US" sz="1400" dirty="0">
                <a:solidFill>
                  <a:srgbClr val="09885A"/>
                </a:solidFill>
                <a:latin typeface="Consolas" panose="020B0609020204030204" pitchFamily="49" charset="0"/>
              </a:rPr>
              <a:t>0</a:t>
            </a:r>
            <a:r>
              <a:rPr lang="en-US" sz="1400" dirty="0">
                <a:solidFill>
                  <a:srgbClr val="000000"/>
                </a:solidFill>
                <a:latin typeface="Consolas" panose="020B0609020204030204" pitchFamily="49" charset="0"/>
              </a:rPr>
              <a:t>].Requirements | Where-Object { ($_.Name).</a:t>
            </a:r>
            <a:r>
              <a:rPr lang="en-US" sz="1400" dirty="0" err="1">
                <a:solidFill>
                  <a:srgbClr val="000000"/>
                </a:solidFill>
                <a:latin typeface="Consolas" panose="020B0609020204030204" pitchFamily="49" charset="0"/>
              </a:rPr>
              <a:t>TrimStart</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TrimEnd</a:t>
            </a:r>
            <a:r>
              <a:rPr lang="en-US" sz="1400" dirty="0">
                <a:solidFill>
                  <a:srgbClr val="000000"/>
                </a:solidFill>
                <a:latin typeface="Consolas" panose="020B0609020204030204" pitchFamily="49" charset="0"/>
              </a:rPr>
              <a:t>() -eq $</a:t>
            </a:r>
            <a:r>
              <a:rPr lang="en-US" sz="1400" dirty="0" err="1">
                <a:solidFill>
                  <a:srgbClr val="000000"/>
                </a:solidFill>
                <a:latin typeface="Consolas" panose="020B0609020204030204" pitchFamily="49" charset="0"/>
              </a:rPr>
              <a:t>RuleName</a:t>
            </a:r>
            <a:r>
              <a:rPr lang="en-US" sz="1400" dirty="0">
                <a:solidFill>
                  <a:srgbClr val="000000"/>
                </a:solidFill>
                <a:latin typeface="Consolas" panose="020B0609020204030204" pitchFamily="49" charset="0"/>
              </a:rPr>
              <a:t> }</a:t>
            </a:r>
          </a:p>
          <a:p>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(-not ([</a:t>
            </a:r>
            <a:r>
              <a:rPr lang="en-US" sz="1400" dirty="0" err="1">
                <a:solidFill>
                  <a:srgbClr val="0000FF"/>
                </a:solidFill>
                <a:latin typeface="Consolas" panose="020B0609020204030204" pitchFamily="49" charset="0"/>
              </a:rPr>
              <a:t>System.String</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IsNullOrEmpty</a:t>
            </a:r>
            <a:r>
              <a:rPr lang="en-US" sz="1400" dirty="0">
                <a:solidFill>
                  <a:srgbClr val="000000"/>
                </a:solidFill>
                <a:latin typeface="Consolas" panose="020B0609020204030204" pitchFamily="49" charset="0"/>
              </a:rPr>
              <a:t>($Requirements))) {</a:t>
            </a:r>
          </a:p>
          <a:p>
            <a:r>
              <a:rPr lang="en-US" sz="1400" dirty="0">
                <a:solidFill>
                  <a:srgbClr val="000000"/>
                </a:solidFill>
                <a:latin typeface="Consolas" panose="020B0609020204030204" pitchFamily="49" charset="0"/>
              </a:rPr>
              <a:t>$Requirements = $</a:t>
            </a:r>
            <a:r>
              <a:rPr lang="en-US" sz="1400" dirty="0" err="1">
                <a:solidFill>
                  <a:srgbClr val="000000"/>
                </a:solidFill>
                <a:latin typeface="Consolas" panose="020B0609020204030204" pitchFamily="49" charset="0"/>
              </a:rPr>
              <a:t>SourceApplication.DeploymentTypes</a:t>
            </a:r>
            <a:r>
              <a:rPr lang="en-US" sz="1400" dirty="0">
                <a:solidFill>
                  <a:srgbClr val="000000"/>
                </a:solidFill>
                <a:latin typeface="Consolas" panose="020B0609020204030204" pitchFamily="49" charset="0"/>
              </a:rPr>
              <a:t>[</a:t>
            </a:r>
            <a:r>
              <a:rPr lang="en-US" sz="1400" dirty="0">
                <a:solidFill>
                  <a:srgbClr val="09885A"/>
                </a:solidFill>
                <a:latin typeface="Consolas" panose="020B0609020204030204" pitchFamily="49" charset="0"/>
              </a:rPr>
              <a:t>0</a:t>
            </a:r>
            <a:r>
              <a:rPr lang="en-US" sz="1400" dirty="0">
                <a:solidFill>
                  <a:srgbClr val="000000"/>
                </a:solidFill>
                <a:latin typeface="Consolas" panose="020B0609020204030204" pitchFamily="49" charset="0"/>
              </a:rPr>
              <a:t>].Requirements | Where-Object { $_.Name -match $</a:t>
            </a:r>
            <a:r>
              <a:rPr lang="en-US" sz="1400" dirty="0" err="1">
                <a:solidFill>
                  <a:srgbClr val="000000"/>
                </a:solidFill>
                <a:latin typeface="Consolas" panose="020B0609020204030204" pitchFamily="49" charset="0"/>
              </a:rPr>
              <a:t>RuleName</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a:p>
            <a:r>
              <a:rPr lang="en-US" sz="1400" dirty="0">
                <a:solidFill>
                  <a:srgbClr val="008000"/>
                </a:solidFill>
                <a:latin typeface="Consolas" panose="020B0609020204030204" pitchFamily="49" charset="0"/>
              </a:rPr>
              <a:t># apply requirement rules</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$Requirements | </a:t>
            </a:r>
            <a:r>
              <a:rPr lang="en-US" sz="1400" dirty="0" err="1">
                <a:solidFill>
                  <a:srgbClr val="000000"/>
                </a:solidFill>
                <a:latin typeface="Consolas" panose="020B0609020204030204" pitchFamily="49" charset="0"/>
              </a:rPr>
              <a:t>ForEach</a:t>
            </a:r>
            <a:r>
              <a:rPr lang="en-US" sz="1400" dirty="0">
                <a:solidFill>
                  <a:srgbClr val="000000"/>
                </a:solidFill>
                <a:latin typeface="Consolas" panose="020B0609020204030204" pitchFamily="49" charset="0"/>
              </a:rPr>
              <a:t>-Object {</a:t>
            </a:r>
          </a:p>
          <a:p>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RuleExists</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DestApplication.DeploymentTypes</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DestDeploymentTypeIndex</a:t>
            </a:r>
            <a:r>
              <a:rPr lang="en-US" sz="1400" dirty="0">
                <a:solidFill>
                  <a:srgbClr val="000000"/>
                </a:solidFill>
                <a:latin typeface="Consolas" panose="020B0609020204030204" pitchFamily="49" charset="0"/>
              </a:rPr>
              <a:t>].Requirements | Where-Object {$_.Name -match $</a:t>
            </a:r>
            <a:r>
              <a:rPr lang="en-US" sz="1400" dirty="0" err="1">
                <a:solidFill>
                  <a:srgbClr val="000000"/>
                </a:solidFill>
                <a:latin typeface="Consolas" panose="020B0609020204030204" pitchFamily="49" charset="0"/>
              </a:rPr>
              <a:t>RuleName</a:t>
            </a:r>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RuleExists</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else</a:t>
            </a:r>
            <a:r>
              <a:rPr lang="en-US" sz="1400" dirty="0">
                <a:solidFill>
                  <a:srgbClr val="000000"/>
                </a:solidFill>
                <a:latin typeface="Consolas" panose="020B0609020204030204" pitchFamily="49" charset="0"/>
              </a:rPr>
              <a:t>{</a:t>
            </a:r>
          </a:p>
          <a:p>
            <a:r>
              <a:rPr lang="en-US" sz="1400" dirty="0">
                <a:solidFill>
                  <a:srgbClr val="008000"/>
                </a:solidFill>
                <a:latin typeface="Consolas" panose="020B0609020204030204" pitchFamily="49" charset="0"/>
              </a:rPr>
              <a:t># create new rule ID</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$_.</a:t>
            </a:r>
            <a:r>
              <a:rPr lang="en-US" sz="1400" dirty="0" err="1">
                <a:solidFill>
                  <a:srgbClr val="000000"/>
                </a:solidFill>
                <a:latin typeface="Consolas" panose="020B0609020204030204" pitchFamily="49" charset="0"/>
              </a:rPr>
              <a:t>RuleID</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"Rule_$( [</a:t>
            </a:r>
            <a:r>
              <a:rPr lang="en-US" sz="1400" dirty="0" err="1">
                <a:solidFill>
                  <a:srgbClr val="0000FF"/>
                </a:solidFill>
                <a:latin typeface="Consolas" panose="020B0609020204030204" pitchFamily="49" charset="0"/>
              </a:rPr>
              <a:t>guid</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NewGuid</a:t>
            </a:r>
            <a:r>
              <a:rPr lang="en-US" sz="1400" dirty="0">
                <a:solidFill>
                  <a:srgbClr val="A31515"/>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DestApplication.DeploymentTypes</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DestDeploymentTypeIndex</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Requirements.Add</a:t>
            </a:r>
            <a:r>
              <a:rPr lang="en-US" sz="1400" dirty="0">
                <a:solidFill>
                  <a:srgbClr val="000000"/>
                </a:solidFill>
                <a:latin typeface="Consolas" panose="020B0609020204030204" pitchFamily="49" charset="0"/>
              </a:rPr>
              <a:t>($_)</a:t>
            </a: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CMApplication</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ConvertFrom-CMApplication</a:t>
            </a:r>
            <a:r>
              <a:rPr lang="en-US" sz="1400" dirty="0">
                <a:solidFill>
                  <a:srgbClr val="000000"/>
                </a:solidFill>
                <a:latin typeface="Consolas" panose="020B0609020204030204" pitchFamily="49" charset="0"/>
              </a:rPr>
              <a:t> -Application $</a:t>
            </a:r>
            <a:r>
              <a:rPr lang="en-US" sz="1400" dirty="0" err="1">
                <a:solidFill>
                  <a:srgbClr val="000000"/>
                </a:solidFill>
                <a:latin typeface="Consolas" panose="020B0609020204030204" pitchFamily="49" charset="0"/>
              </a:rPr>
              <a:t>DestApplication</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CMApplication.Put</a:t>
            </a:r>
            <a:r>
              <a:rPr lang="en-US" sz="1400" dirty="0">
                <a:solidFill>
                  <a:srgbClr val="000000"/>
                </a:solidFill>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5" name="Text Placeholder 4">
            <a:extLst>
              <a:ext uri="{FF2B5EF4-FFF2-40B4-BE49-F238E27FC236}">
                <a16:creationId xmlns:a16="http://schemas.microsoft.com/office/drawing/2014/main" id="{7F470DBA-05CB-47B9-A96F-4C34C4C2912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458626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BEEBE-C594-41B0-8424-F5E046F9B29E}"/>
              </a:ext>
            </a:extLst>
          </p:cNvPr>
          <p:cNvSpPr>
            <a:spLocks noGrp="1"/>
          </p:cNvSpPr>
          <p:nvPr>
            <p:ph type="title"/>
          </p:nvPr>
        </p:nvSpPr>
        <p:spPr/>
        <p:txBody>
          <a:bodyPr/>
          <a:lstStyle/>
          <a:p>
            <a:r>
              <a:rPr lang="en-US" dirty="0"/>
              <a:t>Distribution and Deployment</a:t>
            </a:r>
          </a:p>
        </p:txBody>
      </p:sp>
      <p:sp>
        <p:nvSpPr>
          <p:cNvPr id="3" name="Content Placeholder 2">
            <a:extLst>
              <a:ext uri="{FF2B5EF4-FFF2-40B4-BE49-F238E27FC236}">
                <a16:creationId xmlns:a16="http://schemas.microsoft.com/office/drawing/2014/main" id="{E0C618A8-F6E6-4BA6-87A9-9081B560FF44}"/>
              </a:ext>
            </a:extLst>
          </p:cNvPr>
          <p:cNvSpPr>
            <a:spLocks noGrp="1"/>
          </p:cNvSpPr>
          <p:nvPr>
            <p:ph idx="1"/>
          </p:nvPr>
        </p:nvSpPr>
        <p:spPr/>
        <p:txBody>
          <a:bodyPr/>
          <a:lstStyle/>
          <a:p>
            <a:r>
              <a:rPr lang="en-US" dirty="0"/>
              <a:t>Distribute the new application to a specified distribution point group</a:t>
            </a:r>
          </a:p>
          <a:p>
            <a:pPr lvl="1"/>
            <a:r>
              <a:rPr lang="en-US" dirty="0"/>
              <a:t>A default distribution point group can be specified if no group is specified in the recipe</a:t>
            </a:r>
          </a:p>
          <a:p>
            <a:pPr lvl="1"/>
            <a:r>
              <a:rPr lang="en-US" dirty="0"/>
              <a:t>Uses Start-</a:t>
            </a:r>
            <a:r>
              <a:rPr lang="en-US" dirty="0" err="1"/>
              <a:t>CMContentDistribution</a:t>
            </a:r>
            <a:endParaRPr lang="en-US" dirty="0"/>
          </a:p>
          <a:p>
            <a:pPr lvl="1"/>
            <a:endParaRPr lang="en-US" dirty="0"/>
          </a:p>
          <a:p>
            <a:r>
              <a:rPr lang="en-US" dirty="0"/>
              <a:t>Deploy the application to a specified collection</a:t>
            </a:r>
          </a:p>
          <a:p>
            <a:pPr lvl="1"/>
            <a:r>
              <a:rPr lang="en-US" dirty="0"/>
              <a:t>A default collection can be specified if no collection is specified in the recipe</a:t>
            </a:r>
          </a:p>
          <a:p>
            <a:pPr lvl="1"/>
            <a:r>
              <a:rPr lang="en-US" dirty="0"/>
              <a:t>A test collection is recommended to ease the testing process</a:t>
            </a:r>
          </a:p>
          <a:p>
            <a:pPr lvl="1"/>
            <a:r>
              <a:rPr lang="en-US" dirty="0"/>
              <a:t>Uses New-</a:t>
            </a:r>
            <a:r>
              <a:rPr lang="en-US" dirty="0" err="1"/>
              <a:t>CMApplicationDeployment</a:t>
            </a:r>
            <a:endParaRPr lang="en-US" dirty="0"/>
          </a:p>
        </p:txBody>
      </p:sp>
    </p:spTree>
    <p:extLst>
      <p:ext uri="{BB962C8B-B14F-4D97-AF65-F5344CB8AC3E}">
        <p14:creationId xmlns:p14="http://schemas.microsoft.com/office/powerpoint/2010/main" val="270266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280D5-6800-4CFC-9989-A2FDB381065B}"/>
              </a:ext>
            </a:extLst>
          </p:cNvPr>
          <p:cNvSpPr>
            <a:spLocks noGrp="1"/>
          </p:cNvSpPr>
          <p:nvPr>
            <p:ph type="title"/>
          </p:nvPr>
        </p:nvSpPr>
        <p:spPr/>
        <p:txBody>
          <a:bodyPr/>
          <a:lstStyle/>
          <a:p>
            <a:r>
              <a:rPr lang="en-US" dirty="0"/>
              <a:t>Distribution and Deployment</a:t>
            </a:r>
          </a:p>
        </p:txBody>
      </p:sp>
      <p:sp>
        <p:nvSpPr>
          <p:cNvPr id="4" name="Rectangle 3">
            <a:extLst>
              <a:ext uri="{FF2B5EF4-FFF2-40B4-BE49-F238E27FC236}">
                <a16:creationId xmlns:a16="http://schemas.microsoft.com/office/drawing/2014/main" id="{FDAF7C57-A489-4BE7-BDE9-774F86CB7E91}"/>
              </a:ext>
            </a:extLst>
          </p:cNvPr>
          <p:cNvSpPr/>
          <p:nvPr/>
        </p:nvSpPr>
        <p:spPr>
          <a:xfrm>
            <a:off x="1097280" y="1801981"/>
            <a:ext cx="10058400" cy="3416320"/>
          </a:xfrm>
          <a:prstGeom prst="rect">
            <a:avLst/>
          </a:prstGeom>
        </p:spPr>
        <p:txBody>
          <a:bodyPr wrap="square">
            <a:spAutoFit/>
          </a:bodyPr>
          <a:lstStyle/>
          <a:p>
            <a:r>
              <a:rPr lang="en-US" dirty="0">
                <a:solidFill>
                  <a:srgbClr val="0000FF"/>
                </a:solidFill>
                <a:latin typeface="Consolas" panose="020B0609020204030204" pitchFamily="49" charset="0"/>
              </a:rPr>
              <a:t>New-</a:t>
            </a:r>
            <a:r>
              <a:rPr lang="en-US" dirty="0" err="1">
                <a:solidFill>
                  <a:srgbClr val="0000FF"/>
                </a:solidFill>
                <a:latin typeface="Consolas" panose="020B0609020204030204" pitchFamily="49" charset="0"/>
              </a:rPr>
              <a:t>CMApplicationDeployment</a:t>
            </a:r>
            <a:r>
              <a:rPr lang="en-US" dirty="0">
                <a:solidFill>
                  <a:srgbClr val="333333"/>
                </a:solidFill>
                <a:latin typeface="Consolas" panose="020B0609020204030204" pitchFamily="49" charset="0"/>
              </a:rPr>
              <a:t> </a:t>
            </a:r>
            <a:r>
              <a:rPr lang="en-US" dirty="0">
                <a:solidFill>
                  <a:srgbClr val="A9A9A9"/>
                </a:solidFill>
                <a:latin typeface="Consolas" panose="020B0609020204030204" pitchFamily="49" charset="0"/>
              </a:rPr>
              <a:t>-</a:t>
            </a:r>
            <a:r>
              <a:rPr lang="en-US" dirty="0" err="1">
                <a:solidFill>
                  <a:srgbClr val="333333"/>
                </a:solidFill>
                <a:latin typeface="Consolas" panose="020B0609020204030204" pitchFamily="49" charset="0"/>
              </a:rPr>
              <a:t>CollectionName</a:t>
            </a:r>
            <a:r>
              <a:rPr lang="en-US" dirty="0">
                <a:solidFill>
                  <a:srgbClr val="333333"/>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8B"/>
                </a:solidFill>
                <a:latin typeface="Consolas" panose="020B0609020204030204" pitchFamily="49" charset="0"/>
              </a:rPr>
              <a:t>Global</a:t>
            </a:r>
            <a:r>
              <a:rPr lang="en-US" dirty="0" err="1">
                <a:solidFill>
                  <a:srgbClr val="FF4500"/>
                </a:solidFill>
                <a:latin typeface="Consolas" panose="020B0609020204030204" pitchFamily="49" charset="0"/>
              </a:rPr>
              <a:t>:PreferredDeployCollection</a:t>
            </a:r>
            <a:r>
              <a:rPr lang="en-US" dirty="0">
                <a:solidFill>
                  <a:srgbClr val="333333"/>
                </a:solidFill>
                <a:latin typeface="Consolas" panose="020B0609020204030204" pitchFamily="49" charset="0"/>
              </a:rPr>
              <a:t> </a:t>
            </a:r>
            <a:r>
              <a:rPr lang="en-US" dirty="0">
                <a:solidFill>
                  <a:srgbClr val="A9A9A9"/>
                </a:solidFill>
                <a:latin typeface="Consolas" panose="020B0609020204030204" pitchFamily="49" charset="0"/>
              </a:rPr>
              <a:t>-</a:t>
            </a:r>
            <a:r>
              <a:rPr lang="en-US" dirty="0">
                <a:solidFill>
                  <a:srgbClr val="333333"/>
                </a:solidFill>
                <a:latin typeface="Consolas" panose="020B0609020204030204" pitchFamily="49" charset="0"/>
              </a:rPr>
              <a:t>Name </a:t>
            </a:r>
            <a:r>
              <a:rPr lang="en-US" dirty="0">
                <a:solidFill>
                  <a:srgbClr val="000000"/>
                </a:solidFill>
                <a:latin typeface="Consolas" panose="020B0609020204030204" pitchFamily="49" charset="0"/>
              </a:rPr>
              <a:t>"$</a:t>
            </a:r>
            <a:r>
              <a:rPr lang="en-US" dirty="0" err="1">
                <a:solidFill>
                  <a:srgbClr val="FF4500"/>
                </a:solidFill>
                <a:latin typeface="Consolas" panose="020B0609020204030204" pitchFamily="49" charset="0"/>
              </a:rPr>
              <a:t>ApplicationName</a:t>
            </a:r>
            <a:r>
              <a:rPr lang="en-US" dirty="0">
                <a:solidFill>
                  <a:srgbClr val="8B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FF4500"/>
                </a:solidFill>
                <a:latin typeface="Consolas" panose="020B0609020204030204" pitchFamily="49" charset="0"/>
              </a:rPr>
              <a:t>ApplicationSWVersion</a:t>
            </a:r>
            <a:r>
              <a:rPr lang="en-US" dirty="0">
                <a:solidFill>
                  <a:srgbClr val="000000"/>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9A9A9"/>
                </a:solidFill>
                <a:latin typeface="Consolas" panose="020B0609020204030204" pitchFamily="49" charset="0"/>
              </a:rPr>
              <a:t>-</a:t>
            </a:r>
            <a:r>
              <a:rPr lang="en-US" dirty="0" err="1">
                <a:solidFill>
                  <a:srgbClr val="333333"/>
                </a:solidFill>
                <a:latin typeface="Consolas" panose="020B0609020204030204" pitchFamily="49" charset="0"/>
              </a:rPr>
              <a:t>DeployAction</a:t>
            </a:r>
            <a:r>
              <a:rPr lang="en-US" dirty="0">
                <a:solidFill>
                  <a:srgbClr val="333333"/>
                </a:solidFill>
                <a:latin typeface="Consolas" panose="020B0609020204030204" pitchFamily="49" charset="0"/>
              </a:rPr>
              <a:t> Install </a:t>
            </a:r>
            <a:r>
              <a:rPr lang="en-US" dirty="0">
                <a:solidFill>
                  <a:srgbClr val="A9A9A9"/>
                </a:solidFill>
                <a:latin typeface="Consolas" panose="020B0609020204030204" pitchFamily="49" charset="0"/>
              </a:rPr>
              <a:t>-</a:t>
            </a:r>
            <a:r>
              <a:rPr lang="en-US" dirty="0" err="1">
                <a:solidFill>
                  <a:srgbClr val="333333"/>
                </a:solidFill>
                <a:latin typeface="Consolas" panose="020B0609020204030204" pitchFamily="49" charset="0"/>
              </a:rPr>
              <a:t>DeployPurpose</a:t>
            </a:r>
            <a:r>
              <a:rPr lang="en-US" dirty="0">
                <a:solidFill>
                  <a:srgbClr val="333333"/>
                </a:solidFill>
                <a:latin typeface="Consolas" panose="020B0609020204030204" pitchFamily="49" charset="0"/>
              </a:rPr>
              <a:t> Available </a:t>
            </a:r>
            <a:r>
              <a:rPr lang="en-US" dirty="0">
                <a:solidFill>
                  <a:srgbClr val="A9A9A9"/>
                </a:solidFill>
                <a:latin typeface="Consolas" panose="020B0609020204030204" pitchFamily="49" charset="0"/>
              </a:rPr>
              <a:t>-</a:t>
            </a:r>
            <a:r>
              <a:rPr lang="en-US" dirty="0" err="1">
                <a:solidFill>
                  <a:srgbClr val="333333"/>
                </a:solidFill>
                <a:latin typeface="Consolas" panose="020B0609020204030204" pitchFamily="49" charset="0"/>
              </a:rPr>
              <a:t>UserNotification</a:t>
            </a:r>
            <a:r>
              <a:rPr lang="en-US" dirty="0">
                <a:solidFill>
                  <a:srgbClr val="333333"/>
                </a:solidFill>
                <a:latin typeface="Consolas" panose="020B0609020204030204" pitchFamily="49" charset="0"/>
              </a:rPr>
              <a:t> </a:t>
            </a:r>
            <a:r>
              <a:rPr lang="en-US" dirty="0" err="1">
                <a:solidFill>
                  <a:srgbClr val="333333"/>
                </a:solidFill>
                <a:latin typeface="Consolas" panose="020B0609020204030204" pitchFamily="49" charset="0"/>
              </a:rPr>
              <a:t>DisplaySoftwareCenterOnly</a:t>
            </a:r>
            <a:r>
              <a:rPr lang="en-US" dirty="0">
                <a:solidFill>
                  <a:srgbClr val="333333"/>
                </a:solidFill>
                <a:latin typeface="Consolas" panose="020B0609020204030204" pitchFamily="49" charset="0"/>
              </a:rPr>
              <a:t> </a:t>
            </a:r>
            <a:r>
              <a:rPr lang="en-US" dirty="0">
                <a:solidFill>
                  <a:srgbClr val="A9A9A9"/>
                </a:solidFill>
                <a:latin typeface="Consolas" panose="020B0609020204030204" pitchFamily="49" charset="0"/>
              </a:rPr>
              <a:t>-</a:t>
            </a:r>
            <a:r>
              <a:rPr lang="en-US" dirty="0" err="1">
                <a:solidFill>
                  <a:srgbClr val="333333"/>
                </a:solidFill>
                <a:latin typeface="Consolas" panose="020B0609020204030204" pitchFamily="49" charset="0"/>
              </a:rPr>
              <a:t>ErrorAction</a:t>
            </a:r>
            <a:r>
              <a:rPr lang="en-US" dirty="0">
                <a:solidFill>
                  <a:srgbClr val="333333"/>
                </a:solidFill>
                <a:latin typeface="Consolas" panose="020B0609020204030204" pitchFamily="49" charset="0"/>
              </a:rPr>
              <a:t> Stop</a:t>
            </a:r>
          </a:p>
          <a:p>
            <a:endParaRPr lang="en-US" dirty="0">
              <a:solidFill>
                <a:srgbClr val="333333"/>
              </a:solidFill>
              <a:latin typeface="Consolas" panose="020B0609020204030204" pitchFamily="49" charset="0"/>
            </a:endParaRPr>
          </a:p>
          <a:p>
            <a:r>
              <a:rPr lang="en-US" dirty="0">
                <a:solidFill>
                  <a:srgbClr val="0000FF"/>
                </a:solidFill>
                <a:latin typeface="Consolas" panose="020B0609020204030204" pitchFamily="49" charset="0"/>
              </a:rPr>
              <a:t>Start-</a:t>
            </a:r>
            <a:r>
              <a:rPr lang="en-US" dirty="0" err="1">
                <a:solidFill>
                  <a:srgbClr val="0000FF"/>
                </a:solidFill>
                <a:latin typeface="Consolas" panose="020B0609020204030204" pitchFamily="49" charset="0"/>
              </a:rPr>
              <a:t>CMContentDistribution</a:t>
            </a:r>
            <a:r>
              <a:rPr lang="en-US" dirty="0">
                <a:solidFill>
                  <a:srgbClr val="333333"/>
                </a:solidFill>
                <a:latin typeface="Consolas" panose="020B0609020204030204" pitchFamily="49" charset="0"/>
              </a:rPr>
              <a:t> </a:t>
            </a:r>
            <a:r>
              <a:rPr lang="en-US" dirty="0">
                <a:solidFill>
                  <a:srgbClr val="A9A9A9"/>
                </a:solidFill>
                <a:latin typeface="Consolas" panose="020B0609020204030204" pitchFamily="49" charset="0"/>
              </a:rPr>
              <a:t>-</a:t>
            </a:r>
            <a:r>
              <a:rPr lang="en-US" dirty="0" err="1">
                <a:solidFill>
                  <a:srgbClr val="333333"/>
                </a:solidFill>
                <a:latin typeface="Consolas" panose="020B0609020204030204" pitchFamily="49" charset="0"/>
              </a:rPr>
              <a:t>ApplicationName</a:t>
            </a:r>
            <a:r>
              <a:rPr lang="en-US" dirty="0">
                <a:solidFill>
                  <a:srgbClr val="333333"/>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FF4500"/>
                </a:solidFill>
                <a:latin typeface="Consolas" panose="020B0609020204030204" pitchFamily="49" charset="0"/>
              </a:rPr>
              <a:t>ApplicationName</a:t>
            </a:r>
            <a:r>
              <a:rPr lang="en-US" dirty="0">
                <a:solidFill>
                  <a:srgbClr val="8B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FF4500"/>
                </a:solidFill>
                <a:latin typeface="Consolas" panose="020B0609020204030204" pitchFamily="49" charset="0"/>
              </a:rPr>
              <a:t>ApplicationSWVersion</a:t>
            </a:r>
            <a:r>
              <a:rPr lang="en-US" dirty="0">
                <a:solidFill>
                  <a:srgbClr val="000000"/>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9A9A9"/>
                </a:solidFill>
                <a:latin typeface="Consolas" panose="020B0609020204030204" pitchFamily="49" charset="0"/>
              </a:rPr>
              <a:t>-</a:t>
            </a:r>
            <a:r>
              <a:rPr lang="en-US" dirty="0" err="1">
                <a:solidFill>
                  <a:srgbClr val="333333"/>
                </a:solidFill>
                <a:latin typeface="Consolas" panose="020B0609020204030204" pitchFamily="49" charset="0"/>
              </a:rPr>
              <a:t>DistributionPointGroupName</a:t>
            </a:r>
            <a:r>
              <a:rPr lang="en-US" dirty="0">
                <a:solidFill>
                  <a:srgbClr val="333333"/>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FF4500"/>
                </a:solidFill>
                <a:latin typeface="Consolas" panose="020B0609020204030204" pitchFamily="49" charset="0"/>
              </a:rPr>
              <a:t>DistributionGroup</a:t>
            </a:r>
            <a:r>
              <a:rPr lang="en-US" dirty="0">
                <a:solidFill>
                  <a:srgbClr val="333333"/>
                </a:solidFill>
                <a:latin typeface="Consolas" panose="020B0609020204030204" pitchFamily="49" charset="0"/>
              </a:rPr>
              <a:t> </a:t>
            </a:r>
            <a:r>
              <a:rPr lang="en-US" dirty="0">
                <a:solidFill>
                  <a:srgbClr val="A9A9A9"/>
                </a:solidFill>
                <a:latin typeface="Consolas" panose="020B0609020204030204" pitchFamily="49" charset="0"/>
              </a:rPr>
              <a:t>-</a:t>
            </a:r>
            <a:r>
              <a:rPr lang="en-US" dirty="0" err="1">
                <a:solidFill>
                  <a:srgbClr val="333333"/>
                </a:solidFill>
                <a:latin typeface="Consolas" panose="020B0609020204030204" pitchFamily="49" charset="0"/>
              </a:rPr>
              <a:t>ErrorAction</a:t>
            </a:r>
            <a:r>
              <a:rPr lang="en-US" dirty="0">
                <a:solidFill>
                  <a:srgbClr val="333333"/>
                </a:solidFill>
                <a:latin typeface="Consolas" panose="020B0609020204030204" pitchFamily="49" charset="0"/>
              </a:rPr>
              <a:t> Stop</a:t>
            </a:r>
          </a:p>
          <a:p>
            <a:endParaRPr lang="en-US" dirty="0">
              <a:solidFill>
                <a:srgbClr val="333333"/>
              </a:solidFill>
              <a:latin typeface="Consolas" panose="020B0609020204030204" pitchFamily="49" charset="0"/>
            </a:endParaRPr>
          </a:p>
          <a:p>
            <a:r>
              <a:rPr lang="en-US" dirty="0">
                <a:solidFill>
                  <a:srgbClr val="0000FF"/>
                </a:solidFill>
                <a:latin typeface="Consolas" panose="020B0609020204030204" pitchFamily="49" charset="0"/>
              </a:rPr>
              <a:t>Start-</a:t>
            </a:r>
            <a:r>
              <a:rPr lang="en-US" dirty="0" err="1">
                <a:solidFill>
                  <a:srgbClr val="0000FF"/>
                </a:solidFill>
                <a:latin typeface="Consolas" panose="020B0609020204030204" pitchFamily="49" charset="0"/>
              </a:rPr>
              <a:t>CMContentDistribution</a:t>
            </a:r>
            <a:r>
              <a:rPr lang="en-US" dirty="0">
                <a:solidFill>
                  <a:srgbClr val="333333"/>
                </a:solidFill>
                <a:latin typeface="Consolas" panose="020B0609020204030204" pitchFamily="49" charset="0"/>
              </a:rPr>
              <a:t> </a:t>
            </a:r>
            <a:r>
              <a:rPr lang="en-US" dirty="0">
                <a:solidFill>
                  <a:srgbClr val="A9A9A9"/>
                </a:solidFill>
                <a:latin typeface="Consolas" panose="020B0609020204030204" pitchFamily="49" charset="0"/>
              </a:rPr>
              <a:t>-</a:t>
            </a:r>
            <a:r>
              <a:rPr lang="en-US" dirty="0" err="1">
                <a:solidFill>
                  <a:srgbClr val="333333"/>
                </a:solidFill>
                <a:latin typeface="Consolas" panose="020B0609020204030204" pitchFamily="49" charset="0"/>
              </a:rPr>
              <a:t>ApplicationName</a:t>
            </a:r>
            <a:r>
              <a:rPr lang="en-US" dirty="0">
                <a:solidFill>
                  <a:srgbClr val="333333"/>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FF4500"/>
                </a:solidFill>
                <a:latin typeface="Consolas" panose="020B0609020204030204" pitchFamily="49" charset="0"/>
              </a:rPr>
              <a:t>ApplicationName</a:t>
            </a:r>
            <a:r>
              <a:rPr lang="en-US" dirty="0">
                <a:solidFill>
                  <a:srgbClr val="8B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FF4500"/>
                </a:solidFill>
                <a:latin typeface="Consolas" panose="020B0609020204030204" pitchFamily="49" charset="0"/>
              </a:rPr>
              <a:t>ApplicationSWVersion</a:t>
            </a:r>
            <a:r>
              <a:rPr lang="en-US" dirty="0">
                <a:solidFill>
                  <a:srgbClr val="000000"/>
                </a:solidFill>
                <a:latin typeface="Consolas" panose="020B0609020204030204" pitchFamily="49" charset="0"/>
              </a:rPr>
              <a:t>"</a:t>
            </a:r>
            <a:r>
              <a:rPr lang="en-US" dirty="0">
                <a:solidFill>
                  <a:srgbClr val="333333"/>
                </a:solidFill>
                <a:latin typeface="Consolas" panose="020B0609020204030204" pitchFamily="49" charset="0"/>
              </a:rPr>
              <a:t> </a:t>
            </a:r>
            <a:r>
              <a:rPr lang="en-US" dirty="0">
                <a:solidFill>
                  <a:srgbClr val="A9A9A9"/>
                </a:solidFill>
                <a:latin typeface="Consolas" panose="020B0609020204030204" pitchFamily="49" charset="0"/>
              </a:rPr>
              <a:t>-</a:t>
            </a:r>
            <a:r>
              <a:rPr lang="en-US" dirty="0" err="1">
                <a:solidFill>
                  <a:srgbClr val="333333"/>
                </a:solidFill>
                <a:latin typeface="Consolas" panose="020B0609020204030204" pitchFamily="49" charset="0"/>
              </a:rPr>
              <a:t>DistributionPointName</a:t>
            </a:r>
            <a:r>
              <a:rPr lang="en-US" dirty="0">
                <a:solidFill>
                  <a:srgbClr val="333333"/>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FF4500"/>
                </a:solidFill>
                <a:latin typeface="Consolas" panose="020B0609020204030204" pitchFamily="49" charset="0"/>
              </a:rPr>
              <a:t>DistributionPoint</a:t>
            </a:r>
            <a:r>
              <a:rPr lang="en-US" dirty="0">
                <a:solidFill>
                  <a:srgbClr val="333333"/>
                </a:solidFill>
                <a:latin typeface="Consolas" panose="020B0609020204030204" pitchFamily="49" charset="0"/>
              </a:rPr>
              <a:t> </a:t>
            </a:r>
            <a:r>
              <a:rPr lang="en-US" dirty="0">
                <a:solidFill>
                  <a:srgbClr val="A9A9A9"/>
                </a:solidFill>
                <a:latin typeface="Consolas" panose="020B0609020204030204" pitchFamily="49" charset="0"/>
              </a:rPr>
              <a:t>-</a:t>
            </a:r>
            <a:r>
              <a:rPr lang="en-US" dirty="0" err="1">
                <a:solidFill>
                  <a:srgbClr val="333333"/>
                </a:solidFill>
                <a:latin typeface="Consolas" panose="020B0609020204030204" pitchFamily="49" charset="0"/>
              </a:rPr>
              <a:t>ErrorAction</a:t>
            </a:r>
            <a:r>
              <a:rPr lang="en-US" dirty="0">
                <a:solidFill>
                  <a:srgbClr val="333333"/>
                </a:solidFill>
                <a:latin typeface="Consolas" panose="020B0609020204030204" pitchFamily="49" charset="0"/>
              </a:rPr>
              <a:t> Stop</a:t>
            </a:r>
            <a:endParaRPr lang="en-US" b="0" dirty="0">
              <a:solidFill>
                <a:srgbClr val="333333"/>
              </a:solidFill>
              <a:effectLst/>
              <a:latin typeface="Consolas" panose="020B0609020204030204" pitchFamily="49" charset="0"/>
            </a:endParaRPr>
          </a:p>
        </p:txBody>
      </p:sp>
    </p:spTree>
    <p:extLst>
      <p:ext uri="{BB962C8B-B14F-4D97-AF65-F5344CB8AC3E}">
        <p14:creationId xmlns:p14="http://schemas.microsoft.com/office/powerpoint/2010/main" val="1228798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BEEBE-C594-41B0-8424-F5E046F9B29E}"/>
              </a:ext>
            </a:extLst>
          </p:cNvPr>
          <p:cNvSpPr>
            <a:spLocks noGrp="1"/>
          </p:cNvSpPr>
          <p:nvPr>
            <p:ph type="title"/>
          </p:nvPr>
        </p:nvSpPr>
        <p:spPr/>
        <p:txBody>
          <a:bodyPr/>
          <a:lstStyle/>
          <a:p>
            <a:r>
              <a:rPr lang="en-US" dirty="0"/>
              <a:t>Final Result</a:t>
            </a:r>
          </a:p>
        </p:txBody>
      </p:sp>
      <p:sp>
        <p:nvSpPr>
          <p:cNvPr id="12" name="Text Placeholder 11">
            <a:extLst>
              <a:ext uri="{FF2B5EF4-FFF2-40B4-BE49-F238E27FC236}">
                <a16:creationId xmlns:a16="http://schemas.microsoft.com/office/drawing/2014/main" id="{78B3DF26-3301-406B-81AD-F9A33D4CB1B6}"/>
              </a:ext>
            </a:extLst>
          </p:cNvPr>
          <p:cNvSpPr>
            <a:spLocks noGrp="1"/>
          </p:cNvSpPr>
          <p:nvPr>
            <p:ph type="body" sz="half" idx="2"/>
          </p:nvPr>
        </p:nvSpPr>
        <p:spPr/>
        <p:txBody>
          <a:bodyPr/>
          <a:lstStyle/>
          <a:p>
            <a:endParaRPr lang="en-US" dirty="0"/>
          </a:p>
        </p:txBody>
      </p:sp>
      <p:pic>
        <p:nvPicPr>
          <p:cNvPr id="17" name="Picture 16">
            <a:extLst>
              <a:ext uri="{FF2B5EF4-FFF2-40B4-BE49-F238E27FC236}">
                <a16:creationId xmlns:a16="http://schemas.microsoft.com/office/drawing/2014/main" id="{3DB932C3-EB6F-4218-8324-B644701D583D}"/>
              </a:ext>
            </a:extLst>
          </p:cNvPr>
          <p:cNvPicPr>
            <a:picLocks noChangeAspect="1"/>
          </p:cNvPicPr>
          <p:nvPr/>
        </p:nvPicPr>
        <p:blipFill>
          <a:blip r:embed="rId2"/>
          <a:stretch>
            <a:fillRect/>
          </a:stretch>
        </p:blipFill>
        <p:spPr>
          <a:xfrm>
            <a:off x="4631925" y="696130"/>
            <a:ext cx="6862813" cy="5324514"/>
          </a:xfrm>
          <a:prstGeom prst="rect">
            <a:avLst/>
          </a:prstGeom>
          <a:ln>
            <a:solidFill>
              <a:schemeClr val="tx2"/>
            </a:solidFill>
          </a:ln>
        </p:spPr>
      </p:pic>
      <p:pic>
        <p:nvPicPr>
          <p:cNvPr id="18" name="Picture 17">
            <a:extLst>
              <a:ext uri="{FF2B5EF4-FFF2-40B4-BE49-F238E27FC236}">
                <a16:creationId xmlns:a16="http://schemas.microsoft.com/office/drawing/2014/main" id="{0F0E032E-E710-404A-89E7-B88AF2ACAB42}"/>
              </a:ext>
            </a:extLst>
          </p:cNvPr>
          <p:cNvPicPr>
            <a:picLocks noChangeAspect="1"/>
          </p:cNvPicPr>
          <p:nvPr/>
        </p:nvPicPr>
        <p:blipFill>
          <a:blip r:embed="rId3"/>
          <a:stretch>
            <a:fillRect/>
          </a:stretch>
        </p:blipFill>
        <p:spPr>
          <a:xfrm>
            <a:off x="4627162" y="693749"/>
            <a:ext cx="6872338" cy="5329276"/>
          </a:xfrm>
          <a:prstGeom prst="rect">
            <a:avLst/>
          </a:prstGeom>
          <a:ln>
            <a:solidFill>
              <a:schemeClr val="tx2"/>
            </a:solidFill>
          </a:ln>
        </p:spPr>
      </p:pic>
      <p:pic>
        <p:nvPicPr>
          <p:cNvPr id="19" name="Picture 18">
            <a:extLst>
              <a:ext uri="{FF2B5EF4-FFF2-40B4-BE49-F238E27FC236}">
                <a16:creationId xmlns:a16="http://schemas.microsoft.com/office/drawing/2014/main" id="{5EBD8176-0638-42C9-A5E5-B529602C230B}"/>
              </a:ext>
            </a:extLst>
          </p:cNvPr>
          <p:cNvPicPr>
            <a:picLocks noChangeAspect="1"/>
          </p:cNvPicPr>
          <p:nvPr/>
        </p:nvPicPr>
        <p:blipFill>
          <a:blip r:embed="rId4"/>
          <a:stretch>
            <a:fillRect/>
          </a:stretch>
        </p:blipFill>
        <p:spPr>
          <a:xfrm>
            <a:off x="4620019" y="684224"/>
            <a:ext cx="6886625" cy="5348327"/>
          </a:xfrm>
          <a:prstGeom prst="rect">
            <a:avLst/>
          </a:prstGeom>
          <a:ln>
            <a:solidFill>
              <a:schemeClr val="tx2"/>
            </a:solidFill>
          </a:ln>
        </p:spPr>
      </p:pic>
      <p:pic>
        <p:nvPicPr>
          <p:cNvPr id="20" name="Picture 19">
            <a:extLst>
              <a:ext uri="{FF2B5EF4-FFF2-40B4-BE49-F238E27FC236}">
                <a16:creationId xmlns:a16="http://schemas.microsoft.com/office/drawing/2014/main" id="{DADEA68E-1A11-4250-B025-7C4555B9FC38}"/>
              </a:ext>
            </a:extLst>
          </p:cNvPr>
          <p:cNvPicPr>
            <a:picLocks noChangeAspect="1"/>
          </p:cNvPicPr>
          <p:nvPr/>
        </p:nvPicPr>
        <p:blipFill>
          <a:blip r:embed="rId5"/>
          <a:stretch>
            <a:fillRect/>
          </a:stretch>
        </p:blipFill>
        <p:spPr>
          <a:xfrm>
            <a:off x="5055791" y="560398"/>
            <a:ext cx="6015081" cy="5595978"/>
          </a:xfrm>
          <a:prstGeom prst="rect">
            <a:avLst/>
          </a:prstGeom>
          <a:ln>
            <a:solidFill>
              <a:schemeClr val="tx2"/>
            </a:solidFill>
          </a:ln>
        </p:spPr>
      </p:pic>
      <p:pic>
        <p:nvPicPr>
          <p:cNvPr id="21" name="Picture 20">
            <a:extLst>
              <a:ext uri="{FF2B5EF4-FFF2-40B4-BE49-F238E27FC236}">
                <a16:creationId xmlns:a16="http://schemas.microsoft.com/office/drawing/2014/main" id="{743E283F-4829-4F5A-AF71-2793CFF0C3B5}"/>
              </a:ext>
            </a:extLst>
          </p:cNvPr>
          <p:cNvPicPr>
            <a:picLocks noChangeAspect="1"/>
          </p:cNvPicPr>
          <p:nvPr/>
        </p:nvPicPr>
        <p:blipFill>
          <a:blip r:embed="rId6"/>
          <a:stretch>
            <a:fillRect/>
          </a:stretch>
        </p:blipFill>
        <p:spPr>
          <a:xfrm>
            <a:off x="5065316" y="569923"/>
            <a:ext cx="5996031" cy="5576928"/>
          </a:xfrm>
          <a:prstGeom prst="rect">
            <a:avLst/>
          </a:prstGeom>
          <a:ln>
            <a:solidFill>
              <a:schemeClr val="tx2"/>
            </a:solidFill>
          </a:ln>
        </p:spPr>
      </p:pic>
      <p:pic>
        <p:nvPicPr>
          <p:cNvPr id="22" name="Picture 21">
            <a:extLst>
              <a:ext uri="{FF2B5EF4-FFF2-40B4-BE49-F238E27FC236}">
                <a16:creationId xmlns:a16="http://schemas.microsoft.com/office/drawing/2014/main" id="{41CA102C-39F8-4DF2-A016-4335102044E5}"/>
              </a:ext>
            </a:extLst>
          </p:cNvPr>
          <p:cNvPicPr>
            <a:picLocks noChangeAspect="1"/>
          </p:cNvPicPr>
          <p:nvPr/>
        </p:nvPicPr>
        <p:blipFill>
          <a:blip r:embed="rId7"/>
          <a:stretch>
            <a:fillRect/>
          </a:stretch>
        </p:blipFill>
        <p:spPr>
          <a:xfrm>
            <a:off x="5070078" y="572304"/>
            <a:ext cx="5986506" cy="5572166"/>
          </a:xfrm>
          <a:prstGeom prst="rect">
            <a:avLst/>
          </a:prstGeom>
          <a:ln>
            <a:solidFill>
              <a:schemeClr val="tx2"/>
            </a:solidFill>
          </a:ln>
        </p:spPr>
      </p:pic>
      <p:pic>
        <p:nvPicPr>
          <p:cNvPr id="23" name="Picture 22">
            <a:extLst>
              <a:ext uri="{FF2B5EF4-FFF2-40B4-BE49-F238E27FC236}">
                <a16:creationId xmlns:a16="http://schemas.microsoft.com/office/drawing/2014/main" id="{CFED0847-4814-4A81-8252-DCA3D0F78259}"/>
              </a:ext>
            </a:extLst>
          </p:cNvPr>
          <p:cNvPicPr>
            <a:picLocks noChangeAspect="1"/>
          </p:cNvPicPr>
          <p:nvPr/>
        </p:nvPicPr>
        <p:blipFill>
          <a:blip r:embed="rId8"/>
          <a:stretch>
            <a:fillRect/>
          </a:stretch>
        </p:blipFill>
        <p:spPr>
          <a:xfrm>
            <a:off x="5072459" y="567542"/>
            <a:ext cx="5981744" cy="5581691"/>
          </a:xfrm>
          <a:prstGeom prst="rect">
            <a:avLst/>
          </a:prstGeom>
          <a:ln>
            <a:solidFill>
              <a:schemeClr val="tx2"/>
            </a:solidFill>
          </a:ln>
        </p:spPr>
      </p:pic>
      <p:pic>
        <p:nvPicPr>
          <p:cNvPr id="24" name="Picture 23">
            <a:extLst>
              <a:ext uri="{FF2B5EF4-FFF2-40B4-BE49-F238E27FC236}">
                <a16:creationId xmlns:a16="http://schemas.microsoft.com/office/drawing/2014/main" id="{95E1FA1B-507A-4957-806F-D89F39B8822B}"/>
              </a:ext>
            </a:extLst>
          </p:cNvPr>
          <p:cNvPicPr>
            <a:picLocks noChangeAspect="1"/>
          </p:cNvPicPr>
          <p:nvPr/>
        </p:nvPicPr>
        <p:blipFill>
          <a:blip r:embed="rId9"/>
          <a:stretch>
            <a:fillRect/>
          </a:stretch>
        </p:blipFill>
        <p:spPr>
          <a:xfrm>
            <a:off x="5074841" y="562779"/>
            <a:ext cx="5976981" cy="5591216"/>
          </a:xfrm>
          <a:prstGeom prst="rect">
            <a:avLst/>
          </a:prstGeom>
          <a:ln>
            <a:solidFill>
              <a:schemeClr val="tx2"/>
            </a:solidFill>
          </a:ln>
        </p:spPr>
      </p:pic>
      <p:pic>
        <p:nvPicPr>
          <p:cNvPr id="25" name="Picture 24">
            <a:extLst>
              <a:ext uri="{FF2B5EF4-FFF2-40B4-BE49-F238E27FC236}">
                <a16:creationId xmlns:a16="http://schemas.microsoft.com/office/drawing/2014/main" id="{FDB62462-3312-44A3-8379-9094D32F0F25}"/>
              </a:ext>
            </a:extLst>
          </p:cNvPr>
          <p:cNvPicPr>
            <a:picLocks noChangeAspect="1"/>
          </p:cNvPicPr>
          <p:nvPr/>
        </p:nvPicPr>
        <p:blipFill>
          <a:blip r:embed="rId10"/>
          <a:stretch>
            <a:fillRect/>
          </a:stretch>
        </p:blipFill>
        <p:spPr>
          <a:xfrm>
            <a:off x="5089128" y="567542"/>
            <a:ext cx="5948406" cy="5581691"/>
          </a:xfrm>
          <a:prstGeom prst="rect">
            <a:avLst/>
          </a:prstGeom>
          <a:ln>
            <a:solidFill>
              <a:schemeClr val="tx2"/>
            </a:solidFill>
          </a:ln>
        </p:spPr>
      </p:pic>
    </p:spTree>
    <p:extLst>
      <p:ext uri="{BB962C8B-B14F-4D97-AF65-F5344CB8AC3E}">
        <p14:creationId xmlns:p14="http://schemas.microsoft.com/office/powerpoint/2010/main" val="1753999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par>
                          <p:cTn id="13" fill="hold">
                            <p:stCondLst>
                              <p:cond delay="500"/>
                            </p:stCondLst>
                            <p:childTnLst>
                              <p:par>
                                <p:cTn id="14" presetID="1" presetClass="exit" presetSubtype="0" fill="hold" nodeType="afterEffect">
                                  <p:stCondLst>
                                    <p:cond delay="0"/>
                                  </p:stCondLst>
                                  <p:childTnLst>
                                    <p:set>
                                      <p:cBhvr>
                                        <p:cTn id="15" dur="1" fill="hold">
                                          <p:stCondLst>
                                            <p:cond delay="0"/>
                                          </p:stCondLst>
                                        </p:cTn>
                                        <p:tgtEl>
                                          <p:spTgt spid="1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500"/>
                            </p:stCondLst>
                            <p:childTnLst>
                              <p:par>
                                <p:cTn id="22" presetID="1" presetClass="exit" presetSubtype="0" fill="hold" nodeType="afterEffect">
                                  <p:stCondLst>
                                    <p:cond delay="0"/>
                                  </p:stCondLst>
                                  <p:childTnLst>
                                    <p:set>
                                      <p:cBhvr>
                                        <p:cTn id="23" dur="1" fill="hold">
                                          <p:stCondLst>
                                            <p:cond delay="0"/>
                                          </p:stCondLst>
                                        </p:cTn>
                                        <p:tgtEl>
                                          <p:spTgt spid="1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 presetClass="exit" presetSubtype="0" fill="hold" nodeType="withEffect">
                                  <p:stCondLst>
                                    <p:cond delay="0"/>
                                  </p:stCondLst>
                                  <p:childTnLst>
                                    <p:set>
                                      <p:cBhvr>
                                        <p:cTn id="30" dur="1" fill="hold">
                                          <p:stCondLst>
                                            <p:cond delay="0"/>
                                          </p:stCondLst>
                                        </p:cTn>
                                        <p:tgtEl>
                                          <p:spTgt spid="1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 presetClass="exit" presetSubtype="0" fill="hold" nodeType="withEffect">
                                  <p:stCondLst>
                                    <p:cond delay="0"/>
                                  </p:stCondLst>
                                  <p:childTnLst>
                                    <p:set>
                                      <p:cBhvr>
                                        <p:cTn id="37" dur="1" fill="hold">
                                          <p:stCondLst>
                                            <p:cond delay="0"/>
                                          </p:stCondLst>
                                        </p:cTn>
                                        <p:tgtEl>
                                          <p:spTgt spid="2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par>
                                <p:cTn id="43" presetID="1" presetClass="exit" presetSubtype="0" fill="hold" nodeType="withEffect">
                                  <p:stCondLst>
                                    <p:cond delay="0"/>
                                  </p:stCondLst>
                                  <p:childTnLst>
                                    <p:set>
                                      <p:cBhvr>
                                        <p:cTn id="44" dur="1" fill="hold">
                                          <p:stCondLst>
                                            <p:cond delay="0"/>
                                          </p:stCondLst>
                                        </p:cTn>
                                        <p:tgtEl>
                                          <p:spTgt spid="2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 presetClass="exit" presetSubtype="0" fill="hold" nodeType="withEffect">
                                  <p:stCondLst>
                                    <p:cond delay="0"/>
                                  </p:stCondLst>
                                  <p:childTnLst>
                                    <p:set>
                                      <p:cBhvr>
                                        <p:cTn id="51" dur="1" fill="hold">
                                          <p:stCondLst>
                                            <p:cond delay="0"/>
                                          </p:stCondLst>
                                        </p:cTn>
                                        <p:tgtEl>
                                          <p:spTgt spid="22"/>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par>
                                <p:cTn id="57" presetID="1" presetClass="exit" presetSubtype="0" fill="hold" nodeType="withEffect">
                                  <p:stCondLst>
                                    <p:cond delay="0"/>
                                  </p:stCondLst>
                                  <p:childTnLst>
                                    <p:set>
                                      <p:cBhvr>
                                        <p:cTn id="58" dur="1" fill="hold">
                                          <p:stCondLst>
                                            <p:cond delay="0"/>
                                          </p:stCondLst>
                                        </p:cTn>
                                        <p:tgtEl>
                                          <p:spTgt spid="2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par>
                                <p:cTn id="64" presetID="1" presetClass="exit" presetSubtype="0" fill="hold" nodeType="withEffect">
                                  <p:stCondLst>
                                    <p:cond delay="0"/>
                                  </p:stCondLst>
                                  <p:childTnLst>
                                    <p:set>
                                      <p:cBhvr>
                                        <p:cTn id="65"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DAD3BB-3710-432C-9D76-DB9123373AC2}"/>
              </a:ext>
            </a:extLst>
          </p:cNvPr>
          <p:cNvSpPr>
            <a:spLocks noGrp="1"/>
          </p:cNvSpPr>
          <p:nvPr>
            <p:ph type="title"/>
          </p:nvPr>
        </p:nvSpPr>
        <p:spPr/>
        <p:txBody>
          <a:bodyPr/>
          <a:lstStyle/>
          <a:p>
            <a:r>
              <a:rPr lang="en-US" dirty="0"/>
              <a:t>Dynamic App Deployment During OSD</a:t>
            </a:r>
          </a:p>
        </p:txBody>
      </p:sp>
      <p:sp>
        <p:nvSpPr>
          <p:cNvPr id="5" name="Text Placeholder 4">
            <a:extLst>
              <a:ext uri="{FF2B5EF4-FFF2-40B4-BE49-F238E27FC236}">
                <a16:creationId xmlns:a16="http://schemas.microsoft.com/office/drawing/2014/main" id="{BE876625-2449-4847-8CC4-F23EE0ABCD9B}"/>
              </a:ext>
            </a:extLst>
          </p:cNvPr>
          <p:cNvSpPr>
            <a:spLocks noGrp="1"/>
          </p:cNvSpPr>
          <p:nvPr>
            <p:ph type="body" idx="1"/>
          </p:nvPr>
        </p:nvSpPr>
        <p:spPr/>
        <p:txBody>
          <a:bodyPr/>
          <a:lstStyle/>
          <a:p>
            <a:r>
              <a:rPr lang="en-US" dirty="0"/>
              <a:t>Ensuring the latest software versions are Deployed</a:t>
            </a:r>
          </a:p>
        </p:txBody>
      </p:sp>
    </p:spTree>
    <p:extLst>
      <p:ext uri="{BB962C8B-B14F-4D97-AF65-F5344CB8AC3E}">
        <p14:creationId xmlns:p14="http://schemas.microsoft.com/office/powerpoint/2010/main" val="3009017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E0C9B5-EB66-46F5-A7F2-DFE63D22A1CD}"/>
              </a:ext>
            </a:extLst>
          </p:cNvPr>
          <p:cNvSpPr>
            <a:spLocks noGrp="1"/>
          </p:cNvSpPr>
          <p:nvPr>
            <p:ph type="title"/>
          </p:nvPr>
        </p:nvSpPr>
        <p:spPr/>
        <p:txBody>
          <a:bodyPr/>
          <a:lstStyle/>
          <a:p>
            <a:r>
              <a:rPr lang="en-US" dirty="0"/>
              <a:t>Goal and Process Overview</a:t>
            </a:r>
          </a:p>
        </p:txBody>
      </p:sp>
      <p:sp>
        <p:nvSpPr>
          <p:cNvPr id="5" name="Content Placeholder 4">
            <a:extLst>
              <a:ext uri="{FF2B5EF4-FFF2-40B4-BE49-F238E27FC236}">
                <a16:creationId xmlns:a16="http://schemas.microsoft.com/office/drawing/2014/main" id="{2F1ADB5D-40DC-49DF-8D16-CA5741C61B90}"/>
              </a:ext>
            </a:extLst>
          </p:cNvPr>
          <p:cNvSpPr>
            <a:spLocks noGrp="1"/>
          </p:cNvSpPr>
          <p:nvPr>
            <p:ph idx="1"/>
          </p:nvPr>
        </p:nvSpPr>
        <p:spPr/>
        <p:txBody>
          <a:bodyPr/>
          <a:lstStyle/>
          <a:p>
            <a:r>
              <a:rPr lang="en-US" dirty="0"/>
              <a:t>Goal: Deploy the latest packaged and tested applications during Operating System Deployment</a:t>
            </a:r>
          </a:p>
          <a:p>
            <a:r>
              <a:rPr lang="en-US" dirty="0"/>
              <a:t>Process Overview:</a:t>
            </a:r>
          </a:p>
          <a:p>
            <a:pPr lvl="1"/>
            <a:r>
              <a:rPr lang="en-US" sz="2000" dirty="0"/>
              <a:t>Before OSD:</a:t>
            </a:r>
          </a:p>
          <a:p>
            <a:pPr lvl="2"/>
            <a:r>
              <a:rPr lang="en-US" sz="1600" dirty="0"/>
              <a:t>Package applications with SCCM Packager Script</a:t>
            </a:r>
          </a:p>
          <a:p>
            <a:pPr lvl="2"/>
            <a:r>
              <a:rPr lang="en-US" sz="1600" dirty="0"/>
              <a:t>Test applications and set them as “Ready”</a:t>
            </a:r>
          </a:p>
          <a:p>
            <a:pPr lvl="2"/>
            <a:r>
              <a:rPr lang="en-US" sz="1600" dirty="0"/>
              <a:t>Collect applications that are ready for deployment</a:t>
            </a:r>
          </a:p>
          <a:p>
            <a:pPr lvl="1"/>
            <a:r>
              <a:rPr lang="en-US" sz="2000" dirty="0"/>
              <a:t>During OSD:</a:t>
            </a:r>
          </a:p>
          <a:p>
            <a:pPr lvl="2"/>
            <a:r>
              <a:rPr lang="en-US" sz="1600" dirty="0"/>
              <a:t>Determine what applications are required</a:t>
            </a:r>
          </a:p>
          <a:p>
            <a:pPr lvl="2"/>
            <a:r>
              <a:rPr lang="en-US" sz="1600" dirty="0"/>
              <a:t>Determine the latest version of each application required for the deployment</a:t>
            </a:r>
          </a:p>
          <a:p>
            <a:pPr lvl="2"/>
            <a:r>
              <a:rPr lang="en-US" sz="1600" dirty="0"/>
              <a:t>Add required applications to dynamic variable list</a:t>
            </a:r>
          </a:p>
          <a:p>
            <a:pPr lvl="2"/>
            <a:r>
              <a:rPr lang="en-US" sz="1600" dirty="0"/>
              <a:t>Install required applications</a:t>
            </a:r>
          </a:p>
        </p:txBody>
      </p:sp>
    </p:spTree>
    <p:extLst>
      <p:ext uri="{BB962C8B-B14F-4D97-AF65-F5344CB8AC3E}">
        <p14:creationId xmlns:p14="http://schemas.microsoft.com/office/powerpoint/2010/main" val="2439525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4A905-05C6-4C78-9EBB-A3DC1667F775}"/>
              </a:ext>
            </a:extLst>
          </p:cNvPr>
          <p:cNvSpPr>
            <a:spLocks noGrp="1"/>
          </p:cNvSpPr>
          <p:nvPr>
            <p:ph type="title"/>
          </p:nvPr>
        </p:nvSpPr>
        <p:spPr/>
        <p:txBody>
          <a:bodyPr/>
          <a:lstStyle/>
          <a:p>
            <a:r>
              <a:rPr lang="en-US" dirty="0"/>
              <a:t>Collecting Applications</a:t>
            </a:r>
          </a:p>
        </p:txBody>
      </p:sp>
      <p:sp>
        <p:nvSpPr>
          <p:cNvPr id="3" name="Content Placeholder 2">
            <a:extLst>
              <a:ext uri="{FF2B5EF4-FFF2-40B4-BE49-F238E27FC236}">
                <a16:creationId xmlns:a16="http://schemas.microsoft.com/office/drawing/2014/main" id="{9C5DFC76-464F-46A9-9187-4E0D8A9A9162}"/>
              </a:ext>
            </a:extLst>
          </p:cNvPr>
          <p:cNvSpPr>
            <a:spLocks noGrp="1"/>
          </p:cNvSpPr>
          <p:nvPr>
            <p:ph idx="1"/>
          </p:nvPr>
        </p:nvSpPr>
        <p:spPr/>
        <p:txBody>
          <a:bodyPr/>
          <a:lstStyle/>
          <a:p>
            <a:r>
              <a:rPr lang="en-US" dirty="0"/>
              <a:t>After the SCCM Application Packager script packages new applications, they should be tested.</a:t>
            </a:r>
          </a:p>
          <a:p>
            <a:r>
              <a:rPr lang="en-US" dirty="0"/>
              <a:t>Applications that are tested successfully are categorized as “Ready”</a:t>
            </a:r>
          </a:p>
          <a:p>
            <a:r>
              <a:rPr lang="en-US" dirty="0"/>
              <a:t>Script runs nightly to gather all “Ready” applications and saves them to a CSV</a:t>
            </a:r>
          </a:p>
          <a:p>
            <a:r>
              <a:rPr lang="en-US" dirty="0"/>
              <a:t>CSV is copied to a share that is available during OSD</a:t>
            </a:r>
          </a:p>
          <a:p>
            <a:pPr lvl="1"/>
            <a:r>
              <a:rPr lang="en-US" dirty="0"/>
              <a:t>This could also be rolled into a web service</a:t>
            </a:r>
          </a:p>
        </p:txBody>
      </p:sp>
      <p:pic>
        <p:nvPicPr>
          <p:cNvPr id="6" name="Picture 5">
            <a:extLst>
              <a:ext uri="{FF2B5EF4-FFF2-40B4-BE49-F238E27FC236}">
                <a16:creationId xmlns:a16="http://schemas.microsoft.com/office/drawing/2014/main" id="{7D1C1D8F-CE27-454A-9537-8F6B4ACF95D4}"/>
              </a:ext>
            </a:extLst>
          </p:cNvPr>
          <p:cNvPicPr>
            <a:picLocks noChangeAspect="1"/>
          </p:cNvPicPr>
          <p:nvPr/>
        </p:nvPicPr>
        <p:blipFill>
          <a:blip r:embed="rId2"/>
          <a:stretch>
            <a:fillRect/>
          </a:stretch>
        </p:blipFill>
        <p:spPr>
          <a:xfrm>
            <a:off x="7001609" y="3531765"/>
            <a:ext cx="4154072" cy="2337329"/>
          </a:xfrm>
          <a:prstGeom prst="rect">
            <a:avLst/>
          </a:prstGeom>
        </p:spPr>
      </p:pic>
      <p:pic>
        <p:nvPicPr>
          <p:cNvPr id="7" name="Picture 6">
            <a:extLst>
              <a:ext uri="{FF2B5EF4-FFF2-40B4-BE49-F238E27FC236}">
                <a16:creationId xmlns:a16="http://schemas.microsoft.com/office/drawing/2014/main" id="{3709128C-CC7F-4B25-8E53-40C1299447AE}"/>
              </a:ext>
            </a:extLst>
          </p:cNvPr>
          <p:cNvPicPr>
            <a:picLocks noChangeAspect="1"/>
          </p:cNvPicPr>
          <p:nvPr/>
        </p:nvPicPr>
        <p:blipFill>
          <a:blip r:embed="rId3"/>
          <a:stretch>
            <a:fillRect/>
          </a:stretch>
        </p:blipFill>
        <p:spPr>
          <a:xfrm>
            <a:off x="1097279" y="3857414"/>
            <a:ext cx="5739374" cy="2343295"/>
          </a:xfrm>
          <a:prstGeom prst="rect">
            <a:avLst/>
          </a:prstGeom>
        </p:spPr>
      </p:pic>
    </p:spTree>
    <p:extLst>
      <p:ext uri="{BB962C8B-B14F-4D97-AF65-F5344CB8AC3E}">
        <p14:creationId xmlns:p14="http://schemas.microsoft.com/office/powerpoint/2010/main" val="365946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5269-9B65-4B7D-91A3-16BDD5847740}"/>
              </a:ext>
            </a:extLst>
          </p:cNvPr>
          <p:cNvSpPr>
            <a:spLocks noGrp="1"/>
          </p:cNvSpPr>
          <p:nvPr>
            <p:ph type="title"/>
          </p:nvPr>
        </p:nvSpPr>
        <p:spPr>
          <a:xfrm>
            <a:off x="457200" y="594359"/>
            <a:ext cx="3200400" cy="2286000"/>
          </a:xfrm>
        </p:spPr>
        <p:txBody>
          <a:bodyPr/>
          <a:lstStyle/>
          <a:p>
            <a:r>
              <a:rPr lang="en-US" dirty="0"/>
              <a:t>Collecting Applications</a:t>
            </a:r>
          </a:p>
        </p:txBody>
      </p:sp>
      <p:sp>
        <p:nvSpPr>
          <p:cNvPr id="3" name="Rectangle 2">
            <a:extLst>
              <a:ext uri="{FF2B5EF4-FFF2-40B4-BE49-F238E27FC236}">
                <a16:creationId xmlns:a16="http://schemas.microsoft.com/office/drawing/2014/main" id="{478DDB41-DEC8-433B-A4CC-2A8C6ABD0908}"/>
              </a:ext>
            </a:extLst>
          </p:cNvPr>
          <p:cNvSpPr/>
          <p:nvPr/>
        </p:nvSpPr>
        <p:spPr>
          <a:xfrm>
            <a:off x="4116425" y="428178"/>
            <a:ext cx="8172855" cy="6001643"/>
          </a:xfrm>
          <a:prstGeom prst="rect">
            <a:avLst/>
          </a:prstGeom>
        </p:spPr>
        <p:txBody>
          <a:bodyPr wrap="square">
            <a:spAutoFit/>
          </a:bodyPr>
          <a:lstStyle/>
          <a:p>
            <a:r>
              <a:rPr lang="en-US" sz="1600" dirty="0">
                <a:solidFill>
                  <a:srgbClr val="008000"/>
                </a:solidFill>
                <a:latin typeface="Consolas" panose="020B0609020204030204" pitchFamily="49" charset="0"/>
              </a:rPr>
              <a:t># Update All Available Applications List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Write-Output </a:t>
            </a:r>
            <a:r>
              <a:rPr lang="en-US" sz="1600" dirty="0">
                <a:solidFill>
                  <a:srgbClr val="A31515"/>
                </a:solidFill>
                <a:latin typeface="Consolas" panose="020B0609020204030204" pitchFamily="49" charset="0"/>
              </a:rPr>
              <a:t>"----------- $(Get-Date </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Format G) Gathering All Applications List -----------"</a:t>
            </a:r>
            <a:r>
              <a:rPr lang="en-US" sz="1600" dirty="0">
                <a:solidFill>
                  <a:srgbClr val="000000"/>
                </a:solidFill>
                <a:latin typeface="Consolas" panose="020B0609020204030204" pitchFamily="49" charset="0"/>
              </a:rPr>
              <a:t> &gt;&gt; $</a:t>
            </a:r>
            <a:r>
              <a:rPr lang="en-US" sz="1600" dirty="0" err="1">
                <a:solidFill>
                  <a:srgbClr val="0000FF"/>
                </a:solidFill>
                <a:latin typeface="Consolas" panose="020B0609020204030204" pitchFamily="49" charset="0"/>
              </a:rPr>
              <a:t>Global</a:t>
            </a:r>
            <a:r>
              <a:rPr lang="en-US" sz="1600" dirty="0" err="1">
                <a:solidFill>
                  <a:srgbClr val="000000"/>
                </a:solidFill>
                <a:latin typeface="Consolas" panose="020B0609020204030204" pitchFamily="49" charset="0"/>
              </a:rPr>
              <a:t>:LogFile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Write-Output </a:t>
            </a:r>
            <a:r>
              <a:rPr lang="en-US" sz="1600" dirty="0">
                <a:solidFill>
                  <a:srgbClr val="A31515"/>
                </a:solidFill>
                <a:latin typeface="Consolas" panose="020B0609020204030204" pitchFamily="49" charset="0"/>
              </a:rPr>
              <a:t>"----------- $(Get-Date </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Format G) </a:t>
            </a:r>
            <a:r>
              <a:rPr lang="en-US" sz="1600" dirty="0" err="1">
                <a:solidFill>
                  <a:srgbClr val="A31515"/>
                </a:solidFill>
                <a:latin typeface="Consolas" panose="020B0609020204030204" pitchFamily="49" charset="0"/>
              </a:rPr>
              <a:t>ScriptRoot</a:t>
            </a:r>
            <a:r>
              <a:rPr lang="en-US" sz="1600" dirty="0">
                <a:solidFill>
                  <a:srgbClr val="A31515"/>
                </a:solidFill>
                <a:latin typeface="Consolas" panose="020B0609020204030204" pitchFamily="49" charset="0"/>
              </a:rPr>
              <a:t> = $</a:t>
            </a:r>
            <a:r>
              <a:rPr lang="en-US" sz="1600" dirty="0" err="1">
                <a:solidFill>
                  <a:srgbClr val="0000FF"/>
                </a:solidFill>
                <a:latin typeface="Consolas" panose="020B0609020204030204" pitchFamily="49" charset="0"/>
              </a:rPr>
              <a:t>Global</a:t>
            </a:r>
            <a:r>
              <a:rPr lang="en-US" sz="1600" dirty="0" err="1">
                <a:solidFill>
                  <a:srgbClr val="A31515"/>
                </a:solidFill>
                <a:latin typeface="Consolas" panose="020B0609020204030204" pitchFamily="49" charset="0"/>
              </a:rPr>
              <a:t>:ScriptLocation</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&gt;&gt; $</a:t>
            </a:r>
            <a:r>
              <a:rPr lang="en-US" sz="1600" dirty="0" err="1">
                <a:solidFill>
                  <a:srgbClr val="0000FF"/>
                </a:solidFill>
                <a:latin typeface="Consolas" panose="020B0609020204030204" pitchFamily="49" charset="0"/>
              </a:rPr>
              <a:t>Global</a:t>
            </a:r>
            <a:r>
              <a:rPr lang="en-US" sz="1600" dirty="0" err="1">
                <a:solidFill>
                  <a:srgbClr val="000000"/>
                </a:solidFill>
                <a:latin typeface="Consolas" panose="020B0609020204030204" pitchFamily="49" charset="0"/>
              </a:rPr>
              <a:t>:LogFile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Push-Location</a:t>
            </a:r>
          </a:p>
          <a:p>
            <a:r>
              <a:rPr lang="en-US" sz="1600" dirty="0">
                <a:solidFill>
                  <a:srgbClr val="000000"/>
                </a:solidFill>
                <a:latin typeface="Consolas" panose="020B0609020204030204" pitchFamily="49" charset="0"/>
              </a:rPr>
              <a:t>Set-Location ASU:</a:t>
            </a: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ApplicationsList</a:t>
            </a:r>
            <a:r>
              <a:rPr lang="en-US" sz="1600" dirty="0">
                <a:solidFill>
                  <a:srgbClr val="000000"/>
                </a:solidFill>
                <a:latin typeface="Consolas" panose="020B0609020204030204" pitchFamily="49" charset="0"/>
              </a:rPr>
              <a:t> = Get-</a:t>
            </a:r>
            <a:r>
              <a:rPr lang="en-US" sz="1600" dirty="0" err="1">
                <a:solidFill>
                  <a:srgbClr val="000000"/>
                </a:solidFill>
                <a:latin typeface="Consolas" panose="020B0609020204030204" pitchFamily="49" charset="0"/>
              </a:rPr>
              <a:t>CMApplication</a:t>
            </a:r>
            <a:r>
              <a:rPr lang="en-US" sz="1600" dirty="0">
                <a:solidFill>
                  <a:srgbClr val="000000"/>
                </a:solidFill>
                <a:latin typeface="Consolas" panose="020B0609020204030204" pitchFamily="49" charset="0"/>
              </a:rPr>
              <a:t> -Fast | Where-Object -Property </a:t>
            </a:r>
            <a:r>
              <a:rPr lang="en-US" sz="1600" dirty="0" err="1">
                <a:solidFill>
                  <a:srgbClr val="000000"/>
                </a:solidFill>
                <a:latin typeface="Consolas" panose="020B0609020204030204" pitchFamily="49" charset="0"/>
              </a:rPr>
              <a:t>NumberOfDeploymentTypes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ge</a:t>
            </a:r>
            <a:r>
              <a:rPr lang="en-US" sz="1600" dirty="0">
                <a:solidFill>
                  <a:srgbClr val="000000"/>
                </a:solidFill>
                <a:latin typeface="Consolas" panose="020B0609020204030204" pitchFamily="49" charset="0"/>
              </a:rPr>
              <a:t> </a:t>
            </a:r>
            <a:r>
              <a:rPr lang="en-US" sz="1600" dirty="0">
                <a:solidFill>
                  <a:srgbClr val="09885A"/>
                </a:solidFill>
                <a:latin typeface="Consolas" panose="020B0609020204030204" pitchFamily="49" charset="0"/>
              </a:rPr>
              <a:t>1</a:t>
            </a:r>
            <a:r>
              <a:rPr lang="en-US" sz="1600" dirty="0">
                <a:solidFill>
                  <a:srgbClr val="000000"/>
                </a:solidFill>
                <a:latin typeface="Consolas" panose="020B0609020204030204" pitchFamily="49" charset="0"/>
              </a:rPr>
              <a:t> | Where-Object -Property </a:t>
            </a:r>
            <a:r>
              <a:rPr lang="en-US" sz="1600" dirty="0" err="1">
                <a:solidFill>
                  <a:srgbClr val="000000"/>
                </a:solidFill>
                <a:latin typeface="Consolas" panose="020B0609020204030204" pitchFamily="49" charset="0"/>
              </a:rPr>
              <a:t>LocalizedCategoryInstanceNames</a:t>
            </a:r>
            <a:r>
              <a:rPr lang="en-US" sz="1600" dirty="0">
                <a:solidFill>
                  <a:srgbClr val="000000"/>
                </a:solidFill>
                <a:latin typeface="Consolas" panose="020B0609020204030204" pitchFamily="49" charset="0"/>
              </a:rPr>
              <a:t> -Contains </a:t>
            </a:r>
            <a:r>
              <a:rPr lang="en-US" sz="1600" dirty="0">
                <a:solidFill>
                  <a:srgbClr val="A31515"/>
                </a:solidFill>
                <a:latin typeface="Consolas" panose="020B0609020204030204" pitchFamily="49" charset="0"/>
              </a:rPr>
              <a:t>"Ready"</a:t>
            </a:r>
            <a:r>
              <a:rPr lang="en-US" sz="1600" dirty="0">
                <a:solidFill>
                  <a:srgbClr val="000000"/>
                </a:solidFill>
                <a:latin typeface="Consolas" panose="020B0609020204030204" pitchFamily="49" charset="0"/>
              </a:rPr>
              <a:t> | Where-Object -property </a:t>
            </a:r>
            <a:r>
              <a:rPr lang="en-US" sz="1600" dirty="0" err="1">
                <a:solidFill>
                  <a:srgbClr val="000000"/>
                </a:solidFill>
                <a:latin typeface="Consolas" panose="020B0609020204030204" pitchFamily="49" charset="0"/>
              </a:rPr>
              <a:t>IsExpired</a:t>
            </a:r>
            <a:r>
              <a:rPr lang="en-US" sz="1600" dirty="0">
                <a:solidFill>
                  <a:srgbClr val="000000"/>
                </a:solidFill>
                <a:latin typeface="Consolas" panose="020B0609020204030204" pitchFamily="49" charset="0"/>
              </a:rPr>
              <a:t> -eq </a:t>
            </a:r>
            <a:r>
              <a:rPr lang="en-US" sz="1600" dirty="0">
                <a:solidFill>
                  <a:srgbClr val="0000FF"/>
                </a:solidFill>
                <a:latin typeface="Consolas" panose="020B0609020204030204" pitchFamily="49" charset="0"/>
              </a:rPr>
              <a:t>$false</a:t>
            </a:r>
            <a:r>
              <a:rPr lang="en-US" sz="1600" dirty="0">
                <a:solidFill>
                  <a:srgbClr val="000000"/>
                </a:solidFill>
                <a:latin typeface="Consolas" panose="020B0609020204030204" pitchFamily="49" charset="0"/>
              </a:rPr>
              <a:t> | Select-Object </a:t>
            </a:r>
            <a:r>
              <a:rPr lang="en-US" sz="1600" dirty="0" err="1">
                <a:solidFill>
                  <a:srgbClr val="000000"/>
                </a:solidFill>
                <a:latin typeface="Consolas" panose="020B0609020204030204" pitchFamily="49" charset="0"/>
              </a:rPr>
              <a:t>LocalizedDisplayName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SoftwareVersion</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Pop-Location</a:t>
            </a:r>
          </a:p>
          <a:p>
            <a:r>
              <a:rPr lang="en-US" sz="1600" dirty="0">
                <a:solidFill>
                  <a:srgbClr val="000000"/>
                </a:solidFill>
                <a:latin typeface="Consolas" panose="020B0609020204030204" pitchFamily="49" charset="0"/>
              </a:rPr>
              <a:t>Write-Host $</a:t>
            </a:r>
            <a:r>
              <a:rPr lang="en-US" sz="1600" dirty="0" err="1">
                <a:solidFill>
                  <a:srgbClr val="000000"/>
                </a:solidFill>
                <a:latin typeface="Consolas" panose="020B0609020204030204" pitchFamily="49" charset="0"/>
              </a:rPr>
              <a:t>ApplicationsList</a:t>
            </a:r>
            <a:endParaRPr lang="en-US" sz="1600" dirty="0">
              <a:solidFill>
                <a:srgbClr val="000000"/>
              </a:solidFill>
              <a:latin typeface="Consolas" panose="020B0609020204030204" pitchFamily="49" charset="0"/>
            </a:endParaRPr>
          </a:p>
          <a:p>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(-not ([</a:t>
            </a:r>
            <a:r>
              <a:rPr lang="en-US" sz="1600" dirty="0" err="1">
                <a:solidFill>
                  <a:srgbClr val="0000FF"/>
                </a:solidFill>
                <a:latin typeface="Consolas" panose="020B0609020204030204" pitchFamily="49" charset="0"/>
              </a:rPr>
              <a:t>System.String</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IsNullOrEmpty</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ApplicationsList</a:t>
            </a:r>
            <a:r>
              <a:rPr lang="en-US" sz="1600" dirty="0">
                <a:solidFill>
                  <a:srgbClr val="000000"/>
                </a:solidFill>
                <a:latin typeface="Consolas" panose="020B0609020204030204" pitchFamily="49" charset="0"/>
              </a:rPr>
              <a:t>[</a:t>
            </a:r>
            <a:r>
              <a:rPr lang="en-US" sz="1600" dirty="0">
                <a:solidFill>
                  <a:srgbClr val="09885A"/>
                </a:solidFill>
                <a:latin typeface="Consolas" panose="020B0609020204030204" pitchFamily="49" charset="0"/>
              </a:rPr>
              <a:t>0</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Write-Output </a:t>
            </a:r>
            <a:r>
              <a:rPr lang="en-US" sz="1600" dirty="0">
                <a:solidFill>
                  <a:srgbClr val="A31515"/>
                </a:solidFill>
                <a:latin typeface="Consolas" panose="020B0609020204030204" pitchFamily="49" charset="0"/>
              </a:rPr>
              <a:t>"$(Get-Date </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Format G) - Exporting Application CSV"</a:t>
            </a:r>
            <a:r>
              <a:rPr lang="en-US" sz="1600" dirty="0">
                <a:solidFill>
                  <a:srgbClr val="000000"/>
                </a:solidFill>
                <a:latin typeface="Consolas" panose="020B0609020204030204" pitchFamily="49" charset="0"/>
              </a:rPr>
              <a:t> &gt;&gt; $</a:t>
            </a:r>
            <a:r>
              <a:rPr lang="en-US" sz="1600" dirty="0" err="1">
                <a:solidFill>
                  <a:srgbClr val="0000FF"/>
                </a:solidFill>
                <a:latin typeface="Consolas" panose="020B0609020204030204" pitchFamily="49" charset="0"/>
              </a:rPr>
              <a:t>Global</a:t>
            </a:r>
            <a:r>
              <a:rPr lang="en-US" sz="1600" dirty="0" err="1">
                <a:solidFill>
                  <a:srgbClr val="000000"/>
                </a:solidFill>
                <a:latin typeface="Consolas" panose="020B0609020204030204" pitchFamily="49" charset="0"/>
              </a:rPr>
              <a:t>:LogFile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ApplicationsList</a:t>
            </a:r>
            <a:r>
              <a:rPr lang="en-US" sz="1600" dirty="0">
                <a:solidFill>
                  <a:srgbClr val="000000"/>
                </a:solidFill>
                <a:latin typeface="Consolas" panose="020B0609020204030204" pitchFamily="49" charset="0"/>
              </a:rPr>
              <a:t> | Export-Csv -Path </a:t>
            </a:r>
            <a:r>
              <a:rPr lang="en-US" sz="1600" dirty="0">
                <a:solidFill>
                  <a:srgbClr val="A31515"/>
                </a:solidFill>
                <a:latin typeface="Consolas" panose="020B0609020204030204" pitchFamily="49" charset="0"/>
              </a:rPr>
              <a:t>"$</a:t>
            </a:r>
            <a:r>
              <a:rPr lang="en-US" sz="1600" dirty="0" err="1">
                <a:solidFill>
                  <a:srgbClr val="0000FF"/>
                </a:solidFill>
                <a:latin typeface="Consolas" panose="020B0609020204030204" pitchFamily="49" charset="0"/>
              </a:rPr>
              <a:t>Global</a:t>
            </a:r>
            <a:r>
              <a:rPr lang="en-US" sz="1600" dirty="0" err="1">
                <a:solidFill>
                  <a:srgbClr val="A31515"/>
                </a:solidFill>
                <a:latin typeface="Consolas" panose="020B0609020204030204" pitchFamily="49" charset="0"/>
              </a:rPr>
              <a:t>:ScriptLocation</a:t>
            </a:r>
            <a:r>
              <a:rPr lang="en-US" sz="1600" dirty="0">
                <a:solidFill>
                  <a:srgbClr val="A31515"/>
                </a:solidFill>
                <a:latin typeface="Consolas" panose="020B0609020204030204" pitchFamily="49" charset="0"/>
              </a:rPr>
              <a:t>\ApplicationsList.csv"</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NoTypeInformation</a:t>
            </a:r>
            <a:r>
              <a:rPr lang="en-US" sz="1600" dirty="0">
                <a:solidFill>
                  <a:srgbClr val="000000"/>
                </a:solidFill>
                <a:latin typeface="Consolas" panose="020B0609020204030204" pitchFamily="49" charset="0"/>
              </a:rPr>
              <a:t> -Force</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Write-Output </a:t>
            </a:r>
            <a:r>
              <a:rPr lang="en-US" sz="1600" dirty="0">
                <a:solidFill>
                  <a:srgbClr val="A31515"/>
                </a:solidFill>
                <a:latin typeface="Consolas" panose="020B0609020204030204" pitchFamily="49" charset="0"/>
              </a:rPr>
              <a:t>"$(Get-Date </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Format G) - No Applications found in list, not exporting"</a:t>
            </a:r>
            <a:r>
              <a:rPr lang="en-US" sz="1600" dirty="0">
                <a:solidFill>
                  <a:srgbClr val="000000"/>
                </a:solidFill>
                <a:latin typeface="Consolas" panose="020B0609020204030204" pitchFamily="49" charset="0"/>
              </a:rPr>
              <a:t> &gt;&gt; $</a:t>
            </a:r>
            <a:r>
              <a:rPr lang="en-US" sz="1600" dirty="0" err="1">
                <a:solidFill>
                  <a:srgbClr val="0000FF"/>
                </a:solidFill>
                <a:latin typeface="Consolas" panose="020B0609020204030204" pitchFamily="49" charset="0"/>
              </a:rPr>
              <a:t>Global</a:t>
            </a:r>
            <a:r>
              <a:rPr lang="en-US" sz="1600" dirty="0" err="1">
                <a:solidFill>
                  <a:srgbClr val="000000"/>
                </a:solidFill>
                <a:latin typeface="Consolas" panose="020B0609020204030204" pitchFamily="49" charset="0"/>
              </a:rPr>
              <a:t>:LogFile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774215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81AFF-BFF9-4EC0-A0AF-5C4A90D8E94F}"/>
              </a:ext>
            </a:extLst>
          </p:cNvPr>
          <p:cNvSpPr>
            <a:spLocks noGrp="1"/>
          </p:cNvSpPr>
          <p:nvPr>
            <p:ph type="title"/>
          </p:nvPr>
        </p:nvSpPr>
        <p:spPr/>
        <p:txBody>
          <a:bodyPr/>
          <a:lstStyle/>
          <a:p>
            <a:r>
              <a:rPr lang="en-US" dirty="0"/>
              <a:t>Selecting Applications</a:t>
            </a:r>
          </a:p>
        </p:txBody>
      </p:sp>
      <p:sp>
        <p:nvSpPr>
          <p:cNvPr id="3" name="Content Placeholder 2">
            <a:extLst>
              <a:ext uri="{FF2B5EF4-FFF2-40B4-BE49-F238E27FC236}">
                <a16:creationId xmlns:a16="http://schemas.microsoft.com/office/drawing/2014/main" id="{C1D5315E-3AA5-4118-A78C-C6285C60A33C}"/>
              </a:ext>
            </a:extLst>
          </p:cNvPr>
          <p:cNvSpPr>
            <a:spLocks noGrp="1"/>
          </p:cNvSpPr>
          <p:nvPr>
            <p:ph idx="1"/>
          </p:nvPr>
        </p:nvSpPr>
        <p:spPr/>
        <p:txBody>
          <a:bodyPr/>
          <a:lstStyle/>
          <a:p>
            <a:r>
              <a:rPr lang="en-US" dirty="0"/>
              <a:t>During OSD Applications for installation must be selected and added to the dynamic variable list</a:t>
            </a:r>
          </a:p>
          <a:p>
            <a:pPr lvl="1"/>
            <a:r>
              <a:rPr lang="en-US" dirty="0"/>
              <a:t>Done during the naming portion of OSD with a PowerShell script</a:t>
            </a:r>
          </a:p>
          <a:p>
            <a:pPr lvl="1"/>
            <a:r>
              <a:rPr lang="en-US" dirty="0"/>
              <a:t>Default applications are specified for the build</a:t>
            </a:r>
          </a:p>
          <a:p>
            <a:pPr lvl="1"/>
            <a:r>
              <a:rPr lang="en-US" dirty="0"/>
              <a:t>Depending on the department the computer belongs to, additional applications can be specified</a:t>
            </a:r>
          </a:p>
          <a:p>
            <a:r>
              <a:rPr lang="en-US" dirty="0"/>
              <a:t>Once the department and installation options are set the dynamic variables are set with a script that:</a:t>
            </a:r>
          </a:p>
          <a:p>
            <a:pPr lvl="1"/>
            <a:r>
              <a:rPr lang="en-US" dirty="0"/>
              <a:t>Loops through the list of selected applications</a:t>
            </a:r>
          </a:p>
          <a:p>
            <a:pPr lvl="1"/>
            <a:r>
              <a:rPr lang="en-US" dirty="0"/>
              <a:t>Selects the latest version of each application specified</a:t>
            </a:r>
          </a:p>
          <a:p>
            <a:pPr lvl="1"/>
            <a:r>
              <a:rPr lang="en-US" dirty="0"/>
              <a:t>Creates Task Sequence Variable with the Application Name</a:t>
            </a:r>
          </a:p>
          <a:p>
            <a:pPr lvl="1"/>
            <a:endParaRPr lang="en-US" dirty="0"/>
          </a:p>
        </p:txBody>
      </p:sp>
    </p:spTree>
    <p:extLst>
      <p:ext uri="{BB962C8B-B14F-4D97-AF65-F5344CB8AC3E}">
        <p14:creationId xmlns:p14="http://schemas.microsoft.com/office/powerpoint/2010/main" val="400189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C863-54D5-422A-86C3-230FE88FF2C8}"/>
              </a:ext>
            </a:extLst>
          </p:cNvPr>
          <p:cNvSpPr>
            <a:spLocks noGrp="1"/>
          </p:cNvSpPr>
          <p:nvPr>
            <p:ph type="title"/>
          </p:nvPr>
        </p:nvSpPr>
        <p:spPr/>
        <p:txBody>
          <a:bodyPr/>
          <a:lstStyle/>
          <a:p>
            <a:r>
              <a:rPr lang="en-US" dirty="0"/>
              <a:t>Selecting Applications</a:t>
            </a:r>
          </a:p>
        </p:txBody>
      </p:sp>
      <p:pic>
        <p:nvPicPr>
          <p:cNvPr id="4" name="Picture 3">
            <a:extLst>
              <a:ext uri="{FF2B5EF4-FFF2-40B4-BE49-F238E27FC236}">
                <a16:creationId xmlns:a16="http://schemas.microsoft.com/office/drawing/2014/main" id="{DC430943-8A1E-4137-A2E4-2D4A716D8EBC}"/>
              </a:ext>
            </a:extLst>
          </p:cNvPr>
          <p:cNvPicPr>
            <a:picLocks noChangeAspect="1"/>
          </p:cNvPicPr>
          <p:nvPr/>
        </p:nvPicPr>
        <p:blipFill>
          <a:blip r:embed="rId2"/>
          <a:stretch>
            <a:fillRect/>
          </a:stretch>
        </p:blipFill>
        <p:spPr>
          <a:xfrm>
            <a:off x="1097280" y="1887736"/>
            <a:ext cx="4879915" cy="3800000"/>
          </a:xfrm>
          <a:prstGeom prst="rect">
            <a:avLst/>
          </a:prstGeom>
        </p:spPr>
      </p:pic>
      <p:sp>
        <p:nvSpPr>
          <p:cNvPr id="5" name="Rectangle 4">
            <a:extLst>
              <a:ext uri="{FF2B5EF4-FFF2-40B4-BE49-F238E27FC236}">
                <a16:creationId xmlns:a16="http://schemas.microsoft.com/office/drawing/2014/main" id="{F9CD6BE8-FAB4-4B53-B177-6F12B5A88748}"/>
              </a:ext>
            </a:extLst>
          </p:cNvPr>
          <p:cNvSpPr/>
          <p:nvPr/>
        </p:nvSpPr>
        <p:spPr>
          <a:xfrm>
            <a:off x="5977195" y="3002906"/>
            <a:ext cx="6300132" cy="1815882"/>
          </a:xfrm>
          <a:prstGeom prst="rect">
            <a:avLst/>
          </a:prstGeom>
        </p:spPr>
        <p:txBody>
          <a:bodyPr wrap="square">
            <a:spAutoFit/>
          </a:bodyPr>
          <a:lstStyle/>
          <a:p>
            <a:r>
              <a:rPr lang="en-US" sz="1600" dirty="0"/>
              <a:t>Dynamic Variables List:</a:t>
            </a:r>
          </a:p>
          <a:p>
            <a:r>
              <a:rPr lang="en-US" sz="1600" dirty="0"/>
              <a:t>ENTAppDeploy01 = Microsoft Office Professional Plus 64-bit 2019</a:t>
            </a:r>
          </a:p>
          <a:p>
            <a:r>
              <a:rPr lang="en-US" sz="1600" dirty="0"/>
              <a:t>ENTAppDeploy02 = Microsoft </a:t>
            </a:r>
            <a:r>
              <a:rPr lang="en-US" sz="1600" dirty="0" err="1"/>
              <a:t>CMTrace</a:t>
            </a:r>
            <a:endParaRPr lang="en-US" sz="1600" dirty="0"/>
          </a:p>
          <a:p>
            <a:r>
              <a:rPr lang="en-US" sz="1600" dirty="0"/>
              <a:t>ENTAppDeploy03 = Google Chrome 74.0.3729.131</a:t>
            </a:r>
          </a:p>
          <a:p>
            <a:r>
              <a:rPr lang="en-US" sz="1600" dirty="0"/>
              <a:t>ENTAppDeploy04 = Adobe Acrobat Reader DC 19.10.20099</a:t>
            </a:r>
          </a:p>
          <a:p>
            <a:r>
              <a:rPr lang="en-US" sz="1600" dirty="0"/>
              <a:t>ENTAppDeploy05 = Mozilla Firefox Quantum ESR 60.6.1</a:t>
            </a:r>
          </a:p>
          <a:p>
            <a:r>
              <a:rPr lang="en-US" sz="1600" dirty="0"/>
              <a:t>ENTAppDeploy06 = VLC Media Player 3.0.6</a:t>
            </a:r>
          </a:p>
        </p:txBody>
      </p:sp>
    </p:spTree>
    <p:extLst>
      <p:ext uri="{BB962C8B-B14F-4D97-AF65-F5344CB8AC3E}">
        <p14:creationId xmlns:p14="http://schemas.microsoft.com/office/powerpoint/2010/main" val="266320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5F9A-1016-4A0A-80E0-E5E5EE9775BF}"/>
              </a:ext>
            </a:extLst>
          </p:cNvPr>
          <p:cNvSpPr>
            <a:spLocks noGrp="1"/>
          </p:cNvSpPr>
          <p:nvPr>
            <p:ph type="title"/>
          </p:nvPr>
        </p:nvSpPr>
        <p:spPr/>
        <p:txBody>
          <a:bodyPr/>
          <a:lstStyle/>
          <a:p>
            <a:r>
              <a:rPr lang="en-US" dirty="0"/>
              <a:t>Goal and Overview</a:t>
            </a:r>
          </a:p>
        </p:txBody>
      </p:sp>
      <p:sp>
        <p:nvSpPr>
          <p:cNvPr id="3" name="Content Placeholder 2">
            <a:extLst>
              <a:ext uri="{FF2B5EF4-FFF2-40B4-BE49-F238E27FC236}">
                <a16:creationId xmlns:a16="http://schemas.microsoft.com/office/drawing/2014/main" id="{0EAD1D3B-43C8-43FD-86F0-E5622D206F28}"/>
              </a:ext>
            </a:extLst>
          </p:cNvPr>
          <p:cNvSpPr>
            <a:spLocks noGrp="1"/>
          </p:cNvSpPr>
          <p:nvPr>
            <p:ph idx="1"/>
          </p:nvPr>
        </p:nvSpPr>
        <p:spPr/>
        <p:txBody>
          <a:bodyPr>
            <a:normAutofit fontScale="92500" lnSpcReduction="20000"/>
          </a:bodyPr>
          <a:lstStyle/>
          <a:p>
            <a:r>
              <a:rPr lang="en-US" dirty="0"/>
              <a:t>Goal: Automatically download, package, distribute, and deploy commonly updated applications in SCCM.</a:t>
            </a:r>
          </a:p>
          <a:p>
            <a:r>
              <a:rPr lang="en-US" dirty="0"/>
              <a:t>SCCM Application Packager Script</a:t>
            </a:r>
          </a:p>
          <a:p>
            <a:pPr lvl="1"/>
            <a:r>
              <a:rPr lang="en-US" dirty="0"/>
              <a:t>Overview</a:t>
            </a:r>
          </a:p>
          <a:p>
            <a:pPr lvl="1"/>
            <a:r>
              <a:rPr lang="en-US" dirty="0"/>
              <a:t>Recipes</a:t>
            </a:r>
          </a:p>
          <a:p>
            <a:pPr lvl="1"/>
            <a:r>
              <a:rPr lang="en-US" dirty="0"/>
              <a:t>Packaging Process</a:t>
            </a:r>
          </a:p>
          <a:p>
            <a:pPr lvl="1"/>
            <a:r>
              <a:rPr lang="en-US" dirty="0"/>
              <a:t>Final Results</a:t>
            </a:r>
          </a:p>
          <a:p>
            <a:r>
              <a:rPr lang="en-US" dirty="0"/>
              <a:t>Dynamic Application Deployment During OSD</a:t>
            </a:r>
          </a:p>
          <a:p>
            <a:pPr lvl="1"/>
            <a:r>
              <a:rPr lang="en-US" dirty="0"/>
              <a:t>Overview</a:t>
            </a:r>
          </a:p>
          <a:p>
            <a:pPr lvl="1"/>
            <a:r>
              <a:rPr lang="en-US" dirty="0"/>
              <a:t>Collecting Applications</a:t>
            </a:r>
          </a:p>
          <a:p>
            <a:pPr lvl="1"/>
            <a:r>
              <a:rPr lang="en-US" dirty="0"/>
              <a:t>Selecting Applications</a:t>
            </a:r>
          </a:p>
          <a:p>
            <a:pPr lvl="1"/>
            <a:r>
              <a:rPr lang="en-US" dirty="0"/>
              <a:t>Installing Applications</a:t>
            </a:r>
          </a:p>
          <a:p>
            <a:r>
              <a:rPr lang="en-US" dirty="0"/>
              <a:t>Putting Everything Together</a:t>
            </a:r>
          </a:p>
          <a:p>
            <a:endParaRPr lang="en-US" dirty="0"/>
          </a:p>
        </p:txBody>
      </p:sp>
    </p:spTree>
    <p:extLst>
      <p:ext uri="{BB962C8B-B14F-4D97-AF65-F5344CB8AC3E}">
        <p14:creationId xmlns:p14="http://schemas.microsoft.com/office/powerpoint/2010/main" val="167466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5269-9B65-4B7D-91A3-16BDD5847740}"/>
              </a:ext>
            </a:extLst>
          </p:cNvPr>
          <p:cNvSpPr>
            <a:spLocks noGrp="1"/>
          </p:cNvSpPr>
          <p:nvPr>
            <p:ph type="title"/>
          </p:nvPr>
        </p:nvSpPr>
        <p:spPr>
          <a:xfrm>
            <a:off x="457200" y="594359"/>
            <a:ext cx="3200400" cy="2286000"/>
          </a:xfrm>
        </p:spPr>
        <p:txBody>
          <a:bodyPr/>
          <a:lstStyle/>
          <a:p>
            <a:r>
              <a:rPr lang="en-US" dirty="0"/>
              <a:t>Selecting Applications</a:t>
            </a:r>
          </a:p>
        </p:txBody>
      </p:sp>
      <p:sp>
        <p:nvSpPr>
          <p:cNvPr id="13" name="Rectangle 12">
            <a:extLst>
              <a:ext uri="{FF2B5EF4-FFF2-40B4-BE49-F238E27FC236}">
                <a16:creationId xmlns:a16="http://schemas.microsoft.com/office/drawing/2014/main" id="{8CA2E08D-8D9C-4986-9DCF-941271395BD6}"/>
              </a:ext>
            </a:extLst>
          </p:cNvPr>
          <p:cNvSpPr/>
          <p:nvPr/>
        </p:nvSpPr>
        <p:spPr>
          <a:xfrm>
            <a:off x="4129392" y="751344"/>
            <a:ext cx="8038288" cy="5632311"/>
          </a:xfrm>
          <a:prstGeom prst="rect">
            <a:avLst/>
          </a:prstGeom>
        </p:spPr>
        <p:txBody>
          <a:bodyPr wrap="square">
            <a:spAutoFit/>
          </a:bodyPr>
          <a:lstStyle/>
          <a:p>
            <a:r>
              <a:rPr lang="en-US" dirty="0">
                <a:solidFill>
                  <a:srgbClr val="008000"/>
                </a:solidFill>
                <a:latin typeface="Consolas" panose="020B0609020204030204" pitchFamily="49" charset="0"/>
              </a:rPr>
              <a:t># Default Apps Processing</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foreach</a:t>
            </a:r>
            <a:r>
              <a:rPr lang="en-US" dirty="0">
                <a:solidFill>
                  <a:srgbClr val="000000"/>
                </a:solidFill>
                <a:latin typeface="Consolas" panose="020B0609020204030204" pitchFamily="49" charset="0"/>
              </a:rPr>
              <a:t> ($Application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DefaultApps.Split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AppToInstall</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Global</a:t>
            </a:r>
            <a:r>
              <a:rPr lang="en-US" dirty="0" err="1">
                <a:solidFill>
                  <a:srgbClr val="000000"/>
                </a:solidFill>
                <a:latin typeface="Consolas" panose="020B0609020204030204" pitchFamily="49" charset="0"/>
              </a:rPr>
              <a:t>:ApplicationsList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-Property </a:t>
            </a:r>
            <a:r>
              <a:rPr lang="en-US" dirty="0" err="1">
                <a:solidFill>
                  <a:srgbClr val="000000"/>
                </a:solidFill>
                <a:latin typeface="Consolas" panose="020B0609020204030204" pitchFamily="49" charset="0"/>
              </a:rPr>
              <a:t>LocalizedDisplayName</a:t>
            </a:r>
            <a:r>
              <a:rPr lang="en-US" dirty="0">
                <a:solidFill>
                  <a:srgbClr val="000000"/>
                </a:solidFill>
                <a:latin typeface="Consolas" panose="020B0609020204030204" pitchFamily="49" charset="0"/>
              </a:rPr>
              <a:t> -Like $Application | sort -Property </a:t>
            </a:r>
            <a:r>
              <a:rPr lang="en-US" dirty="0" err="1">
                <a:solidFill>
                  <a:srgbClr val="000000"/>
                </a:solidFill>
                <a:latin typeface="Consolas" panose="020B0609020204030204" pitchFamily="49" charset="0"/>
              </a:rPr>
              <a:t>SoftwareVersion</a:t>
            </a:r>
            <a:r>
              <a:rPr lang="en-US" dirty="0">
                <a:solidFill>
                  <a:srgbClr val="000000"/>
                </a:solidFill>
                <a:latin typeface="Consolas" panose="020B0609020204030204" pitchFamily="49" charset="0"/>
              </a:rPr>
              <a:t> -Descending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AppToInstall</a:t>
            </a:r>
            <a:r>
              <a:rPr lang="en-US" dirty="0">
                <a:solidFill>
                  <a:srgbClr val="000000"/>
                </a:solidFill>
                <a:latin typeface="Consolas" panose="020B0609020204030204" pitchFamily="49" charset="0"/>
              </a:rPr>
              <a:t> -ne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SoftwareList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SoftwareList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AppToInstall</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LocalizedDisplayName</a:t>
            </a: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SoftwareList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SoftwareList</a:t>
            </a:r>
            <a:r>
              <a:rPr lang="en-US" dirty="0">
                <a:solidFill>
                  <a:srgbClr val="000000"/>
                </a:solidFill>
                <a:latin typeface="Consolas" panose="020B0609020204030204" pitchFamily="49" charset="0"/>
              </a:rPr>
              <a:t> | select -Unique</a:t>
            </a:r>
          </a:p>
          <a:p>
            <a:r>
              <a:rPr lang="en-US" dirty="0">
                <a:solidFill>
                  <a:srgbClr val="008000"/>
                </a:solidFill>
                <a:latin typeface="Consolas" panose="020B0609020204030204" pitchFamily="49" charset="0"/>
              </a:rPr>
              <a:t># Create Dynamic Variables List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$Counter = </a:t>
            </a:r>
            <a:r>
              <a:rPr lang="en-US" dirty="0">
                <a:solidFill>
                  <a:srgbClr val="09885A"/>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foreach</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AppInstall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SoftwareList</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$Counter = $Counter + </a:t>
            </a:r>
            <a:r>
              <a:rPr lang="en-US" dirty="0">
                <a:solidFill>
                  <a:srgbClr val="09885A"/>
                </a:solidFill>
                <a:latin typeface="Consolas" panose="020B0609020204030204" pitchFamily="49" charset="0"/>
              </a:rPr>
              <a:t>1</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DeployVar</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DeploymentsVarName</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Counter.tostring</a:t>
            </a:r>
            <a:r>
              <a:rPr lang="en-US" dirty="0">
                <a:solidFill>
                  <a:srgbClr val="A31515"/>
                </a:solidFill>
                <a:latin typeface="Consolas" panose="020B0609020204030204" pitchFamily="49" charset="0"/>
              </a:rPr>
              <a:t>("00"))"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(-not $</a:t>
            </a:r>
            <a:r>
              <a:rPr lang="en-US" dirty="0" err="1">
                <a:solidFill>
                  <a:srgbClr val="0000FF"/>
                </a:solidFill>
                <a:latin typeface="Consolas" panose="020B0609020204030204" pitchFamily="49" charset="0"/>
              </a:rPr>
              <a:t>Global</a:t>
            </a:r>
            <a:r>
              <a:rPr lang="en-US" dirty="0" err="1">
                <a:solidFill>
                  <a:srgbClr val="000000"/>
                </a:solidFill>
                <a:latin typeface="Consolas" panose="020B0609020204030204" pitchFamily="49" charset="0"/>
              </a:rPr>
              <a:t>:TestEnabled</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TSEnvironment.Value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DeployVar</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AppInstall</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New-Variable -Name $</a:t>
            </a:r>
            <a:r>
              <a:rPr lang="en-US" dirty="0" err="1">
                <a:solidFill>
                  <a:srgbClr val="000000"/>
                </a:solidFill>
                <a:latin typeface="Consolas" panose="020B0609020204030204" pitchFamily="49" charset="0"/>
              </a:rPr>
              <a:t>DeployVar</a:t>
            </a:r>
            <a:r>
              <a:rPr lang="en-US" dirty="0">
                <a:solidFill>
                  <a:srgbClr val="000000"/>
                </a:solidFill>
                <a:latin typeface="Consolas" panose="020B0609020204030204" pitchFamily="49" charset="0"/>
              </a:rPr>
              <a:t> -Value $</a:t>
            </a:r>
            <a:r>
              <a:rPr lang="en-US" dirty="0" err="1">
                <a:solidFill>
                  <a:srgbClr val="000000"/>
                </a:solidFill>
                <a:latin typeface="Consolas" panose="020B0609020204030204" pitchFamily="49" charset="0"/>
              </a:rPr>
              <a:t>AppInstall</a:t>
            </a:r>
            <a:r>
              <a:rPr lang="en-US" dirty="0">
                <a:solidFill>
                  <a:srgbClr val="000000"/>
                </a:solidFill>
                <a:latin typeface="Consolas" panose="020B0609020204030204" pitchFamily="49" charset="0"/>
              </a:rPr>
              <a:t> -Scope Global}</a:t>
            </a:r>
          </a:p>
        </p:txBody>
      </p:sp>
    </p:spTree>
    <p:extLst>
      <p:ext uri="{BB962C8B-B14F-4D97-AF65-F5344CB8AC3E}">
        <p14:creationId xmlns:p14="http://schemas.microsoft.com/office/powerpoint/2010/main" val="3604889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2968-3C93-454F-B167-62D25CF60678}"/>
              </a:ext>
            </a:extLst>
          </p:cNvPr>
          <p:cNvSpPr>
            <a:spLocks noGrp="1"/>
          </p:cNvSpPr>
          <p:nvPr>
            <p:ph type="title"/>
          </p:nvPr>
        </p:nvSpPr>
        <p:spPr/>
        <p:txBody>
          <a:bodyPr/>
          <a:lstStyle/>
          <a:p>
            <a:r>
              <a:rPr lang="en-US" dirty="0"/>
              <a:t>Dynamic Application Install</a:t>
            </a:r>
          </a:p>
        </p:txBody>
      </p:sp>
      <p:sp>
        <p:nvSpPr>
          <p:cNvPr id="3" name="Content Placeholder 2">
            <a:extLst>
              <a:ext uri="{FF2B5EF4-FFF2-40B4-BE49-F238E27FC236}">
                <a16:creationId xmlns:a16="http://schemas.microsoft.com/office/drawing/2014/main" id="{6AE95A7F-3555-4DFC-B1B6-BE2FC9034D3B}"/>
              </a:ext>
            </a:extLst>
          </p:cNvPr>
          <p:cNvSpPr>
            <a:spLocks noGrp="1"/>
          </p:cNvSpPr>
          <p:nvPr>
            <p:ph idx="1"/>
          </p:nvPr>
        </p:nvSpPr>
        <p:spPr>
          <a:xfrm>
            <a:off x="1097280" y="1845734"/>
            <a:ext cx="6258187" cy="4023360"/>
          </a:xfrm>
        </p:spPr>
        <p:txBody>
          <a:bodyPr/>
          <a:lstStyle/>
          <a:p>
            <a:r>
              <a:rPr lang="en-US" dirty="0"/>
              <a:t>Final step in this process</a:t>
            </a:r>
          </a:p>
          <a:p>
            <a:pPr lvl="1"/>
            <a:r>
              <a:rPr lang="en-US" dirty="0"/>
              <a:t>OSD installs all applications specified using the dynamic variables created earlier </a:t>
            </a:r>
          </a:p>
        </p:txBody>
      </p:sp>
      <p:pic>
        <p:nvPicPr>
          <p:cNvPr id="4" name="Picture 3">
            <a:extLst>
              <a:ext uri="{FF2B5EF4-FFF2-40B4-BE49-F238E27FC236}">
                <a16:creationId xmlns:a16="http://schemas.microsoft.com/office/drawing/2014/main" id="{E8D526A7-9073-4343-96C1-A2D79B2F418D}"/>
              </a:ext>
            </a:extLst>
          </p:cNvPr>
          <p:cNvPicPr>
            <a:picLocks noChangeAspect="1"/>
          </p:cNvPicPr>
          <p:nvPr/>
        </p:nvPicPr>
        <p:blipFill>
          <a:blip r:embed="rId2"/>
          <a:stretch>
            <a:fillRect/>
          </a:stretch>
        </p:blipFill>
        <p:spPr>
          <a:xfrm>
            <a:off x="6837307" y="1845734"/>
            <a:ext cx="3878617" cy="4441165"/>
          </a:xfrm>
          <a:prstGeom prst="rect">
            <a:avLst/>
          </a:prstGeom>
          <a:ln>
            <a:solidFill>
              <a:schemeClr val="tx2"/>
            </a:solidFill>
          </a:ln>
        </p:spPr>
      </p:pic>
      <p:pic>
        <p:nvPicPr>
          <p:cNvPr id="5" name="Picture 4">
            <a:extLst>
              <a:ext uri="{FF2B5EF4-FFF2-40B4-BE49-F238E27FC236}">
                <a16:creationId xmlns:a16="http://schemas.microsoft.com/office/drawing/2014/main" id="{08F08460-F1D6-4E56-B89C-5BDA321DFF51}"/>
              </a:ext>
            </a:extLst>
          </p:cNvPr>
          <p:cNvPicPr>
            <a:picLocks noChangeAspect="1"/>
          </p:cNvPicPr>
          <p:nvPr/>
        </p:nvPicPr>
        <p:blipFill rotWithShape="1">
          <a:blip r:embed="rId3"/>
          <a:srcRect l="446" t="1253" r="805" b="1"/>
          <a:stretch/>
        </p:blipFill>
        <p:spPr>
          <a:xfrm>
            <a:off x="1476076" y="2996674"/>
            <a:ext cx="4286250" cy="1721480"/>
          </a:xfrm>
          <a:prstGeom prst="rect">
            <a:avLst/>
          </a:prstGeom>
          <a:ln>
            <a:solidFill>
              <a:schemeClr val="tx2"/>
            </a:solidFill>
          </a:ln>
        </p:spPr>
      </p:pic>
    </p:spTree>
    <p:extLst>
      <p:ext uri="{BB962C8B-B14F-4D97-AF65-F5344CB8AC3E}">
        <p14:creationId xmlns:p14="http://schemas.microsoft.com/office/powerpoint/2010/main" val="232016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E0C9B5-EB66-46F5-A7F2-DFE63D22A1CD}"/>
              </a:ext>
            </a:extLst>
          </p:cNvPr>
          <p:cNvSpPr>
            <a:spLocks noGrp="1"/>
          </p:cNvSpPr>
          <p:nvPr>
            <p:ph type="title"/>
          </p:nvPr>
        </p:nvSpPr>
        <p:spPr/>
        <p:txBody>
          <a:bodyPr/>
          <a:lstStyle/>
          <a:p>
            <a:r>
              <a:rPr lang="en-US" dirty="0"/>
              <a:t>Putting Everything Together</a:t>
            </a:r>
          </a:p>
        </p:txBody>
      </p:sp>
      <p:sp>
        <p:nvSpPr>
          <p:cNvPr id="5" name="Content Placeholder 4">
            <a:extLst>
              <a:ext uri="{FF2B5EF4-FFF2-40B4-BE49-F238E27FC236}">
                <a16:creationId xmlns:a16="http://schemas.microsoft.com/office/drawing/2014/main" id="{2F1ADB5D-40DC-49DF-8D16-CA5741C61B90}"/>
              </a:ext>
            </a:extLst>
          </p:cNvPr>
          <p:cNvSpPr>
            <a:spLocks noGrp="1"/>
          </p:cNvSpPr>
          <p:nvPr>
            <p:ph idx="1"/>
          </p:nvPr>
        </p:nvSpPr>
        <p:spPr/>
        <p:txBody>
          <a:bodyPr/>
          <a:lstStyle/>
          <a:p>
            <a:r>
              <a:rPr lang="en-US" dirty="0"/>
              <a:t>SCCM Packager Script runs as a scheduled task</a:t>
            </a:r>
          </a:p>
          <a:p>
            <a:pPr marL="749808" lvl="1" indent="-457200"/>
            <a:r>
              <a:rPr lang="en-US" dirty="0"/>
              <a:t>New Applications are packaged, distributed and deployed to a test collection</a:t>
            </a:r>
          </a:p>
          <a:p>
            <a:pPr marL="749808" lvl="1" indent="-457200"/>
            <a:r>
              <a:rPr lang="en-US" dirty="0"/>
              <a:t>SCCM admin is notified of new application availability</a:t>
            </a:r>
          </a:p>
          <a:p>
            <a:r>
              <a:rPr lang="en-US" dirty="0"/>
              <a:t>New applications are tested</a:t>
            </a:r>
          </a:p>
          <a:p>
            <a:pPr marL="749808" lvl="1" indent="-457200"/>
            <a:r>
              <a:rPr lang="en-US" dirty="0"/>
              <a:t>SCCM admin marks tested applications as “Ready”</a:t>
            </a:r>
          </a:p>
          <a:p>
            <a:r>
              <a:rPr lang="en-US" dirty="0"/>
              <a:t>List of tested applications is updated</a:t>
            </a:r>
          </a:p>
          <a:p>
            <a:r>
              <a:rPr lang="en-US" dirty="0"/>
              <a:t>OSD is run and latest applications are deployed automatically</a:t>
            </a:r>
          </a:p>
          <a:p>
            <a:pPr marL="749808" lvl="1" indent="-457200"/>
            <a:endParaRPr lang="en-US" dirty="0"/>
          </a:p>
        </p:txBody>
      </p:sp>
    </p:spTree>
    <p:extLst>
      <p:ext uri="{BB962C8B-B14F-4D97-AF65-F5344CB8AC3E}">
        <p14:creationId xmlns:p14="http://schemas.microsoft.com/office/powerpoint/2010/main" val="210189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F9070-96A1-43E8-B71D-3B9AD1AC01A8}"/>
              </a:ext>
            </a:extLst>
          </p:cNvPr>
          <p:cNvSpPr>
            <a:spLocks noGrp="1"/>
          </p:cNvSpPr>
          <p:nvPr>
            <p:ph type="ctrTitle"/>
          </p:nvPr>
        </p:nvSpPr>
        <p:spPr/>
        <p:txBody>
          <a:bodyPr/>
          <a:lstStyle/>
          <a:p>
            <a:r>
              <a:rPr lang="en-US" dirty="0"/>
              <a:t>Questions?</a:t>
            </a:r>
          </a:p>
        </p:txBody>
      </p:sp>
      <p:sp>
        <p:nvSpPr>
          <p:cNvPr id="4" name="Subtitle 3">
            <a:extLst>
              <a:ext uri="{FF2B5EF4-FFF2-40B4-BE49-F238E27FC236}">
                <a16:creationId xmlns:a16="http://schemas.microsoft.com/office/drawing/2014/main" id="{2B4AE794-19FF-4739-A724-9CDE1EB8391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61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76FE3-A036-4F76-9D59-650507ECBE48}"/>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DFFBBDD-9934-4F80-BCB1-A34751B024A2}"/>
              </a:ext>
            </a:extLst>
          </p:cNvPr>
          <p:cNvSpPr>
            <a:spLocks noGrp="1"/>
          </p:cNvSpPr>
          <p:nvPr>
            <p:ph idx="1"/>
          </p:nvPr>
        </p:nvSpPr>
        <p:spPr/>
        <p:txBody>
          <a:bodyPr/>
          <a:lstStyle/>
          <a:p>
            <a:pPr marL="0" indent="0">
              <a:buNone/>
            </a:pPr>
            <a:r>
              <a:rPr lang="en-US" dirty="0"/>
              <a:t>SCCM Packager Script - </a:t>
            </a:r>
            <a:r>
              <a:rPr lang="en-US" dirty="0">
                <a:hlinkClick r:id="rId2"/>
              </a:rPr>
              <a:t>https://github.com/asjimene/SCCM-Application-Packager</a:t>
            </a:r>
            <a:endParaRPr lang="en-US" dirty="0"/>
          </a:p>
          <a:p>
            <a:pPr marL="0" indent="0">
              <a:buNone/>
            </a:pPr>
            <a:r>
              <a:rPr lang="en-US" dirty="0"/>
              <a:t>Twitter: @</a:t>
            </a:r>
            <a:r>
              <a:rPr lang="en-US" dirty="0" err="1"/>
              <a:t>AndrewJimenez</a:t>
            </a:r>
            <a:r>
              <a:rPr lang="en-US" dirty="0"/>
              <a:t>_</a:t>
            </a:r>
          </a:p>
          <a:p>
            <a:pPr marL="0" indent="0">
              <a:buNone/>
            </a:pPr>
            <a:r>
              <a:rPr lang="en-US" dirty="0"/>
              <a:t> </a:t>
            </a:r>
          </a:p>
        </p:txBody>
      </p:sp>
    </p:spTree>
    <p:extLst>
      <p:ext uri="{BB962C8B-B14F-4D97-AF65-F5344CB8AC3E}">
        <p14:creationId xmlns:p14="http://schemas.microsoft.com/office/powerpoint/2010/main" val="2694401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D663-7D58-4DA1-B0C7-ACBA5E61BD90}"/>
              </a:ext>
            </a:extLst>
          </p:cNvPr>
          <p:cNvSpPr>
            <a:spLocks noGrp="1"/>
          </p:cNvSpPr>
          <p:nvPr>
            <p:ph type="title"/>
          </p:nvPr>
        </p:nvSpPr>
        <p:spPr/>
        <p:txBody>
          <a:bodyPr/>
          <a:lstStyle/>
          <a:p>
            <a:r>
              <a:rPr lang="en-US" dirty="0"/>
              <a:t>SCCM Application Packager Script</a:t>
            </a:r>
          </a:p>
        </p:txBody>
      </p:sp>
      <p:sp>
        <p:nvSpPr>
          <p:cNvPr id="3" name="Content Placeholder 2">
            <a:extLst>
              <a:ext uri="{FF2B5EF4-FFF2-40B4-BE49-F238E27FC236}">
                <a16:creationId xmlns:a16="http://schemas.microsoft.com/office/drawing/2014/main" id="{9D58F726-F93A-4117-BD98-F7965F3A8393}"/>
              </a:ext>
            </a:extLst>
          </p:cNvPr>
          <p:cNvSpPr>
            <a:spLocks noGrp="1"/>
          </p:cNvSpPr>
          <p:nvPr>
            <p:ph idx="1"/>
          </p:nvPr>
        </p:nvSpPr>
        <p:spPr/>
        <p:txBody>
          <a:bodyPr>
            <a:normAutofit/>
          </a:bodyPr>
          <a:lstStyle/>
          <a:p>
            <a:r>
              <a:rPr lang="en-US" sz="2400" dirty="0"/>
              <a:t>Downloads, Packages, Distributes and Deploys Common Applications</a:t>
            </a:r>
          </a:p>
          <a:p>
            <a:pPr lvl="1"/>
            <a:r>
              <a:rPr lang="en-US" sz="2000" dirty="0"/>
              <a:t>PowerShell script that only uses built-in functions of SCCM – Nothing to install</a:t>
            </a:r>
          </a:p>
          <a:p>
            <a:pPr lvl="1"/>
            <a:r>
              <a:rPr lang="en-US" sz="2000" dirty="0"/>
              <a:t>Requires access to the internet for downloads and cmdlet and WMI access to SCCM Primary Site</a:t>
            </a:r>
          </a:p>
          <a:p>
            <a:pPr lvl="1"/>
            <a:r>
              <a:rPr lang="en-US" sz="2000" dirty="0"/>
              <a:t>Uses “recipes” to provide instructions on building each application</a:t>
            </a:r>
          </a:p>
          <a:p>
            <a:pPr lvl="1"/>
            <a:r>
              <a:rPr lang="en-US" sz="2000" dirty="0"/>
              <a:t>Applications are able to take advantage of most features</a:t>
            </a:r>
          </a:p>
          <a:p>
            <a:pPr lvl="2"/>
            <a:r>
              <a:rPr lang="en-US" sz="1600" dirty="0"/>
              <a:t>MSI and Script type deployment types</a:t>
            </a:r>
          </a:p>
          <a:p>
            <a:pPr lvl="2"/>
            <a:r>
              <a:rPr lang="en-US" sz="1600" dirty="0"/>
              <a:t>Multiple deployment types in an application</a:t>
            </a:r>
          </a:p>
          <a:p>
            <a:pPr lvl="2"/>
            <a:r>
              <a:rPr lang="en-US" sz="1600" dirty="0"/>
              <a:t>Most detection method types are supported as well as multiple detection methods</a:t>
            </a:r>
          </a:p>
          <a:p>
            <a:pPr lvl="2"/>
            <a:r>
              <a:rPr lang="en-US" sz="1600" dirty="0"/>
              <a:t>Multiple requirements are supported</a:t>
            </a:r>
          </a:p>
          <a:p>
            <a:pPr lvl="1"/>
            <a:r>
              <a:rPr lang="en-US" sz="2000" dirty="0"/>
              <a:t>Creates new Global Conditions, if needed</a:t>
            </a:r>
          </a:p>
        </p:txBody>
      </p:sp>
    </p:spTree>
    <p:extLst>
      <p:ext uri="{BB962C8B-B14F-4D97-AF65-F5344CB8AC3E}">
        <p14:creationId xmlns:p14="http://schemas.microsoft.com/office/powerpoint/2010/main" val="3998782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DD4C-33AD-4558-8F66-2F58882CED9E}"/>
              </a:ext>
            </a:extLst>
          </p:cNvPr>
          <p:cNvSpPr>
            <a:spLocks noGrp="1"/>
          </p:cNvSpPr>
          <p:nvPr>
            <p:ph type="title"/>
          </p:nvPr>
        </p:nvSpPr>
        <p:spPr>
          <a:xfrm>
            <a:off x="1097280" y="286603"/>
            <a:ext cx="10058400" cy="1450757"/>
          </a:xfrm>
        </p:spPr>
        <p:txBody>
          <a:bodyPr>
            <a:normAutofit/>
          </a:bodyPr>
          <a:lstStyle/>
          <a:p>
            <a:r>
              <a:rPr lang="en-US" dirty="0"/>
              <a:t>Recipes - Ingredient List</a:t>
            </a:r>
          </a:p>
        </p:txBody>
      </p:sp>
      <p:grpSp>
        <p:nvGrpSpPr>
          <p:cNvPr id="16" name="Group 15">
            <a:extLst>
              <a:ext uri="{FF2B5EF4-FFF2-40B4-BE49-F238E27FC236}">
                <a16:creationId xmlns:a16="http://schemas.microsoft.com/office/drawing/2014/main" id="{ED599FC0-ABBD-4C20-81B0-F2848DEC1E16}"/>
              </a:ext>
            </a:extLst>
          </p:cNvPr>
          <p:cNvGrpSpPr/>
          <p:nvPr/>
        </p:nvGrpSpPr>
        <p:grpSpPr>
          <a:xfrm>
            <a:off x="1105534" y="2692123"/>
            <a:ext cx="2219062" cy="2598862"/>
            <a:chOff x="1105534" y="2692123"/>
            <a:chExt cx="2219062" cy="2598862"/>
          </a:xfrm>
        </p:grpSpPr>
        <p:sp>
          <p:nvSpPr>
            <p:cNvPr id="4" name="Rectangle 3" descr="Browser window">
              <a:extLst>
                <a:ext uri="{FF2B5EF4-FFF2-40B4-BE49-F238E27FC236}">
                  <a16:creationId xmlns:a16="http://schemas.microsoft.com/office/drawing/2014/main" id="{44F6DF64-CBBD-40A0-B80E-BA62D627E2ED}"/>
                </a:ext>
              </a:extLst>
            </p:cNvPr>
            <p:cNvSpPr/>
            <p:nvPr/>
          </p:nvSpPr>
          <p:spPr>
            <a:xfrm>
              <a:off x="1826729" y="2692123"/>
              <a:ext cx="776671" cy="776671"/>
            </a:xfrm>
            <a:prstGeom prst="rect">
              <a:avLst/>
            </a:prstGeom>
            <a:blipFill>
              <a:blip r:embed="rId2">
                <a:extLs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 name="Freeform: Shape 4">
              <a:extLst>
                <a:ext uri="{FF2B5EF4-FFF2-40B4-BE49-F238E27FC236}">
                  <a16:creationId xmlns:a16="http://schemas.microsoft.com/office/drawing/2014/main" id="{C659825E-3171-4A7A-8335-69F97213D12C}"/>
                </a:ext>
              </a:extLst>
            </p:cNvPr>
            <p:cNvSpPr/>
            <p:nvPr/>
          </p:nvSpPr>
          <p:spPr>
            <a:xfrm>
              <a:off x="1105534" y="3580546"/>
              <a:ext cx="2219062" cy="561700"/>
            </a:xfrm>
            <a:custGeom>
              <a:avLst/>
              <a:gdLst>
                <a:gd name="connsiteX0" fmla="*/ 0 w 2219062"/>
                <a:gd name="connsiteY0" fmla="*/ 0 h 561700"/>
                <a:gd name="connsiteX1" fmla="*/ 2219062 w 2219062"/>
                <a:gd name="connsiteY1" fmla="*/ 0 h 561700"/>
                <a:gd name="connsiteX2" fmla="*/ 2219062 w 2219062"/>
                <a:gd name="connsiteY2" fmla="*/ 561700 h 561700"/>
                <a:gd name="connsiteX3" fmla="*/ 0 w 2219062"/>
                <a:gd name="connsiteY3" fmla="*/ 561700 h 561700"/>
                <a:gd name="connsiteX4" fmla="*/ 0 w 2219062"/>
                <a:gd name="connsiteY4" fmla="*/ 0 h 56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62" h="561700">
                  <a:moveTo>
                    <a:pt x="0" y="0"/>
                  </a:moveTo>
                  <a:lnTo>
                    <a:pt x="2219062" y="0"/>
                  </a:lnTo>
                  <a:lnTo>
                    <a:pt x="2219062" y="561700"/>
                  </a:lnTo>
                  <a:lnTo>
                    <a:pt x="0" y="5617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kern="1200" dirty="0"/>
                <a:t>Application Information</a:t>
              </a:r>
            </a:p>
          </p:txBody>
        </p:sp>
        <p:sp>
          <p:nvSpPr>
            <p:cNvPr id="6" name="Freeform: Shape 5">
              <a:extLst>
                <a:ext uri="{FF2B5EF4-FFF2-40B4-BE49-F238E27FC236}">
                  <a16:creationId xmlns:a16="http://schemas.microsoft.com/office/drawing/2014/main" id="{FC35A81E-BC7A-47D2-A2D6-0690F57C5592}"/>
                </a:ext>
              </a:extLst>
            </p:cNvPr>
            <p:cNvSpPr/>
            <p:nvPr/>
          </p:nvSpPr>
          <p:spPr>
            <a:xfrm>
              <a:off x="1105534" y="4194223"/>
              <a:ext cx="2219062" cy="1096762"/>
            </a:xfrm>
            <a:custGeom>
              <a:avLst/>
              <a:gdLst>
                <a:gd name="connsiteX0" fmla="*/ 0 w 2219062"/>
                <a:gd name="connsiteY0" fmla="*/ 0 h 1096762"/>
                <a:gd name="connsiteX1" fmla="*/ 2219062 w 2219062"/>
                <a:gd name="connsiteY1" fmla="*/ 0 h 1096762"/>
                <a:gd name="connsiteX2" fmla="*/ 2219062 w 2219062"/>
                <a:gd name="connsiteY2" fmla="*/ 1096762 h 1096762"/>
                <a:gd name="connsiteX3" fmla="*/ 0 w 2219062"/>
                <a:gd name="connsiteY3" fmla="*/ 1096762 h 1096762"/>
                <a:gd name="connsiteX4" fmla="*/ 0 w 2219062"/>
                <a:gd name="connsiteY4" fmla="*/ 0 h 1096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62" h="1096762">
                  <a:moveTo>
                    <a:pt x="0" y="0"/>
                  </a:moveTo>
                  <a:lnTo>
                    <a:pt x="2219062" y="0"/>
                  </a:lnTo>
                  <a:lnTo>
                    <a:pt x="2219062" y="1096762"/>
                  </a:lnTo>
                  <a:lnTo>
                    <a:pt x="0" y="10967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Application Name</a:t>
              </a:r>
            </a:p>
            <a:p>
              <a:pPr marL="0" lvl="0" indent="0" algn="ctr" defTabSz="622300">
                <a:lnSpc>
                  <a:spcPct val="100000"/>
                </a:lnSpc>
                <a:spcBef>
                  <a:spcPct val="0"/>
                </a:spcBef>
                <a:spcAft>
                  <a:spcPct val="35000"/>
                </a:spcAft>
                <a:buNone/>
              </a:pPr>
              <a:r>
                <a:rPr lang="en-US" sz="1400" kern="1200" dirty="0"/>
                <a:t>Description</a:t>
              </a:r>
            </a:p>
            <a:p>
              <a:pPr marL="0" lvl="0" indent="0" algn="ctr" defTabSz="622300">
                <a:lnSpc>
                  <a:spcPct val="100000"/>
                </a:lnSpc>
                <a:spcBef>
                  <a:spcPct val="0"/>
                </a:spcBef>
                <a:spcAft>
                  <a:spcPct val="35000"/>
                </a:spcAft>
                <a:buNone/>
              </a:pPr>
              <a:r>
                <a:rPr lang="en-US" sz="1400" kern="1200" dirty="0"/>
                <a:t>Publisher and URL</a:t>
              </a:r>
            </a:p>
            <a:p>
              <a:pPr marL="0" lvl="0" indent="0" algn="ctr" defTabSz="622300">
                <a:lnSpc>
                  <a:spcPct val="100000"/>
                </a:lnSpc>
                <a:spcBef>
                  <a:spcPct val="0"/>
                </a:spcBef>
                <a:spcAft>
                  <a:spcPct val="35000"/>
                </a:spcAft>
                <a:buNone/>
              </a:pPr>
              <a:r>
                <a:rPr lang="en-US" sz="1400" kern="1200" dirty="0"/>
                <a:t>Icon</a:t>
              </a:r>
            </a:p>
          </p:txBody>
        </p:sp>
      </p:grpSp>
      <p:grpSp>
        <p:nvGrpSpPr>
          <p:cNvPr id="17" name="Group 16">
            <a:extLst>
              <a:ext uri="{FF2B5EF4-FFF2-40B4-BE49-F238E27FC236}">
                <a16:creationId xmlns:a16="http://schemas.microsoft.com/office/drawing/2014/main" id="{15B093F9-26C0-4F90-BA73-795E57113EAE}"/>
              </a:ext>
            </a:extLst>
          </p:cNvPr>
          <p:cNvGrpSpPr/>
          <p:nvPr/>
        </p:nvGrpSpPr>
        <p:grpSpPr>
          <a:xfrm>
            <a:off x="3712932" y="2692123"/>
            <a:ext cx="2219062" cy="2598862"/>
            <a:chOff x="3712932" y="2692123"/>
            <a:chExt cx="2219062" cy="2598862"/>
          </a:xfrm>
        </p:grpSpPr>
        <p:sp>
          <p:nvSpPr>
            <p:cNvPr id="7" name="Rectangle 6" descr="Download from cloud">
              <a:extLst>
                <a:ext uri="{FF2B5EF4-FFF2-40B4-BE49-F238E27FC236}">
                  <a16:creationId xmlns:a16="http://schemas.microsoft.com/office/drawing/2014/main" id="{C49AFC70-B251-479A-9946-1BA4912C97CA}"/>
                </a:ext>
              </a:extLst>
            </p:cNvPr>
            <p:cNvSpPr/>
            <p:nvPr/>
          </p:nvSpPr>
          <p:spPr>
            <a:xfrm>
              <a:off x="4434127" y="2692123"/>
              <a:ext cx="776671" cy="776671"/>
            </a:xfrm>
            <a:prstGeom prst="rect">
              <a:avLst/>
            </a:prstGeom>
            <a:blipFill>
              <a:blip r:embed="rId4">
                <a:extLs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85D6710E-4752-4C9A-ADC4-19056E73B707}"/>
                </a:ext>
              </a:extLst>
            </p:cNvPr>
            <p:cNvSpPr/>
            <p:nvPr/>
          </p:nvSpPr>
          <p:spPr>
            <a:xfrm>
              <a:off x="3712932" y="3580546"/>
              <a:ext cx="2219062" cy="561700"/>
            </a:xfrm>
            <a:custGeom>
              <a:avLst/>
              <a:gdLst>
                <a:gd name="connsiteX0" fmla="*/ 0 w 2219062"/>
                <a:gd name="connsiteY0" fmla="*/ 0 h 561700"/>
                <a:gd name="connsiteX1" fmla="*/ 2219062 w 2219062"/>
                <a:gd name="connsiteY1" fmla="*/ 0 h 561700"/>
                <a:gd name="connsiteX2" fmla="*/ 2219062 w 2219062"/>
                <a:gd name="connsiteY2" fmla="*/ 561700 h 561700"/>
                <a:gd name="connsiteX3" fmla="*/ 0 w 2219062"/>
                <a:gd name="connsiteY3" fmla="*/ 561700 h 561700"/>
                <a:gd name="connsiteX4" fmla="*/ 0 w 2219062"/>
                <a:gd name="connsiteY4" fmla="*/ 0 h 56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62" h="561700">
                  <a:moveTo>
                    <a:pt x="0" y="0"/>
                  </a:moveTo>
                  <a:lnTo>
                    <a:pt x="2219062" y="0"/>
                  </a:lnTo>
                  <a:lnTo>
                    <a:pt x="2219062" y="561700"/>
                  </a:lnTo>
                  <a:lnTo>
                    <a:pt x="0" y="5617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kern="1200" dirty="0"/>
                <a:t>Downloads</a:t>
              </a:r>
            </a:p>
          </p:txBody>
        </p:sp>
        <p:sp>
          <p:nvSpPr>
            <p:cNvPr id="9" name="Freeform: Shape 8">
              <a:extLst>
                <a:ext uri="{FF2B5EF4-FFF2-40B4-BE49-F238E27FC236}">
                  <a16:creationId xmlns:a16="http://schemas.microsoft.com/office/drawing/2014/main" id="{E4E5B1E4-B6CF-4A51-9EF7-E048D8E9F4D5}"/>
                </a:ext>
              </a:extLst>
            </p:cNvPr>
            <p:cNvSpPr/>
            <p:nvPr/>
          </p:nvSpPr>
          <p:spPr>
            <a:xfrm>
              <a:off x="3712932" y="4194223"/>
              <a:ext cx="2219062" cy="1096762"/>
            </a:xfrm>
            <a:custGeom>
              <a:avLst/>
              <a:gdLst>
                <a:gd name="connsiteX0" fmla="*/ 0 w 2219062"/>
                <a:gd name="connsiteY0" fmla="*/ 0 h 1096762"/>
                <a:gd name="connsiteX1" fmla="*/ 2219062 w 2219062"/>
                <a:gd name="connsiteY1" fmla="*/ 0 h 1096762"/>
                <a:gd name="connsiteX2" fmla="*/ 2219062 w 2219062"/>
                <a:gd name="connsiteY2" fmla="*/ 1096762 h 1096762"/>
                <a:gd name="connsiteX3" fmla="*/ 0 w 2219062"/>
                <a:gd name="connsiteY3" fmla="*/ 1096762 h 1096762"/>
                <a:gd name="connsiteX4" fmla="*/ 0 w 2219062"/>
                <a:gd name="connsiteY4" fmla="*/ 0 h 1096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62" h="1096762">
                  <a:moveTo>
                    <a:pt x="0" y="0"/>
                  </a:moveTo>
                  <a:lnTo>
                    <a:pt x="2219062" y="0"/>
                  </a:lnTo>
                  <a:lnTo>
                    <a:pt x="2219062" y="1096762"/>
                  </a:lnTo>
                  <a:lnTo>
                    <a:pt x="0" y="10967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Fetch the Latest</a:t>
              </a:r>
            </a:p>
            <a:p>
              <a:pPr marL="0" lvl="0" indent="0" algn="ctr" defTabSz="622300">
                <a:lnSpc>
                  <a:spcPct val="100000"/>
                </a:lnSpc>
                <a:spcBef>
                  <a:spcPct val="0"/>
                </a:spcBef>
                <a:spcAft>
                  <a:spcPct val="35000"/>
                </a:spcAft>
                <a:buNone/>
              </a:pPr>
              <a:r>
                <a:rPr lang="en-US" sz="1400" kern="1200" dirty="0"/>
                <a:t>URL of the Latest</a:t>
              </a:r>
            </a:p>
            <a:p>
              <a:pPr marL="0" lvl="0" indent="0" algn="ctr" defTabSz="622300">
                <a:lnSpc>
                  <a:spcPct val="100000"/>
                </a:lnSpc>
                <a:spcBef>
                  <a:spcPct val="0"/>
                </a:spcBef>
                <a:spcAft>
                  <a:spcPct val="35000"/>
                </a:spcAft>
                <a:buNone/>
              </a:pPr>
              <a:r>
                <a:rPr lang="en-US" sz="1400" kern="1200" dirty="0"/>
                <a:t>Check the Version</a:t>
              </a:r>
            </a:p>
          </p:txBody>
        </p:sp>
      </p:grpSp>
      <p:grpSp>
        <p:nvGrpSpPr>
          <p:cNvPr id="18" name="Group 17">
            <a:extLst>
              <a:ext uri="{FF2B5EF4-FFF2-40B4-BE49-F238E27FC236}">
                <a16:creationId xmlns:a16="http://schemas.microsoft.com/office/drawing/2014/main" id="{6C283AE4-A888-48E2-A89E-222081D4FF0F}"/>
              </a:ext>
            </a:extLst>
          </p:cNvPr>
          <p:cNvGrpSpPr/>
          <p:nvPr/>
        </p:nvGrpSpPr>
        <p:grpSpPr>
          <a:xfrm>
            <a:off x="6320330" y="2692123"/>
            <a:ext cx="2219062" cy="2598862"/>
            <a:chOff x="6320330" y="2692123"/>
            <a:chExt cx="2219062" cy="2598862"/>
          </a:xfrm>
        </p:grpSpPr>
        <p:sp>
          <p:nvSpPr>
            <p:cNvPr id="10" name="Rectangle 9" descr="Database">
              <a:extLst>
                <a:ext uri="{FF2B5EF4-FFF2-40B4-BE49-F238E27FC236}">
                  <a16:creationId xmlns:a16="http://schemas.microsoft.com/office/drawing/2014/main" id="{66C48588-9FEC-4CB2-ABBD-2798FB1E15D8}"/>
                </a:ext>
              </a:extLst>
            </p:cNvPr>
            <p:cNvSpPr/>
            <p:nvPr/>
          </p:nvSpPr>
          <p:spPr>
            <a:xfrm>
              <a:off x="7041526" y="2692123"/>
              <a:ext cx="776671" cy="776671"/>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5D5E86D7-0DE0-4654-86DE-F72946A02875}"/>
                </a:ext>
              </a:extLst>
            </p:cNvPr>
            <p:cNvSpPr/>
            <p:nvPr/>
          </p:nvSpPr>
          <p:spPr>
            <a:xfrm>
              <a:off x="6320330" y="3580546"/>
              <a:ext cx="2219062" cy="561700"/>
            </a:xfrm>
            <a:custGeom>
              <a:avLst/>
              <a:gdLst>
                <a:gd name="connsiteX0" fmla="*/ 0 w 2219062"/>
                <a:gd name="connsiteY0" fmla="*/ 0 h 561700"/>
                <a:gd name="connsiteX1" fmla="*/ 2219062 w 2219062"/>
                <a:gd name="connsiteY1" fmla="*/ 0 h 561700"/>
                <a:gd name="connsiteX2" fmla="*/ 2219062 w 2219062"/>
                <a:gd name="connsiteY2" fmla="*/ 561700 h 561700"/>
                <a:gd name="connsiteX3" fmla="*/ 0 w 2219062"/>
                <a:gd name="connsiteY3" fmla="*/ 561700 h 561700"/>
                <a:gd name="connsiteX4" fmla="*/ 0 w 2219062"/>
                <a:gd name="connsiteY4" fmla="*/ 0 h 56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62" h="561700">
                  <a:moveTo>
                    <a:pt x="0" y="0"/>
                  </a:moveTo>
                  <a:lnTo>
                    <a:pt x="2219062" y="0"/>
                  </a:lnTo>
                  <a:lnTo>
                    <a:pt x="2219062" y="561700"/>
                  </a:lnTo>
                  <a:lnTo>
                    <a:pt x="0" y="5617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kern="1200" dirty="0"/>
                <a:t>Deployment Types</a:t>
              </a:r>
            </a:p>
          </p:txBody>
        </p:sp>
        <p:sp>
          <p:nvSpPr>
            <p:cNvPr id="12" name="Freeform: Shape 11">
              <a:extLst>
                <a:ext uri="{FF2B5EF4-FFF2-40B4-BE49-F238E27FC236}">
                  <a16:creationId xmlns:a16="http://schemas.microsoft.com/office/drawing/2014/main" id="{97827BA0-EC86-4B20-9DAE-D1DACA951782}"/>
                </a:ext>
              </a:extLst>
            </p:cNvPr>
            <p:cNvSpPr/>
            <p:nvPr/>
          </p:nvSpPr>
          <p:spPr>
            <a:xfrm>
              <a:off x="6320330" y="4194223"/>
              <a:ext cx="2219062" cy="1096762"/>
            </a:xfrm>
            <a:custGeom>
              <a:avLst/>
              <a:gdLst>
                <a:gd name="connsiteX0" fmla="*/ 0 w 2219062"/>
                <a:gd name="connsiteY0" fmla="*/ 0 h 1096762"/>
                <a:gd name="connsiteX1" fmla="*/ 2219062 w 2219062"/>
                <a:gd name="connsiteY1" fmla="*/ 0 h 1096762"/>
                <a:gd name="connsiteX2" fmla="*/ 2219062 w 2219062"/>
                <a:gd name="connsiteY2" fmla="*/ 1096762 h 1096762"/>
                <a:gd name="connsiteX3" fmla="*/ 0 w 2219062"/>
                <a:gd name="connsiteY3" fmla="*/ 1096762 h 1096762"/>
                <a:gd name="connsiteX4" fmla="*/ 0 w 2219062"/>
                <a:gd name="connsiteY4" fmla="*/ 0 h 1096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62" h="1096762">
                  <a:moveTo>
                    <a:pt x="0" y="0"/>
                  </a:moveTo>
                  <a:lnTo>
                    <a:pt x="2219062" y="0"/>
                  </a:lnTo>
                  <a:lnTo>
                    <a:pt x="2219062" y="1096762"/>
                  </a:lnTo>
                  <a:lnTo>
                    <a:pt x="0" y="10967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Deployment Type</a:t>
              </a:r>
            </a:p>
            <a:p>
              <a:pPr marL="0" lvl="0" indent="0" algn="ctr" defTabSz="622300">
                <a:lnSpc>
                  <a:spcPct val="100000"/>
                </a:lnSpc>
                <a:spcBef>
                  <a:spcPct val="0"/>
                </a:spcBef>
                <a:spcAft>
                  <a:spcPct val="35000"/>
                </a:spcAft>
                <a:buNone/>
              </a:pPr>
              <a:r>
                <a:rPr lang="en-US" sz="1400" kern="1200" dirty="0"/>
                <a:t>Install/Uninstall Commands</a:t>
              </a:r>
            </a:p>
            <a:p>
              <a:pPr marL="0" lvl="0" indent="0" algn="ctr" defTabSz="622300">
                <a:lnSpc>
                  <a:spcPct val="100000"/>
                </a:lnSpc>
                <a:spcBef>
                  <a:spcPct val="0"/>
                </a:spcBef>
                <a:spcAft>
                  <a:spcPct val="35000"/>
                </a:spcAft>
                <a:buNone/>
              </a:pPr>
              <a:r>
                <a:rPr lang="en-US" sz="1400" kern="1200" dirty="0"/>
                <a:t>Detection Methods</a:t>
              </a:r>
            </a:p>
            <a:p>
              <a:pPr marL="0" lvl="0" indent="0" algn="ctr" defTabSz="622300">
                <a:lnSpc>
                  <a:spcPct val="100000"/>
                </a:lnSpc>
                <a:spcBef>
                  <a:spcPct val="0"/>
                </a:spcBef>
                <a:spcAft>
                  <a:spcPct val="35000"/>
                </a:spcAft>
                <a:buNone/>
              </a:pPr>
              <a:r>
                <a:rPr lang="en-US" sz="1400" kern="1200" dirty="0"/>
                <a:t>Requirements</a:t>
              </a:r>
            </a:p>
          </p:txBody>
        </p:sp>
      </p:grpSp>
      <p:grpSp>
        <p:nvGrpSpPr>
          <p:cNvPr id="19" name="Group 18">
            <a:extLst>
              <a:ext uri="{FF2B5EF4-FFF2-40B4-BE49-F238E27FC236}">
                <a16:creationId xmlns:a16="http://schemas.microsoft.com/office/drawing/2014/main" id="{48F250B7-3392-43F8-96D6-51E3391301D6}"/>
              </a:ext>
            </a:extLst>
          </p:cNvPr>
          <p:cNvGrpSpPr/>
          <p:nvPr/>
        </p:nvGrpSpPr>
        <p:grpSpPr>
          <a:xfrm>
            <a:off x="8927729" y="2692123"/>
            <a:ext cx="2219062" cy="2598862"/>
            <a:chOff x="8927729" y="2692123"/>
            <a:chExt cx="2219062" cy="2598862"/>
          </a:xfrm>
        </p:grpSpPr>
        <p:sp>
          <p:nvSpPr>
            <p:cNvPr id="13" name="Rectangle 12" descr="Decision chart">
              <a:extLst>
                <a:ext uri="{FF2B5EF4-FFF2-40B4-BE49-F238E27FC236}">
                  <a16:creationId xmlns:a16="http://schemas.microsoft.com/office/drawing/2014/main" id="{F52F555A-C326-4788-96BB-0A811529761A}"/>
                </a:ext>
              </a:extLst>
            </p:cNvPr>
            <p:cNvSpPr/>
            <p:nvPr/>
          </p:nvSpPr>
          <p:spPr>
            <a:xfrm>
              <a:off x="9648924" y="2692123"/>
              <a:ext cx="776671" cy="776671"/>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4" name="Freeform: Shape 13">
              <a:extLst>
                <a:ext uri="{FF2B5EF4-FFF2-40B4-BE49-F238E27FC236}">
                  <a16:creationId xmlns:a16="http://schemas.microsoft.com/office/drawing/2014/main" id="{84A8CA69-97A7-4146-8AFE-5D21A2CA1ED2}"/>
                </a:ext>
              </a:extLst>
            </p:cNvPr>
            <p:cNvSpPr/>
            <p:nvPr/>
          </p:nvSpPr>
          <p:spPr>
            <a:xfrm>
              <a:off x="8927729" y="3580546"/>
              <a:ext cx="2219062" cy="561700"/>
            </a:xfrm>
            <a:custGeom>
              <a:avLst/>
              <a:gdLst>
                <a:gd name="connsiteX0" fmla="*/ 0 w 2219062"/>
                <a:gd name="connsiteY0" fmla="*/ 0 h 561700"/>
                <a:gd name="connsiteX1" fmla="*/ 2219062 w 2219062"/>
                <a:gd name="connsiteY1" fmla="*/ 0 h 561700"/>
                <a:gd name="connsiteX2" fmla="*/ 2219062 w 2219062"/>
                <a:gd name="connsiteY2" fmla="*/ 561700 h 561700"/>
                <a:gd name="connsiteX3" fmla="*/ 0 w 2219062"/>
                <a:gd name="connsiteY3" fmla="*/ 561700 h 561700"/>
                <a:gd name="connsiteX4" fmla="*/ 0 w 2219062"/>
                <a:gd name="connsiteY4" fmla="*/ 0 h 56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62" h="561700">
                  <a:moveTo>
                    <a:pt x="0" y="0"/>
                  </a:moveTo>
                  <a:lnTo>
                    <a:pt x="2219062" y="0"/>
                  </a:lnTo>
                  <a:lnTo>
                    <a:pt x="2219062" y="561700"/>
                  </a:lnTo>
                  <a:lnTo>
                    <a:pt x="0" y="5617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b="1"/>
              </a:pPr>
              <a:r>
                <a:rPr lang="en-US" sz="1800" kern="1200" dirty="0"/>
                <a:t>Distribution and Deployment</a:t>
              </a:r>
            </a:p>
          </p:txBody>
        </p:sp>
        <p:sp>
          <p:nvSpPr>
            <p:cNvPr id="15" name="Freeform: Shape 14">
              <a:extLst>
                <a:ext uri="{FF2B5EF4-FFF2-40B4-BE49-F238E27FC236}">
                  <a16:creationId xmlns:a16="http://schemas.microsoft.com/office/drawing/2014/main" id="{185FD5CE-C029-4116-84F3-69DCD0A34DC5}"/>
                </a:ext>
              </a:extLst>
            </p:cNvPr>
            <p:cNvSpPr/>
            <p:nvPr/>
          </p:nvSpPr>
          <p:spPr>
            <a:xfrm>
              <a:off x="8927729" y="4194223"/>
              <a:ext cx="2219062" cy="1096762"/>
            </a:xfrm>
            <a:custGeom>
              <a:avLst/>
              <a:gdLst>
                <a:gd name="connsiteX0" fmla="*/ 0 w 2219062"/>
                <a:gd name="connsiteY0" fmla="*/ 0 h 1096762"/>
                <a:gd name="connsiteX1" fmla="*/ 2219062 w 2219062"/>
                <a:gd name="connsiteY1" fmla="*/ 0 h 1096762"/>
                <a:gd name="connsiteX2" fmla="*/ 2219062 w 2219062"/>
                <a:gd name="connsiteY2" fmla="*/ 1096762 h 1096762"/>
                <a:gd name="connsiteX3" fmla="*/ 0 w 2219062"/>
                <a:gd name="connsiteY3" fmla="*/ 1096762 h 1096762"/>
                <a:gd name="connsiteX4" fmla="*/ 0 w 2219062"/>
                <a:gd name="connsiteY4" fmla="*/ 0 h 1096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62" h="1096762">
                  <a:moveTo>
                    <a:pt x="0" y="0"/>
                  </a:moveTo>
                  <a:lnTo>
                    <a:pt x="2219062" y="0"/>
                  </a:lnTo>
                  <a:lnTo>
                    <a:pt x="2219062" y="1096762"/>
                  </a:lnTo>
                  <a:lnTo>
                    <a:pt x="0" y="10967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Distribute and/or </a:t>
              </a:r>
              <a:r>
                <a:rPr lang="en-US" sz="1400" dirty="0"/>
                <a:t>D</a:t>
              </a:r>
              <a:r>
                <a:rPr lang="en-US" sz="1400" kern="1200" dirty="0"/>
                <a:t>eploy</a:t>
              </a:r>
            </a:p>
            <a:p>
              <a:pPr marL="0" lvl="0" indent="0" algn="ctr" defTabSz="622300">
                <a:lnSpc>
                  <a:spcPct val="100000"/>
                </a:lnSpc>
                <a:spcBef>
                  <a:spcPct val="0"/>
                </a:spcBef>
                <a:spcAft>
                  <a:spcPct val="35000"/>
                </a:spcAft>
                <a:buNone/>
              </a:pPr>
              <a:r>
                <a:rPr lang="en-US" sz="1400" kern="1200" dirty="0"/>
                <a:t>Locations for Distribution and/or Deployment</a:t>
              </a:r>
            </a:p>
          </p:txBody>
        </p:sp>
      </p:grpSp>
    </p:spTree>
    <p:extLst>
      <p:ext uri="{BB962C8B-B14F-4D97-AF65-F5344CB8AC3E}">
        <p14:creationId xmlns:p14="http://schemas.microsoft.com/office/powerpoint/2010/main" val="32492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9">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6" name="Rectangle 21">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7EACC3B-6777-43B0-8800-9ADD36B8D63A}"/>
              </a:ext>
            </a:extLst>
          </p:cNvPr>
          <p:cNvSpPr>
            <a:spLocks noGrp="1"/>
          </p:cNvSpPr>
          <p:nvPr>
            <p:ph type="title"/>
          </p:nvPr>
        </p:nvSpPr>
        <p:spPr>
          <a:xfrm>
            <a:off x="492370" y="516835"/>
            <a:ext cx="3084844" cy="2103875"/>
          </a:xfrm>
        </p:spPr>
        <p:txBody>
          <a:bodyPr>
            <a:normAutofit/>
          </a:bodyPr>
          <a:lstStyle/>
          <a:p>
            <a:r>
              <a:rPr lang="en-US" sz="3600" dirty="0">
                <a:solidFill>
                  <a:srgbClr val="FFFFFF"/>
                </a:solidFill>
              </a:rPr>
              <a:t>Example Recipe</a:t>
            </a:r>
          </a:p>
        </p:txBody>
      </p:sp>
      <p:pic>
        <p:nvPicPr>
          <p:cNvPr id="28" name="Content Placeholder 4">
            <a:extLst>
              <a:ext uri="{FF2B5EF4-FFF2-40B4-BE49-F238E27FC236}">
                <a16:creationId xmlns:a16="http://schemas.microsoft.com/office/drawing/2014/main" id="{2FCD46C7-E583-4CD8-896E-0B9AAB629019}"/>
              </a:ext>
            </a:extLst>
          </p:cNvPr>
          <p:cNvPicPr>
            <a:picLocks noChangeAspect="1"/>
          </p:cNvPicPr>
          <p:nvPr/>
        </p:nvPicPr>
        <p:blipFill rotWithShape="1">
          <a:blip r:embed="rId3"/>
          <a:srcRect r="26965" b="-1"/>
          <a:stretch/>
        </p:blipFill>
        <p:spPr>
          <a:xfrm>
            <a:off x="4075043" y="10"/>
            <a:ext cx="8111272" cy="6857990"/>
          </a:xfrm>
          <a:prstGeom prst="rect">
            <a:avLst/>
          </a:prstGeom>
        </p:spPr>
      </p:pic>
      <p:sp>
        <p:nvSpPr>
          <p:cNvPr id="24" name="Rectangle 23">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Object 5">
            <a:extLst>
              <a:ext uri="{FF2B5EF4-FFF2-40B4-BE49-F238E27FC236}">
                <a16:creationId xmlns:a16="http://schemas.microsoft.com/office/drawing/2014/main" id="{7583BA62-D954-41A2-AD3A-C2C14C70E9E6}"/>
              </a:ext>
            </a:extLst>
          </p:cNvPr>
          <p:cNvGraphicFramePr>
            <a:graphicFrameLocks noChangeAspect="1"/>
          </p:cNvGraphicFramePr>
          <p:nvPr>
            <p:extLst>
              <p:ext uri="{D42A27DB-BD31-4B8C-83A1-F6EECF244321}">
                <p14:modId xmlns:p14="http://schemas.microsoft.com/office/powerpoint/2010/main" val="204304548"/>
              </p:ext>
            </p:extLst>
          </p:nvPr>
        </p:nvGraphicFramePr>
        <p:xfrm>
          <a:off x="47870" y="6341165"/>
          <a:ext cx="444500" cy="384175"/>
        </p:xfrm>
        <a:graphic>
          <a:graphicData uri="http://schemas.openxmlformats.org/presentationml/2006/ole">
            <mc:AlternateContent xmlns:mc="http://schemas.openxmlformats.org/markup-compatibility/2006">
              <mc:Choice xmlns:v="urn:schemas-microsoft-com:vml" Requires="v">
                <p:oleObj spid="_x0000_s1075" name="Packager Shell Object" showAsIcon="1" r:id="rId4" imgW="443880" imgH="383400" progId="Package">
                  <p:embed/>
                </p:oleObj>
              </mc:Choice>
              <mc:Fallback>
                <p:oleObj name="Packager Shell Object" showAsIcon="1" r:id="rId4" imgW="443880" imgH="383400" progId="Package">
                  <p:embed/>
                  <p:pic>
                    <p:nvPicPr>
                      <p:cNvPr id="0" name=""/>
                      <p:cNvPicPr/>
                      <p:nvPr/>
                    </p:nvPicPr>
                    <p:blipFill>
                      <a:blip r:embed="rId5"/>
                      <a:stretch>
                        <a:fillRect/>
                      </a:stretch>
                    </p:blipFill>
                    <p:spPr>
                      <a:xfrm>
                        <a:off x="47870" y="6341165"/>
                        <a:ext cx="444500" cy="384175"/>
                      </a:xfrm>
                      <a:prstGeom prst="rect">
                        <a:avLst/>
                      </a:prstGeom>
                    </p:spPr>
                  </p:pic>
                </p:oleObj>
              </mc:Fallback>
            </mc:AlternateContent>
          </a:graphicData>
        </a:graphic>
      </p:graphicFrame>
      <p:grpSp>
        <p:nvGrpSpPr>
          <p:cNvPr id="5" name="Group 4">
            <a:extLst>
              <a:ext uri="{FF2B5EF4-FFF2-40B4-BE49-F238E27FC236}">
                <a16:creationId xmlns:a16="http://schemas.microsoft.com/office/drawing/2014/main" id="{7F769F80-8905-4ABA-A4C5-A21E7E5A34A5}"/>
              </a:ext>
            </a:extLst>
          </p:cNvPr>
          <p:cNvGrpSpPr/>
          <p:nvPr/>
        </p:nvGrpSpPr>
        <p:grpSpPr>
          <a:xfrm>
            <a:off x="4299626" y="126460"/>
            <a:ext cx="7529208" cy="954450"/>
            <a:chOff x="4299626" y="126460"/>
            <a:chExt cx="7529208" cy="954450"/>
          </a:xfrm>
        </p:grpSpPr>
        <p:sp>
          <p:nvSpPr>
            <p:cNvPr id="3" name="Rectangle 2">
              <a:extLst>
                <a:ext uri="{FF2B5EF4-FFF2-40B4-BE49-F238E27FC236}">
                  <a16:creationId xmlns:a16="http://schemas.microsoft.com/office/drawing/2014/main" id="{5A766A88-70EF-412B-9369-BD89AF347C4F}"/>
                </a:ext>
              </a:extLst>
            </p:cNvPr>
            <p:cNvSpPr/>
            <p:nvPr/>
          </p:nvSpPr>
          <p:spPr>
            <a:xfrm>
              <a:off x="4299626" y="126460"/>
              <a:ext cx="7529208" cy="953310"/>
            </a:xfrm>
            <a:prstGeom prst="rect">
              <a:avLst/>
            </a:prstGeom>
            <a:noFill/>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32D6EBEC-343B-439C-A308-610683343FAE}"/>
                </a:ext>
              </a:extLst>
            </p:cNvPr>
            <p:cNvSpPr txBox="1"/>
            <p:nvPr/>
          </p:nvSpPr>
          <p:spPr>
            <a:xfrm>
              <a:off x="9377462" y="711578"/>
              <a:ext cx="2451371" cy="369332"/>
            </a:xfrm>
            <a:prstGeom prst="rect">
              <a:avLst/>
            </a:prstGeom>
            <a:noFill/>
            <a:ln w="28575">
              <a:solidFill>
                <a:schemeClr val="accent1"/>
              </a:solidFill>
            </a:ln>
          </p:spPr>
          <p:txBody>
            <a:bodyPr wrap="square" rtlCol="0">
              <a:spAutoFit/>
            </a:bodyPr>
            <a:lstStyle/>
            <a:p>
              <a:r>
                <a:rPr lang="en-US" dirty="0"/>
                <a:t>Application Information</a:t>
              </a:r>
            </a:p>
          </p:txBody>
        </p:sp>
      </p:grpSp>
      <p:grpSp>
        <p:nvGrpSpPr>
          <p:cNvPr id="16" name="Group 15">
            <a:extLst>
              <a:ext uri="{FF2B5EF4-FFF2-40B4-BE49-F238E27FC236}">
                <a16:creationId xmlns:a16="http://schemas.microsoft.com/office/drawing/2014/main" id="{81B6C463-A55B-4998-961B-8D9151312859}"/>
              </a:ext>
            </a:extLst>
          </p:cNvPr>
          <p:cNvGrpSpPr/>
          <p:nvPr/>
        </p:nvGrpSpPr>
        <p:grpSpPr>
          <a:xfrm>
            <a:off x="4299626" y="1191627"/>
            <a:ext cx="7529208" cy="1454296"/>
            <a:chOff x="4299626" y="1191627"/>
            <a:chExt cx="7529208" cy="1454296"/>
          </a:xfrm>
        </p:grpSpPr>
        <p:sp>
          <p:nvSpPr>
            <p:cNvPr id="9" name="Rectangle 8">
              <a:extLst>
                <a:ext uri="{FF2B5EF4-FFF2-40B4-BE49-F238E27FC236}">
                  <a16:creationId xmlns:a16="http://schemas.microsoft.com/office/drawing/2014/main" id="{3FF170F0-4882-4747-9782-F3164BB78529}"/>
                </a:ext>
              </a:extLst>
            </p:cNvPr>
            <p:cNvSpPr/>
            <p:nvPr/>
          </p:nvSpPr>
          <p:spPr>
            <a:xfrm>
              <a:off x="4299626" y="1191627"/>
              <a:ext cx="7529208" cy="1454296"/>
            </a:xfrm>
            <a:prstGeom prst="rect">
              <a:avLst/>
            </a:prstGeom>
            <a:noFill/>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a:extLst>
                <a:ext uri="{FF2B5EF4-FFF2-40B4-BE49-F238E27FC236}">
                  <a16:creationId xmlns:a16="http://schemas.microsoft.com/office/drawing/2014/main" id="{78A4F38A-5E41-43E2-A7F3-C7B4DD237FB9}"/>
                </a:ext>
              </a:extLst>
            </p:cNvPr>
            <p:cNvSpPr txBox="1"/>
            <p:nvPr/>
          </p:nvSpPr>
          <p:spPr>
            <a:xfrm>
              <a:off x="10539919" y="2276591"/>
              <a:ext cx="1288914" cy="369332"/>
            </a:xfrm>
            <a:prstGeom prst="rect">
              <a:avLst/>
            </a:prstGeom>
            <a:noFill/>
            <a:ln w="28575">
              <a:solidFill>
                <a:schemeClr val="accent1"/>
              </a:solidFill>
            </a:ln>
          </p:spPr>
          <p:txBody>
            <a:bodyPr wrap="square" rtlCol="0">
              <a:spAutoFit/>
            </a:bodyPr>
            <a:lstStyle/>
            <a:p>
              <a:r>
                <a:rPr lang="en-US" dirty="0"/>
                <a:t>Downloads</a:t>
              </a:r>
            </a:p>
          </p:txBody>
        </p:sp>
      </p:grpSp>
      <p:grpSp>
        <p:nvGrpSpPr>
          <p:cNvPr id="8" name="Group 7">
            <a:extLst>
              <a:ext uri="{FF2B5EF4-FFF2-40B4-BE49-F238E27FC236}">
                <a16:creationId xmlns:a16="http://schemas.microsoft.com/office/drawing/2014/main" id="{5525C477-FB3A-4EAC-8F59-EA1B90D0E329}"/>
              </a:ext>
            </a:extLst>
          </p:cNvPr>
          <p:cNvGrpSpPr/>
          <p:nvPr/>
        </p:nvGrpSpPr>
        <p:grpSpPr>
          <a:xfrm>
            <a:off x="4299626" y="2757781"/>
            <a:ext cx="7529208" cy="3219865"/>
            <a:chOff x="4299626" y="2757781"/>
            <a:chExt cx="7529208" cy="3219865"/>
          </a:xfrm>
        </p:grpSpPr>
        <p:sp>
          <p:nvSpPr>
            <p:cNvPr id="10" name="Rectangle 9">
              <a:extLst>
                <a:ext uri="{FF2B5EF4-FFF2-40B4-BE49-F238E27FC236}">
                  <a16:creationId xmlns:a16="http://schemas.microsoft.com/office/drawing/2014/main" id="{A986856E-07CA-4290-97D4-B17EE97179B3}"/>
                </a:ext>
              </a:extLst>
            </p:cNvPr>
            <p:cNvSpPr/>
            <p:nvPr/>
          </p:nvSpPr>
          <p:spPr>
            <a:xfrm>
              <a:off x="4299626" y="2757781"/>
              <a:ext cx="7529208" cy="3219865"/>
            </a:xfrm>
            <a:prstGeom prst="rect">
              <a:avLst/>
            </a:prstGeom>
            <a:noFill/>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D86F19A1-E0F6-475F-9640-FE6516C78383}"/>
                </a:ext>
              </a:extLst>
            </p:cNvPr>
            <p:cNvSpPr txBox="1"/>
            <p:nvPr/>
          </p:nvSpPr>
          <p:spPr>
            <a:xfrm>
              <a:off x="9455284" y="5606035"/>
              <a:ext cx="2373549" cy="369332"/>
            </a:xfrm>
            <a:prstGeom prst="rect">
              <a:avLst/>
            </a:prstGeom>
            <a:noFill/>
            <a:ln w="28575">
              <a:solidFill>
                <a:schemeClr val="accent1"/>
              </a:solidFill>
            </a:ln>
          </p:spPr>
          <p:txBody>
            <a:bodyPr wrap="square" rtlCol="0">
              <a:spAutoFit/>
            </a:bodyPr>
            <a:lstStyle/>
            <a:p>
              <a:r>
                <a:rPr lang="en-US" dirty="0"/>
                <a:t>Deployment Types</a:t>
              </a:r>
            </a:p>
          </p:txBody>
        </p:sp>
      </p:grpSp>
      <p:grpSp>
        <p:nvGrpSpPr>
          <p:cNvPr id="17" name="Group 16">
            <a:extLst>
              <a:ext uri="{FF2B5EF4-FFF2-40B4-BE49-F238E27FC236}">
                <a16:creationId xmlns:a16="http://schemas.microsoft.com/office/drawing/2014/main" id="{71C583F8-178E-4FBA-8DC9-C09BAE3707BA}"/>
              </a:ext>
            </a:extLst>
          </p:cNvPr>
          <p:cNvGrpSpPr/>
          <p:nvPr/>
        </p:nvGrpSpPr>
        <p:grpSpPr>
          <a:xfrm>
            <a:off x="4299626" y="6065175"/>
            <a:ext cx="7529208" cy="622591"/>
            <a:chOff x="4299626" y="6065175"/>
            <a:chExt cx="7529208" cy="622591"/>
          </a:xfrm>
        </p:grpSpPr>
        <p:sp>
          <p:nvSpPr>
            <p:cNvPr id="11" name="Rectangle 10">
              <a:extLst>
                <a:ext uri="{FF2B5EF4-FFF2-40B4-BE49-F238E27FC236}">
                  <a16:creationId xmlns:a16="http://schemas.microsoft.com/office/drawing/2014/main" id="{EBF0AE88-59B6-4AC4-BE85-AA2A1D3AB66B}"/>
                </a:ext>
              </a:extLst>
            </p:cNvPr>
            <p:cNvSpPr/>
            <p:nvPr/>
          </p:nvSpPr>
          <p:spPr>
            <a:xfrm>
              <a:off x="4299626" y="6065175"/>
              <a:ext cx="7529208" cy="622591"/>
            </a:xfrm>
            <a:prstGeom prst="rect">
              <a:avLst/>
            </a:prstGeom>
            <a:noFill/>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14">
              <a:extLst>
                <a:ext uri="{FF2B5EF4-FFF2-40B4-BE49-F238E27FC236}">
                  <a16:creationId xmlns:a16="http://schemas.microsoft.com/office/drawing/2014/main" id="{09147A42-F4F2-458A-AA0A-A2016223422E}"/>
                </a:ext>
              </a:extLst>
            </p:cNvPr>
            <p:cNvSpPr txBox="1"/>
            <p:nvPr/>
          </p:nvSpPr>
          <p:spPr>
            <a:xfrm>
              <a:off x="8915401" y="6318434"/>
              <a:ext cx="2913432" cy="369332"/>
            </a:xfrm>
            <a:prstGeom prst="rect">
              <a:avLst/>
            </a:prstGeom>
            <a:noFill/>
            <a:ln w="28575">
              <a:solidFill>
                <a:schemeClr val="accent1"/>
              </a:solidFill>
            </a:ln>
          </p:spPr>
          <p:txBody>
            <a:bodyPr wrap="square" rtlCol="0">
              <a:spAutoFit/>
            </a:bodyPr>
            <a:lstStyle/>
            <a:p>
              <a:r>
                <a:rPr lang="en-US" dirty="0"/>
                <a:t>Distribution and Deployment</a:t>
              </a:r>
            </a:p>
          </p:txBody>
        </p:sp>
      </p:grpSp>
    </p:spTree>
    <p:extLst>
      <p:ext uri="{BB962C8B-B14F-4D97-AF65-F5344CB8AC3E}">
        <p14:creationId xmlns:p14="http://schemas.microsoft.com/office/powerpoint/2010/main" val="24763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334D1-343A-4FC6-B19A-6F108AB32D5B}"/>
              </a:ext>
            </a:extLst>
          </p:cNvPr>
          <p:cNvSpPr>
            <a:spLocks noGrp="1"/>
          </p:cNvSpPr>
          <p:nvPr>
            <p:ph type="title"/>
          </p:nvPr>
        </p:nvSpPr>
        <p:spPr/>
        <p:txBody>
          <a:bodyPr/>
          <a:lstStyle/>
          <a:p>
            <a:r>
              <a:rPr lang="en-US" dirty="0"/>
              <a:t>Packaging Process</a:t>
            </a:r>
          </a:p>
        </p:txBody>
      </p:sp>
      <p:sp>
        <p:nvSpPr>
          <p:cNvPr id="3" name="Content Placeholder 2">
            <a:extLst>
              <a:ext uri="{FF2B5EF4-FFF2-40B4-BE49-F238E27FC236}">
                <a16:creationId xmlns:a16="http://schemas.microsoft.com/office/drawing/2014/main" id="{F27775F0-76D9-4B81-BC80-A53848FC25A3}"/>
              </a:ext>
            </a:extLst>
          </p:cNvPr>
          <p:cNvSpPr>
            <a:spLocks noGrp="1"/>
          </p:cNvSpPr>
          <p:nvPr>
            <p:ph idx="1"/>
          </p:nvPr>
        </p:nvSpPr>
        <p:spPr/>
        <p:txBody>
          <a:bodyPr/>
          <a:lstStyle/>
          <a:p>
            <a:r>
              <a:rPr lang="en-US" dirty="0"/>
              <a:t>Download the Installer</a:t>
            </a:r>
          </a:p>
          <a:p>
            <a:pPr lvl="1"/>
            <a:r>
              <a:rPr lang="en-US" dirty="0"/>
              <a:t>Prefetch script – PowerShell to determine the URL of the latest installer</a:t>
            </a:r>
          </a:p>
          <a:p>
            <a:pPr lvl="1"/>
            <a:r>
              <a:rPr lang="en-US" dirty="0"/>
              <a:t>Download URL – download the installer specified</a:t>
            </a:r>
          </a:p>
          <a:p>
            <a:pPr lvl="1"/>
            <a:r>
              <a:rPr lang="en-US" dirty="0"/>
              <a:t>Version Check – PowerShell to determine the version of the download</a:t>
            </a:r>
          </a:p>
          <a:p>
            <a:pPr lvl="1"/>
            <a:r>
              <a:rPr lang="en-US" dirty="0"/>
              <a:t>Copy Installer and Extra files to Deployment Share</a:t>
            </a:r>
          </a:p>
          <a:p>
            <a:r>
              <a:rPr lang="en-US" dirty="0"/>
              <a:t>Create the Application</a:t>
            </a:r>
          </a:p>
          <a:p>
            <a:pPr lvl="1"/>
            <a:r>
              <a:rPr lang="en-US" dirty="0"/>
              <a:t>Creates the Application in SCCM, uses the name, description, icon, etc.</a:t>
            </a:r>
          </a:p>
          <a:p>
            <a:pPr lvl="1"/>
            <a:r>
              <a:rPr lang="en-US" dirty="0"/>
              <a:t>New-</a:t>
            </a:r>
            <a:r>
              <a:rPr lang="en-US" dirty="0" err="1"/>
              <a:t>CMApplication</a:t>
            </a:r>
            <a:r>
              <a:rPr lang="en-US" dirty="0"/>
              <a:t> </a:t>
            </a:r>
          </a:p>
          <a:p>
            <a:pPr lvl="2"/>
            <a:r>
              <a:rPr lang="en-US" dirty="0"/>
              <a:t>Creates the SCCM Application </a:t>
            </a:r>
          </a:p>
          <a:p>
            <a:pPr lvl="2"/>
            <a:r>
              <a:rPr lang="en-US" dirty="0"/>
              <a:t>No deployment types are created here.</a:t>
            </a:r>
          </a:p>
          <a:p>
            <a:pPr lvl="2"/>
            <a:r>
              <a:rPr lang="en-US" dirty="0"/>
              <a:t>All information shown in Software Center is set here</a:t>
            </a:r>
          </a:p>
          <a:p>
            <a:pPr lvl="1"/>
            <a:endParaRPr lang="en-US" dirty="0"/>
          </a:p>
          <a:p>
            <a:endParaRPr lang="en-US" dirty="0"/>
          </a:p>
        </p:txBody>
      </p:sp>
    </p:spTree>
    <p:extLst>
      <p:ext uri="{BB962C8B-B14F-4D97-AF65-F5344CB8AC3E}">
        <p14:creationId xmlns:p14="http://schemas.microsoft.com/office/powerpoint/2010/main" val="2870462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BEEBE-C594-41B0-8424-F5E046F9B29E}"/>
              </a:ext>
            </a:extLst>
          </p:cNvPr>
          <p:cNvSpPr>
            <a:spLocks noGrp="1"/>
          </p:cNvSpPr>
          <p:nvPr>
            <p:ph type="title"/>
          </p:nvPr>
        </p:nvSpPr>
        <p:spPr/>
        <p:txBody>
          <a:bodyPr/>
          <a:lstStyle/>
          <a:p>
            <a:r>
              <a:rPr lang="en-US" dirty="0"/>
              <a:t>Deployment Types</a:t>
            </a:r>
          </a:p>
        </p:txBody>
      </p:sp>
      <p:sp>
        <p:nvSpPr>
          <p:cNvPr id="3" name="Content Placeholder 2">
            <a:extLst>
              <a:ext uri="{FF2B5EF4-FFF2-40B4-BE49-F238E27FC236}">
                <a16:creationId xmlns:a16="http://schemas.microsoft.com/office/drawing/2014/main" id="{E0C618A8-F6E6-4BA6-87A9-9081B560FF44}"/>
              </a:ext>
            </a:extLst>
          </p:cNvPr>
          <p:cNvSpPr>
            <a:spLocks noGrp="1"/>
          </p:cNvSpPr>
          <p:nvPr>
            <p:ph idx="1"/>
          </p:nvPr>
        </p:nvSpPr>
        <p:spPr/>
        <p:txBody>
          <a:bodyPr/>
          <a:lstStyle/>
          <a:p>
            <a:r>
              <a:rPr lang="en-US" dirty="0"/>
              <a:t>Deployment Type… Types</a:t>
            </a:r>
          </a:p>
          <a:p>
            <a:pPr lvl="1"/>
            <a:r>
              <a:rPr lang="en-US" dirty="0"/>
              <a:t>New-</a:t>
            </a:r>
            <a:r>
              <a:rPr lang="en-US" dirty="0" err="1"/>
              <a:t>CMScriptDeploymentType</a:t>
            </a:r>
            <a:endParaRPr lang="en-US" dirty="0"/>
          </a:p>
          <a:p>
            <a:pPr lvl="1"/>
            <a:r>
              <a:rPr lang="en-US" dirty="0"/>
              <a:t>New-</a:t>
            </a:r>
            <a:r>
              <a:rPr lang="en-US" dirty="0" err="1"/>
              <a:t>CMMSIDeploymentType</a:t>
            </a:r>
            <a:endParaRPr lang="en-US" dirty="0"/>
          </a:p>
          <a:p>
            <a:r>
              <a:rPr lang="en-US" dirty="0"/>
              <a:t>Installation and uninstallation commands and properties</a:t>
            </a:r>
          </a:p>
          <a:p>
            <a:r>
              <a:rPr lang="en-US" dirty="0"/>
              <a:t>Requirements</a:t>
            </a:r>
          </a:p>
          <a:p>
            <a:pPr lvl="1"/>
            <a:r>
              <a:rPr lang="en-US" dirty="0"/>
              <a:t>Copied from a template application</a:t>
            </a:r>
          </a:p>
          <a:p>
            <a:pPr lvl="2"/>
            <a:r>
              <a:rPr lang="en-US" dirty="0"/>
              <a:t>Pre-1810, creating requirements directly on applications was not an easy task</a:t>
            </a:r>
          </a:p>
          <a:p>
            <a:pPr lvl="1"/>
            <a:r>
              <a:rPr lang="en-US" dirty="0"/>
              <a:t>Post 1810, creating requirements for applications is easier, but the template application remains</a:t>
            </a:r>
          </a:p>
          <a:p>
            <a:pPr lvl="2"/>
            <a:r>
              <a:rPr lang="en-US" dirty="0"/>
              <a:t>Post-1810, the template application can be created (almost) entirely with PowerShell</a:t>
            </a:r>
          </a:p>
          <a:p>
            <a:r>
              <a:rPr lang="en-US" dirty="0"/>
              <a:t>Detection Methods</a:t>
            </a:r>
          </a:p>
          <a:p>
            <a:pPr lvl="1"/>
            <a:r>
              <a:rPr lang="en-US" dirty="0"/>
              <a:t>All types of detection methods are supported – File/Folder, Registry, MSI, etc. </a:t>
            </a:r>
          </a:p>
          <a:p>
            <a:pPr lvl="1"/>
            <a:endParaRPr lang="en-US" dirty="0"/>
          </a:p>
          <a:p>
            <a:endParaRPr lang="en-US" dirty="0"/>
          </a:p>
        </p:txBody>
      </p:sp>
    </p:spTree>
    <p:extLst>
      <p:ext uri="{BB962C8B-B14F-4D97-AF65-F5344CB8AC3E}">
        <p14:creationId xmlns:p14="http://schemas.microsoft.com/office/powerpoint/2010/main" val="266535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53D96C-36EE-4999-B149-CBA67BC0CB86}"/>
              </a:ext>
            </a:extLst>
          </p:cNvPr>
          <p:cNvSpPr>
            <a:spLocks noGrp="1"/>
          </p:cNvSpPr>
          <p:nvPr>
            <p:ph type="title"/>
          </p:nvPr>
        </p:nvSpPr>
        <p:spPr/>
        <p:txBody>
          <a:bodyPr/>
          <a:lstStyle/>
          <a:p>
            <a:r>
              <a:rPr lang="en-US" dirty="0"/>
              <a:t>Detection Methods</a:t>
            </a:r>
          </a:p>
        </p:txBody>
      </p:sp>
      <p:sp>
        <p:nvSpPr>
          <p:cNvPr id="6" name="Text Placeholder 5">
            <a:extLst>
              <a:ext uri="{FF2B5EF4-FFF2-40B4-BE49-F238E27FC236}">
                <a16:creationId xmlns:a16="http://schemas.microsoft.com/office/drawing/2014/main" id="{C3108972-2E90-4D91-BEF9-638499D5A38C}"/>
              </a:ext>
            </a:extLst>
          </p:cNvPr>
          <p:cNvSpPr>
            <a:spLocks noGrp="1"/>
          </p:cNvSpPr>
          <p:nvPr>
            <p:ph type="body" sz="half" idx="2"/>
          </p:nvPr>
        </p:nvSpPr>
        <p:spPr/>
        <p:txBody>
          <a:bodyPr/>
          <a:lstStyle/>
          <a:p>
            <a:endParaRPr lang="en-US" dirty="0"/>
          </a:p>
        </p:txBody>
      </p:sp>
      <p:sp>
        <p:nvSpPr>
          <p:cNvPr id="2" name="Rectangle 1">
            <a:extLst>
              <a:ext uri="{FF2B5EF4-FFF2-40B4-BE49-F238E27FC236}">
                <a16:creationId xmlns:a16="http://schemas.microsoft.com/office/drawing/2014/main" id="{6DBC6B03-06DF-4F1B-AD03-3CB6486A66C8}"/>
              </a:ext>
            </a:extLst>
          </p:cNvPr>
          <p:cNvSpPr/>
          <p:nvPr/>
        </p:nvSpPr>
        <p:spPr>
          <a:xfrm>
            <a:off x="4134416" y="0"/>
            <a:ext cx="8057584" cy="6740307"/>
          </a:xfrm>
          <a:prstGeom prst="rect">
            <a:avLst/>
          </a:prstGeom>
        </p:spPr>
        <p:txBody>
          <a:bodyPr wrap="square">
            <a:spAutoFit/>
          </a:bodyPr>
          <a:lstStyle/>
          <a:p>
            <a:r>
              <a:rPr lang="en-US" sz="1600" dirty="0">
                <a:solidFill>
                  <a:srgbClr val="006600"/>
                </a:solidFill>
                <a:latin typeface="Consolas" panose="020B0609020204030204" pitchFamily="49" charset="0"/>
              </a:rPr>
              <a:t># Choose the Detection Method Command</a:t>
            </a:r>
          </a:p>
          <a:p>
            <a:r>
              <a:rPr lang="en-US" sz="1600" dirty="0">
                <a:solidFill>
                  <a:srgbClr val="0000FF"/>
                </a:solidFill>
                <a:latin typeface="Consolas" panose="020B0609020204030204" pitchFamily="49" charset="0"/>
              </a:rPr>
              <a:t>Switch</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detMethodDetectionClauseType</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Directory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detMethodCommand</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"New-</a:t>
            </a:r>
            <a:r>
              <a:rPr lang="en-US" sz="1600" dirty="0" err="1">
                <a:solidFill>
                  <a:srgbClr val="A31515"/>
                </a:solidFill>
                <a:latin typeface="Consolas" panose="020B0609020204030204" pitchFamily="49" charset="0"/>
              </a:rPr>
              <a:t>CMDetectionClauseDirectory</a:t>
            </a:r>
            <a:r>
              <a:rPr lang="en-US" sz="1600" dirty="0">
                <a:solidFill>
                  <a:srgbClr val="A31515"/>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(-not([</a:t>
            </a:r>
            <a:r>
              <a:rPr lang="en-US" sz="1600" dirty="0" err="1">
                <a:solidFill>
                  <a:srgbClr val="0000FF"/>
                </a:solidFill>
                <a:latin typeface="Consolas" panose="020B0609020204030204" pitchFamily="49" charset="0"/>
              </a:rPr>
              <a:t>System.String</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IsNullOrEmpty</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DetectionMethod.Name</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detMethodCommand</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DirectoryName</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DetectionMethod.Name</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File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detMethodCommand</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"New-</a:t>
            </a:r>
            <a:r>
              <a:rPr lang="en-US" sz="1600" dirty="0" err="1">
                <a:solidFill>
                  <a:srgbClr val="A31515"/>
                </a:solidFill>
                <a:latin typeface="Consolas" panose="020B0609020204030204" pitchFamily="49" charset="0"/>
              </a:rPr>
              <a:t>CMDetectionClauseFile</a:t>
            </a:r>
            <a:r>
              <a:rPr lang="en-US" sz="1600" dirty="0">
                <a:solidFill>
                  <a:srgbClr val="A31515"/>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(-not([</a:t>
            </a:r>
            <a:r>
              <a:rPr lang="en-US" sz="1600" dirty="0" err="1">
                <a:solidFill>
                  <a:srgbClr val="0000FF"/>
                </a:solidFill>
                <a:latin typeface="Consolas" panose="020B0609020204030204" pitchFamily="49" charset="0"/>
              </a:rPr>
              <a:t>System.String</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IsNullOrEmpty</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DetectionMethod.Name</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detMethodCommand</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FileName</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DetectionMethod.Name</a:t>
            </a:r>
            <a:r>
              <a:rPr lang="en-US" sz="1600" dirty="0">
                <a:solidFill>
                  <a:srgbClr val="A31515"/>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RegistryKey</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detMethodCommand</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"New-</a:t>
            </a:r>
            <a:r>
              <a:rPr lang="en-US" sz="1600" dirty="0" err="1">
                <a:solidFill>
                  <a:srgbClr val="A31515"/>
                </a:solidFill>
                <a:latin typeface="Consolas" panose="020B0609020204030204" pitchFamily="49" charset="0"/>
              </a:rPr>
              <a:t>CMDetectionClauseRegistryKey</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RegistryKeyValue</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detMethodCommand</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"New-</a:t>
            </a:r>
            <a:r>
              <a:rPr lang="en-US" sz="1600" dirty="0" err="1">
                <a:solidFill>
                  <a:srgbClr val="A31515"/>
                </a:solidFill>
                <a:latin typeface="Consolas" panose="020B0609020204030204" pitchFamily="49" charset="0"/>
              </a:rPr>
              <a:t>CMDetectionClauseRegistryKeyValue</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WindowsInstaller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detMethodCommand</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"New-</a:t>
            </a:r>
            <a:r>
              <a:rPr lang="en-US" sz="1600" dirty="0" err="1">
                <a:solidFill>
                  <a:srgbClr val="A31515"/>
                </a:solidFill>
                <a:latin typeface="Consolas" panose="020B0609020204030204" pitchFamily="49" charset="0"/>
              </a:rPr>
              <a:t>CMDetectionClauseWindowsInstaller</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a:solidFill>
                  <a:srgbClr val="006600"/>
                </a:solidFill>
                <a:latin typeface="Consolas" panose="020B0609020204030204" pitchFamily="49" charset="0"/>
              </a:rPr>
              <a:t># Build the Command Line Based on options specified in the recipe</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System.Convert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ToBoolean</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DetectionMethod.Existance</a:t>
            </a:r>
            <a:r>
              <a:rPr lang="en-US" sz="1600" dirty="0">
                <a:solidFill>
                  <a:srgbClr val="000000"/>
                </a:solidFill>
                <a:latin typeface="Consolas" panose="020B0609020204030204" pitchFamily="49" charset="0"/>
              </a:rPr>
              <a:t>)) -and (-not ([</a:t>
            </a:r>
            <a:r>
              <a:rPr lang="en-US" sz="1600" dirty="0" err="1">
                <a:solidFill>
                  <a:srgbClr val="0000FF"/>
                </a:solidFill>
                <a:latin typeface="Consolas" panose="020B0609020204030204" pitchFamily="49" charset="0"/>
              </a:rPr>
              <a:t>System.String</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IsNullOrEmpty</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DetectionMethod.Existance</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detMethodCommand</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Existance</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System.Convert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ToBoolean</a:t>
            </a:r>
            <a:r>
              <a:rPr lang="en-US" sz="1600" dirty="0">
                <a:solidFill>
                  <a:srgbClr val="000000"/>
                </a:solidFill>
                <a:latin typeface="Consolas" panose="020B0609020204030204" pitchFamily="49" charset="0"/>
              </a:rPr>
              <a:t>($DetectionMethod.Is64Bit)) -and (-not ([</a:t>
            </a:r>
            <a:r>
              <a:rPr lang="en-US" sz="1600" dirty="0" err="1">
                <a:solidFill>
                  <a:srgbClr val="0000FF"/>
                </a:solidFill>
                <a:latin typeface="Consolas" panose="020B0609020204030204" pitchFamily="49" charset="0"/>
              </a:rPr>
              <a:t>System.String</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IsNullOrEmpty</a:t>
            </a:r>
            <a:r>
              <a:rPr lang="en-US" sz="1600" dirty="0">
                <a:solidFill>
                  <a:srgbClr val="000000"/>
                </a:solidFill>
                <a:latin typeface="Consolas" panose="020B0609020204030204" pitchFamily="49" charset="0"/>
              </a:rPr>
              <a:t>($DetectionMethod.Is64Bit))))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detMethodCommand</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 -Is64Bit"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4903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94D7-E567-45EA-8FC0-F06E89F472D4}"/>
              </a:ext>
            </a:extLst>
          </p:cNvPr>
          <p:cNvSpPr>
            <a:spLocks noGrp="1"/>
          </p:cNvSpPr>
          <p:nvPr>
            <p:ph type="title"/>
          </p:nvPr>
        </p:nvSpPr>
        <p:spPr/>
        <p:txBody>
          <a:bodyPr/>
          <a:lstStyle/>
          <a:p>
            <a:r>
              <a:rPr lang="en-US" dirty="0"/>
              <a:t>Copying Requirements</a:t>
            </a:r>
          </a:p>
        </p:txBody>
      </p:sp>
      <p:sp>
        <p:nvSpPr>
          <p:cNvPr id="4" name="Text Placeholder 3">
            <a:extLst>
              <a:ext uri="{FF2B5EF4-FFF2-40B4-BE49-F238E27FC236}">
                <a16:creationId xmlns:a16="http://schemas.microsoft.com/office/drawing/2014/main" id="{CCEA855A-B178-4162-9BD1-4EF245F927BF}"/>
              </a:ext>
            </a:extLst>
          </p:cNvPr>
          <p:cNvSpPr>
            <a:spLocks noGrp="1"/>
          </p:cNvSpPr>
          <p:nvPr>
            <p:ph type="body" sz="half" idx="2"/>
          </p:nvPr>
        </p:nvSpPr>
        <p:spPr/>
        <p:txBody>
          <a:bodyPr/>
          <a:lstStyle/>
          <a:p>
            <a:endParaRPr lang="en-US"/>
          </a:p>
        </p:txBody>
      </p:sp>
      <p:pic>
        <p:nvPicPr>
          <p:cNvPr id="5" name="Picture 4">
            <a:extLst>
              <a:ext uri="{FF2B5EF4-FFF2-40B4-BE49-F238E27FC236}">
                <a16:creationId xmlns:a16="http://schemas.microsoft.com/office/drawing/2014/main" id="{75A06D9D-E7A6-4075-B27A-D197CDEC7144}"/>
              </a:ext>
            </a:extLst>
          </p:cNvPr>
          <p:cNvPicPr>
            <a:picLocks noChangeAspect="1"/>
          </p:cNvPicPr>
          <p:nvPr/>
        </p:nvPicPr>
        <p:blipFill rotWithShape="1">
          <a:blip r:embed="rId2"/>
          <a:srcRect l="963" t="875" b="652"/>
          <a:stretch/>
        </p:blipFill>
        <p:spPr>
          <a:xfrm>
            <a:off x="4730262" y="984738"/>
            <a:ext cx="6834507" cy="5285433"/>
          </a:xfrm>
          <a:prstGeom prst="rect">
            <a:avLst/>
          </a:prstGeom>
          <a:ln>
            <a:solidFill>
              <a:schemeClr val="tx2">
                <a:lumMod val="60000"/>
                <a:lumOff val="40000"/>
              </a:schemeClr>
            </a:solidFill>
          </a:ln>
        </p:spPr>
      </p:pic>
      <p:pic>
        <p:nvPicPr>
          <p:cNvPr id="6" name="Picture 5">
            <a:extLst>
              <a:ext uri="{FF2B5EF4-FFF2-40B4-BE49-F238E27FC236}">
                <a16:creationId xmlns:a16="http://schemas.microsoft.com/office/drawing/2014/main" id="{9BD32229-4AA7-4C2B-91F1-10A189491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2900" y="796951"/>
            <a:ext cx="5921748" cy="5553116"/>
          </a:xfrm>
          <a:prstGeom prst="rect">
            <a:avLst/>
          </a:prstGeom>
          <a:ln>
            <a:solidFill>
              <a:schemeClr val="tx2">
                <a:lumMod val="60000"/>
                <a:lumOff val="40000"/>
              </a:schemeClr>
            </a:solidFill>
          </a:ln>
        </p:spPr>
      </p:pic>
    </p:spTree>
    <p:extLst>
      <p:ext uri="{BB962C8B-B14F-4D97-AF65-F5344CB8AC3E}">
        <p14:creationId xmlns:p14="http://schemas.microsoft.com/office/powerpoint/2010/main" val="587794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 presetClass="exit" presetSubtype="0" fill="hold"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otalTime>77</TotalTime>
  <Words>1295</Words>
  <Application>Microsoft Office PowerPoint</Application>
  <PresentationFormat>Widescreen</PresentationFormat>
  <Paragraphs>227</Paragraphs>
  <Slides>24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9" baseType="lpstr">
      <vt:lpstr>Calibri</vt:lpstr>
      <vt:lpstr>Calibri Light</vt:lpstr>
      <vt:lpstr>Consolas</vt:lpstr>
      <vt:lpstr>Retrospect</vt:lpstr>
      <vt:lpstr>Packager Shell Object</vt:lpstr>
      <vt:lpstr>Automating Application Packaging and Deployment in SCCM</vt:lpstr>
      <vt:lpstr>Goal and Overview</vt:lpstr>
      <vt:lpstr>SCCM Application Packager Script</vt:lpstr>
      <vt:lpstr>Recipes - Ingredient List</vt:lpstr>
      <vt:lpstr>Example Recipe</vt:lpstr>
      <vt:lpstr>Packaging Process</vt:lpstr>
      <vt:lpstr>Deployment Types</vt:lpstr>
      <vt:lpstr>Detection Methods</vt:lpstr>
      <vt:lpstr>Copying Requirements</vt:lpstr>
      <vt:lpstr>Copying Requirements</vt:lpstr>
      <vt:lpstr>Distribution and Deployment</vt:lpstr>
      <vt:lpstr>Distribution and Deployment</vt:lpstr>
      <vt:lpstr>Final Result</vt:lpstr>
      <vt:lpstr>Dynamic App Deployment During OSD</vt:lpstr>
      <vt:lpstr>Goal and Process Overview</vt:lpstr>
      <vt:lpstr>Collecting Applications</vt:lpstr>
      <vt:lpstr>Collecting Applications</vt:lpstr>
      <vt:lpstr>Selecting Applications</vt:lpstr>
      <vt:lpstr>Selecting Applications</vt:lpstr>
      <vt:lpstr>Selecting Applications</vt:lpstr>
      <vt:lpstr>Dynamic Application Install</vt:lpstr>
      <vt:lpstr>Putting Everything Together</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application packaging and deployment in ConfigMgr</dc:title>
  <dc:creator>Andrew Jimenez</dc:creator>
  <cp:lastModifiedBy>Andrew Jimenez</cp:lastModifiedBy>
  <cp:revision>72</cp:revision>
  <dcterms:created xsi:type="dcterms:W3CDTF">2019-04-20T22:15:10Z</dcterms:created>
  <dcterms:modified xsi:type="dcterms:W3CDTF">2019-05-13T19:19:54Z</dcterms:modified>
</cp:coreProperties>
</file>