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5" r:id="rId14"/>
    <p:sldId id="296" r:id="rId15"/>
    <p:sldId id="269" r:id="rId16"/>
    <p:sldId id="270" r:id="rId17"/>
    <p:sldId id="297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98" r:id="rId26"/>
    <p:sldId id="278" r:id="rId27"/>
    <p:sldId id="279" r:id="rId28"/>
    <p:sldId id="280" r:id="rId29"/>
    <p:sldId id="281" r:id="rId30"/>
    <p:sldId id="299" r:id="rId31"/>
    <p:sldId id="282" r:id="rId32"/>
    <p:sldId id="294" r:id="rId33"/>
    <p:sldId id="284" r:id="rId34"/>
    <p:sldId id="285" r:id="rId35"/>
    <p:sldId id="286" r:id="rId36"/>
    <p:sldId id="287" r:id="rId37"/>
    <p:sldId id="300" r:id="rId38"/>
    <p:sldId id="288" r:id="rId39"/>
    <p:sldId id="289" r:id="rId40"/>
    <p:sldId id="301" r:id="rId41"/>
    <p:sldId id="290" r:id="rId42"/>
    <p:sldId id="291" r:id="rId43"/>
    <p:sldId id="292" r:id="rId44"/>
  </p:sldIdLst>
  <p:sldSz cx="12601575" cy="6861175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>
        <a:alpha val="100000"/>
      </a:srgbClr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8"/>
    <p:restoredTop sz="93704" autoAdjust="0"/>
  </p:normalViewPr>
  <p:slideViewPr>
    <p:cSldViewPr>
      <p:cViewPr>
        <p:scale>
          <a:sx n="70" d="100"/>
          <a:sy n="70" d="100"/>
        </p:scale>
        <p:origin x="379" y="106"/>
      </p:cViewPr>
      <p:guideLst>
        <p:guide orient="horz" pos="2160"/>
        <p:guide pos="39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874"/>
        <p:guide pos="214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2017-02-21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0988" y="685800"/>
            <a:ext cx="62960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7209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0988" y="685800"/>
            <a:ext cx="6296025" cy="3429000"/>
          </a:xfrm>
        </p:spPr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45055" y="2131400"/>
            <a:ext cx="10710630" cy="147069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90112" y="3887976"/>
            <a:ext cx="8820519" cy="17533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" y="2131400"/>
            <a:ext cx="12600743" cy="147069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2017-02-21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036" y="274766"/>
            <a:ext cx="11340666" cy="1143521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953277" y="2215576"/>
            <a:ext cx="6694165" cy="321615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35539" y="274763"/>
            <a:ext cx="2835166" cy="5854194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30036" y="274763"/>
            <a:ext cx="8295489" cy="5854194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2017-02-21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5371" y="4408910"/>
            <a:ext cx="10710630" cy="136269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95371" y="2908042"/>
            <a:ext cx="10710630" cy="150087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30035" y="1600930"/>
            <a:ext cx="5565327" cy="45280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5377" y="1600930"/>
            <a:ext cx="5565327" cy="45280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2017-02-21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2017-02-21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28422" y="1643812"/>
            <a:ext cx="11340666" cy="4527264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30035" y="1600933"/>
            <a:ext cx="5565327" cy="2197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405377" y="1600933"/>
            <a:ext cx="5565327" cy="2197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28421" y="3986040"/>
            <a:ext cx="5565327" cy="2197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03761" y="3986040"/>
            <a:ext cx="5565327" cy="2197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2017-02-21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69834" y="4802790"/>
            <a:ext cx="7560445" cy="566996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469834" y="613057"/>
            <a:ext cx="7560445" cy="4116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69834" y="5369789"/>
            <a:ext cx="7560445" cy="8052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2017-02-21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30036" y="274766"/>
            <a:ext cx="11340666" cy="114352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036" y="1600930"/>
            <a:ext cx="11340666" cy="452802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30036" y="6359253"/>
            <a:ext cx="2940173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2017-02-21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305253" y="6359253"/>
            <a:ext cx="3990233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030532" y="6359253"/>
            <a:ext cx="2940173" cy="365291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tip.daum.net/openknow/38233107" TargetMode="External"/><Relationship Id="rId2" Type="http://schemas.openxmlformats.org/officeDocument/2006/relationships/hyperlink" Target="https://developer.android.com/guide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tt91.tistory.com/57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3075"/>
          <p:cNvSpPr txBox="1"/>
          <p:nvPr/>
        </p:nvSpPr>
        <p:spPr>
          <a:xfrm>
            <a:off x="1174956" y="1628657"/>
            <a:ext cx="9218064" cy="8639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87084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3200" dirty="0" err="1" smtClean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</a:rPr>
              <a:t>스마트폰을</a:t>
            </a:r>
            <a:r>
              <a:rPr lang="ko-KR" altLang="en-US" sz="3200" dirty="0" smtClean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</a:rPr>
              <a:t> 이용한 당구 훈련 시스템</a:t>
            </a:r>
            <a:endParaRPr kumimoji="0" lang="ko-KR" altLang="en-US" sz="3200" i="0" dirty="0">
              <a:solidFill>
                <a:srgbClr val="000000">
                  <a:alpha val="100000"/>
                </a:srgbClr>
              </a:solidFill>
              <a:latin typeface="HY견고딕"/>
              <a:ea typeface="HY견고딕"/>
            </a:endParaRPr>
          </a:p>
        </p:txBody>
      </p:sp>
      <p:sp>
        <p:nvSpPr>
          <p:cNvPr id="3077" name="TextBox 3076"/>
          <p:cNvSpPr txBox="1"/>
          <p:nvPr/>
        </p:nvSpPr>
        <p:spPr>
          <a:xfrm>
            <a:off x="8795046" y="4818167"/>
            <a:ext cx="5319090" cy="141988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870842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kumimoji="0" lang="ko-KR" altLang="en-US" sz="1700" b="0" i="0">
              <a:solidFill>
                <a:srgbClr val="000000">
                  <a:alpha val="100000"/>
                </a:srgbClr>
              </a:solidFill>
              <a:latin typeface="HY견고딕"/>
              <a:ea typeface="HY견고딕"/>
            </a:endParaRPr>
          </a:p>
          <a:p>
            <a:pPr marL="0" lvl="0" indent="0" algn="l" defTabSz="870842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kumimoji="0" lang="ko-KR" altLang="en-US" sz="1700" i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</a:rPr>
              <a:t>2012154032 윤재학</a:t>
            </a:r>
          </a:p>
          <a:p>
            <a:pPr marL="0" lvl="0" indent="0" algn="l" defTabSz="870842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r>
              <a:rPr kumimoji="0" lang="ko-KR" altLang="en-US" sz="1700" i="0">
                <a:solidFill>
                  <a:srgbClr val="000000">
                    <a:alpha val="100000"/>
                  </a:srgbClr>
                </a:solidFill>
                <a:latin typeface="HY견고딕"/>
                <a:ea typeface="HY견고딕"/>
              </a:rPr>
              <a:t>2012152034 이진우</a:t>
            </a:r>
          </a:p>
          <a:p>
            <a:pPr marL="0" lvl="0" indent="0" algn="l" defTabSz="870842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kumimoji="1" lang="ko-KR" altLang="en-US" sz="1200" b="0" i="0">
              <a:solidFill>
                <a:srgbClr val="000000">
                  <a:alpha val="100000"/>
                </a:srgbClr>
              </a:solidFill>
              <a:latin typeface="HY견고딕"/>
              <a:ea typeface="HY견고딕"/>
            </a:endParaRPr>
          </a:p>
          <a:p>
            <a:pPr marL="0" lvl="0" indent="0" algn="l" defTabSz="870842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kumimoji="1" lang="ko-KR" altLang="en-US" sz="1200" b="0" i="0">
              <a:solidFill>
                <a:srgbClr val="000000">
                  <a:alpha val="100000"/>
                </a:srgbClr>
              </a:solidFill>
              <a:latin typeface="HY견고딕"/>
              <a:ea typeface="HY견고딕"/>
            </a:endParaRPr>
          </a:p>
          <a:p>
            <a:pPr marL="0" lvl="0" indent="0" algn="l" defTabSz="870842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lang="ko-KR" altLang="en-US"/>
            </a:pPr>
            <a:endParaRPr kumimoji="1" lang="ko-KR" altLang="en-US" sz="1200" b="0" i="0">
              <a:solidFill>
                <a:srgbClr val="000000">
                  <a:alpha val="100000"/>
                </a:srgbClr>
              </a:solidFill>
              <a:latin typeface="HY견고딕"/>
              <a:ea typeface="HY견고딕"/>
            </a:endParaRPr>
          </a:p>
        </p:txBody>
      </p:sp>
      <p:sp>
        <p:nvSpPr>
          <p:cNvPr id="3078" name="TextBox 3077"/>
          <p:cNvSpPr txBox="1"/>
          <p:nvPr/>
        </p:nvSpPr>
        <p:spPr>
          <a:xfrm>
            <a:off x="741749" y="5951072"/>
            <a:ext cx="2214249" cy="3383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defTabSz="87084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ko-KR" altLang="en-US" sz="1600" b="0" i="0">
                <a:solidFill>
                  <a:srgbClr val="F3DF88">
                    <a:alpha val="100000"/>
                  </a:srgbClr>
                </a:solidFill>
                <a:latin typeface="맑은 고딕"/>
                <a:ea typeface="맑은 고딕"/>
              </a:rPr>
              <a:t>졸업연구제안서</a:t>
            </a:r>
          </a:p>
        </p:txBody>
      </p:sp>
      <p:cxnSp>
        <p:nvCxnSpPr>
          <p:cNvPr id="3079" name="직선 연결선 3078"/>
          <p:cNvCxnSpPr/>
          <p:nvPr/>
        </p:nvCxnSpPr>
        <p:spPr>
          <a:xfrm>
            <a:off x="2" y="2492649"/>
            <a:ext cx="1077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0" name="TextBox 3079"/>
          <p:cNvSpPr txBox="1"/>
          <p:nvPr/>
        </p:nvSpPr>
        <p:spPr>
          <a:xfrm>
            <a:off x="2999586" y="2603244"/>
            <a:ext cx="5655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3-Cushion teaching system using Smart Phone</a:t>
            </a:r>
            <a:endParaRPr lang="ko-KR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9" name="직사각형 7358"/>
          <p:cNvSpPr/>
          <p:nvPr/>
        </p:nvSpPr>
        <p:spPr>
          <a:xfrm>
            <a:off x="5223684" y="1484784"/>
            <a:ext cx="992016" cy="4824536"/>
          </a:xfrm>
          <a:prstGeom prst="rect">
            <a:avLst/>
          </a:prstGeom>
          <a:gradFill flip="xy" rotWithShape="1">
            <a:gsLst>
              <a:gs pos="0">
                <a:schemeClr val="bg2">
                  <a:lumMod val="95000"/>
                  <a:alpha val="100000"/>
                </a:schemeClr>
              </a:gs>
              <a:gs pos="100000">
                <a:schemeClr val="bg1">
                  <a:alpha val="10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3034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1" y="3"/>
            <a:ext cx="2742152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5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시나리오</a:t>
            </a: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7246" name="직사각형 6"/>
          <p:cNvSpPr/>
          <p:nvPr/>
        </p:nvSpPr>
        <p:spPr>
          <a:xfrm>
            <a:off x="908415" y="1484784"/>
            <a:ext cx="4315269" cy="482453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47" name="직사각형 5"/>
          <p:cNvSpPr/>
          <p:nvPr/>
        </p:nvSpPr>
        <p:spPr>
          <a:xfrm>
            <a:off x="1196098" y="1705498"/>
            <a:ext cx="3729980" cy="4387801"/>
          </a:xfrm>
          <a:prstGeom prst="rect">
            <a:avLst/>
          </a:prstGeom>
          <a:solidFill>
            <a:srgbClr val="107FB5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48" name="타원 11"/>
          <p:cNvSpPr/>
          <p:nvPr/>
        </p:nvSpPr>
        <p:spPr>
          <a:xfrm>
            <a:off x="3352287" y="4833064"/>
            <a:ext cx="383373" cy="2881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253" name="직선 연결선 9"/>
          <p:cNvCxnSpPr/>
          <p:nvPr/>
        </p:nvCxnSpPr>
        <p:spPr>
          <a:xfrm rot="16200000" flipV="1">
            <a:off x="3193587" y="5879286"/>
            <a:ext cx="1332148" cy="248004"/>
          </a:xfrm>
          <a:prstGeom prst="line">
            <a:avLst/>
          </a:prstGeom>
          <a:ln w="127000"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3" name="타원 7"/>
          <p:cNvSpPr/>
          <p:nvPr/>
        </p:nvSpPr>
        <p:spPr>
          <a:xfrm>
            <a:off x="2842845" y="4833156"/>
            <a:ext cx="396807" cy="288032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87" name="타원 7286"/>
          <p:cNvSpPr/>
          <p:nvPr/>
        </p:nvSpPr>
        <p:spPr>
          <a:xfrm>
            <a:off x="4826878" y="1556792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90" name="타원 7289"/>
          <p:cNvSpPr/>
          <p:nvPr/>
        </p:nvSpPr>
        <p:spPr>
          <a:xfrm>
            <a:off x="5025281" y="1736812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91" name="타원 7290"/>
          <p:cNvSpPr/>
          <p:nvPr/>
        </p:nvSpPr>
        <p:spPr>
          <a:xfrm>
            <a:off x="4182068" y="1556792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92" name="타원 7291"/>
          <p:cNvSpPr/>
          <p:nvPr/>
        </p:nvSpPr>
        <p:spPr>
          <a:xfrm>
            <a:off x="3041250" y="1556792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93" name="타원 7292"/>
          <p:cNvSpPr/>
          <p:nvPr/>
        </p:nvSpPr>
        <p:spPr>
          <a:xfrm>
            <a:off x="1702029" y="1556792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94" name="타원 7293"/>
          <p:cNvSpPr/>
          <p:nvPr/>
        </p:nvSpPr>
        <p:spPr>
          <a:xfrm>
            <a:off x="1206021" y="1556792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95" name="타원 7294"/>
          <p:cNvSpPr/>
          <p:nvPr/>
        </p:nvSpPr>
        <p:spPr>
          <a:xfrm>
            <a:off x="1057218" y="1700808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317" name="그룹 7316"/>
          <p:cNvGrpSpPr/>
          <p:nvPr/>
        </p:nvGrpSpPr>
        <p:grpSpPr>
          <a:xfrm flipV="1">
            <a:off x="1057217" y="6021288"/>
            <a:ext cx="4017664" cy="216024"/>
            <a:chOff x="839415" y="6237312"/>
            <a:chExt cx="2916324" cy="216024"/>
          </a:xfr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grpSpPr>
        <p:sp>
          <p:nvSpPr>
            <p:cNvPr id="7310" name="타원 7309"/>
            <p:cNvSpPr/>
            <p:nvPr/>
          </p:nvSpPr>
          <p:spPr>
            <a:xfrm rot="5400000">
              <a:off x="3575720" y="6237312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11" name="타원 7310"/>
            <p:cNvSpPr/>
            <p:nvPr/>
          </p:nvSpPr>
          <p:spPr>
            <a:xfrm rot="5400000">
              <a:off x="3719736" y="6417332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12" name="타원 7311"/>
            <p:cNvSpPr/>
            <p:nvPr/>
          </p:nvSpPr>
          <p:spPr>
            <a:xfrm rot="5400000">
              <a:off x="3107668" y="6237312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13" name="타원 7312"/>
            <p:cNvSpPr/>
            <p:nvPr/>
          </p:nvSpPr>
          <p:spPr>
            <a:xfrm rot="5400000">
              <a:off x="2279576" y="6237312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14" name="타원 7313"/>
            <p:cNvSpPr/>
            <p:nvPr/>
          </p:nvSpPr>
          <p:spPr>
            <a:xfrm rot="5400000">
              <a:off x="1307467" y="6237312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15" name="타원 7314"/>
            <p:cNvSpPr/>
            <p:nvPr/>
          </p:nvSpPr>
          <p:spPr>
            <a:xfrm rot="5400000">
              <a:off x="947427" y="6237312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16" name="타원 7315"/>
            <p:cNvSpPr/>
            <p:nvPr/>
          </p:nvSpPr>
          <p:spPr>
            <a:xfrm rot="5400000">
              <a:off x="839415" y="6381328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7318" name="타원 7317"/>
          <p:cNvSpPr/>
          <p:nvPr/>
        </p:nvSpPr>
        <p:spPr>
          <a:xfrm>
            <a:off x="5025281" y="3789040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20" name="타원 7319"/>
          <p:cNvSpPr/>
          <p:nvPr/>
        </p:nvSpPr>
        <p:spPr>
          <a:xfrm>
            <a:off x="1057218" y="3789040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23" name="타원 7322"/>
          <p:cNvSpPr/>
          <p:nvPr/>
        </p:nvSpPr>
        <p:spPr>
          <a:xfrm>
            <a:off x="5025281" y="2708920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24" name="타원 7323"/>
          <p:cNvSpPr/>
          <p:nvPr/>
        </p:nvSpPr>
        <p:spPr>
          <a:xfrm>
            <a:off x="1057218" y="2708920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25" name="타원 7324"/>
          <p:cNvSpPr/>
          <p:nvPr/>
        </p:nvSpPr>
        <p:spPr>
          <a:xfrm>
            <a:off x="5025281" y="4905164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26" name="타원 7325"/>
          <p:cNvSpPr/>
          <p:nvPr/>
        </p:nvSpPr>
        <p:spPr>
          <a:xfrm>
            <a:off x="1057218" y="4905164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31" name="타원 7330"/>
          <p:cNvSpPr/>
          <p:nvPr/>
        </p:nvSpPr>
        <p:spPr>
          <a:xfrm>
            <a:off x="5025281" y="2204864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32" name="타원 7331"/>
          <p:cNvSpPr/>
          <p:nvPr/>
        </p:nvSpPr>
        <p:spPr>
          <a:xfrm>
            <a:off x="5025281" y="3212976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33" name="타원 7332"/>
          <p:cNvSpPr/>
          <p:nvPr/>
        </p:nvSpPr>
        <p:spPr>
          <a:xfrm>
            <a:off x="5025281" y="4329100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34" name="타원 7333"/>
          <p:cNvSpPr/>
          <p:nvPr/>
        </p:nvSpPr>
        <p:spPr>
          <a:xfrm>
            <a:off x="5025281" y="5517232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35" name="타원 7334"/>
          <p:cNvSpPr/>
          <p:nvPr/>
        </p:nvSpPr>
        <p:spPr>
          <a:xfrm>
            <a:off x="1057218" y="5517232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36" name="타원 7335"/>
          <p:cNvSpPr/>
          <p:nvPr/>
        </p:nvSpPr>
        <p:spPr>
          <a:xfrm>
            <a:off x="1057218" y="4329100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37" name="타원 7336"/>
          <p:cNvSpPr/>
          <p:nvPr/>
        </p:nvSpPr>
        <p:spPr>
          <a:xfrm>
            <a:off x="1057218" y="3212976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38" name="타원 7337"/>
          <p:cNvSpPr/>
          <p:nvPr/>
        </p:nvSpPr>
        <p:spPr>
          <a:xfrm>
            <a:off x="1057218" y="2204864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39" name="타원 11"/>
          <p:cNvSpPr/>
          <p:nvPr/>
        </p:nvSpPr>
        <p:spPr>
          <a:xfrm>
            <a:off x="2856280" y="2564812"/>
            <a:ext cx="383373" cy="288127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40" name="타원 7339"/>
          <p:cNvSpPr/>
          <p:nvPr/>
        </p:nvSpPr>
        <p:spPr>
          <a:xfrm>
            <a:off x="5422086" y="1556792"/>
            <a:ext cx="644811" cy="43204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341" name="직선 연결선 7340"/>
          <p:cNvCxnSpPr/>
          <p:nvPr/>
        </p:nvCxnSpPr>
        <p:spPr>
          <a:xfrm>
            <a:off x="5570889" y="1700808"/>
            <a:ext cx="347206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2" name="직선 연결선 7341"/>
          <p:cNvCxnSpPr/>
          <p:nvPr/>
        </p:nvCxnSpPr>
        <p:spPr>
          <a:xfrm>
            <a:off x="5570889" y="1772816"/>
            <a:ext cx="347206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3" name="직선 연결선 7342"/>
          <p:cNvCxnSpPr/>
          <p:nvPr/>
        </p:nvCxnSpPr>
        <p:spPr>
          <a:xfrm>
            <a:off x="5570889" y="1844824"/>
            <a:ext cx="347206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4" name="사다리꼴 7343"/>
          <p:cNvSpPr/>
          <p:nvPr/>
        </p:nvSpPr>
        <p:spPr>
          <a:xfrm>
            <a:off x="5620491" y="2276872"/>
            <a:ext cx="148803" cy="1764196"/>
          </a:xfrm>
          <a:prstGeom prst="trapezoid">
            <a:avLst>
              <a:gd name="adj" fmla="val 25000"/>
            </a:avLst>
          </a:prstGeom>
          <a:gradFill flip="xy" rotWithShape="1">
            <a:gsLst>
              <a:gs pos="0">
                <a:schemeClr val="tx2">
                  <a:lumMod val="40000"/>
                  <a:lumOff val="60000"/>
                  <a:alpha val="100000"/>
                </a:schemeClr>
              </a:gs>
              <a:gs pos="100000">
                <a:schemeClr val="bg1">
                  <a:alpha val="10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345" name="사다리꼴 7344"/>
          <p:cNvSpPr/>
          <p:nvPr/>
        </p:nvSpPr>
        <p:spPr>
          <a:xfrm>
            <a:off x="5620491" y="3212976"/>
            <a:ext cx="148803" cy="828092"/>
          </a:xfrm>
          <a:prstGeom prst="trapezoid">
            <a:avLst>
              <a:gd name="adj" fmla="val 25000"/>
            </a:avLst>
          </a:prstGeom>
          <a:solidFill>
            <a:srgbClr val="2C1759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349" name="타원 7348"/>
          <p:cNvSpPr/>
          <p:nvPr/>
        </p:nvSpPr>
        <p:spPr>
          <a:xfrm>
            <a:off x="5521288" y="5085184"/>
            <a:ext cx="44640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50" name="타원 7349"/>
          <p:cNvSpPr/>
          <p:nvPr/>
        </p:nvSpPr>
        <p:spPr>
          <a:xfrm>
            <a:off x="5670090" y="4473116"/>
            <a:ext cx="446408" cy="324036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347" name="타원 7346"/>
          <p:cNvSpPr/>
          <p:nvPr/>
        </p:nvSpPr>
        <p:spPr>
          <a:xfrm>
            <a:off x="5422087" y="4473116"/>
            <a:ext cx="44640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51" name="타원 7350"/>
          <p:cNvSpPr/>
          <p:nvPr/>
        </p:nvSpPr>
        <p:spPr>
          <a:xfrm>
            <a:off x="5719692" y="5229200"/>
            <a:ext cx="49601" cy="36004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7354" name="그룹 7353"/>
          <p:cNvGrpSpPr/>
          <p:nvPr/>
        </p:nvGrpSpPr>
        <p:grpSpPr>
          <a:xfrm rot="16200000">
            <a:off x="5743256" y="5556104"/>
            <a:ext cx="63624" cy="705962"/>
            <a:chOff x="4439816" y="5364832"/>
            <a:chExt cx="63624" cy="764468"/>
          </a:xfr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grpSpPr>
        <p:sp>
          <p:nvSpPr>
            <p:cNvPr id="7352" name="사다리꼴 7351"/>
            <p:cNvSpPr/>
            <p:nvPr/>
          </p:nvSpPr>
          <p:spPr>
            <a:xfrm>
              <a:off x="4439816" y="5364832"/>
              <a:ext cx="63624" cy="764468"/>
            </a:xfrm>
            <a:prstGeom prst="trapezoid">
              <a:avLst>
                <a:gd name="adj" fmla="val 25000"/>
              </a:avLst>
            </a:prstGeom>
            <a:gradFill flip="xy" rotWithShape="1">
              <a:gsLst>
                <a:gs pos="0">
                  <a:schemeClr val="tx2">
                    <a:lumMod val="40000"/>
                    <a:lumOff val="60000"/>
                    <a:alpha val="100000"/>
                  </a:schemeClr>
                </a:gs>
                <a:gs pos="100000">
                  <a:schemeClr val="bg1">
                    <a:alpha val="10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53" name="사다리꼴 7352"/>
            <p:cNvSpPr/>
            <p:nvPr/>
          </p:nvSpPr>
          <p:spPr>
            <a:xfrm>
              <a:off x="4439816" y="5770468"/>
              <a:ext cx="63624" cy="358831"/>
            </a:xfrm>
            <a:prstGeom prst="trapezoid">
              <a:avLst>
                <a:gd name="adj" fmla="val 25000"/>
              </a:avLst>
            </a:prstGeom>
            <a:solidFill>
              <a:srgbClr val="2C17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7355" name="직선 화살표 연결선 7354"/>
          <p:cNvCxnSpPr/>
          <p:nvPr/>
        </p:nvCxnSpPr>
        <p:spPr>
          <a:xfrm rot="10800000">
            <a:off x="5372487" y="6021288"/>
            <a:ext cx="74401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6" name="TextBox 7355"/>
          <p:cNvSpPr txBox="1"/>
          <p:nvPr/>
        </p:nvSpPr>
        <p:spPr>
          <a:xfrm>
            <a:off x="5422086" y="6093298"/>
            <a:ext cx="793613" cy="246221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000" b="1"/>
              <a:t>speed</a:t>
            </a:r>
          </a:p>
        </p:txBody>
      </p:sp>
      <p:sp>
        <p:nvSpPr>
          <p:cNvPr id="7377" name="타원 11"/>
          <p:cNvSpPr/>
          <p:nvPr/>
        </p:nvSpPr>
        <p:spPr>
          <a:xfrm>
            <a:off x="3090850" y="2780836"/>
            <a:ext cx="383373" cy="2881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78" name="타원 11"/>
          <p:cNvSpPr/>
          <p:nvPr/>
        </p:nvSpPr>
        <p:spPr>
          <a:xfrm>
            <a:off x="4592307" y="1952838"/>
            <a:ext cx="383373" cy="2881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79" name="타원 11"/>
          <p:cNvSpPr/>
          <p:nvPr/>
        </p:nvSpPr>
        <p:spPr>
          <a:xfrm>
            <a:off x="4281269" y="1700716"/>
            <a:ext cx="383373" cy="2881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374" name="직선 화살표 연결선 7373"/>
          <p:cNvCxnSpPr>
            <a:stCxn id="7378" idx="6"/>
            <a:endCxn id="7379" idx="1"/>
          </p:cNvCxnSpPr>
          <p:nvPr/>
        </p:nvCxnSpPr>
        <p:spPr>
          <a:xfrm rot="10800000">
            <a:off x="4337414" y="1742909"/>
            <a:ext cx="638268" cy="353991"/>
          </a:xfrm>
          <a:prstGeom prst="straightConnector1">
            <a:avLst/>
          </a:prstGeom>
          <a:ln w="19050"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1" name="직선 연결선 7370"/>
          <p:cNvCxnSpPr>
            <a:stCxn id="7248" idx="0"/>
            <a:endCxn id="7377" idx="0"/>
          </p:cNvCxnSpPr>
          <p:nvPr/>
        </p:nvCxnSpPr>
        <p:spPr>
          <a:xfrm rot="16200000" flipV="1">
            <a:off x="2387141" y="3676228"/>
            <a:ext cx="2052228" cy="261438"/>
          </a:xfrm>
          <a:prstGeom prst="line">
            <a:avLst/>
          </a:prstGeom>
          <a:ln w="19050">
            <a:solidFill>
              <a:schemeClr val="bg1">
                <a:lumMod val="1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2" name="직선 화살표 연결선 7371"/>
          <p:cNvCxnSpPr>
            <a:stCxn id="7377" idx="0"/>
            <a:endCxn id="7378" idx="7"/>
          </p:cNvCxnSpPr>
          <p:nvPr/>
        </p:nvCxnSpPr>
        <p:spPr>
          <a:xfrm flipV="1">
            <a:off x="3282536" y="1995034"/>
            <a:ext cx="1637000" cy="785801"/>
          </a:xfrm>
          <a:prstGeom prst="straightConnector1">
            <a:avLst/>
          </a:prstGeom>
          <a:ln w="19050"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80" name="타원 11"/>
          <p:cNvSpPr/>
          <p:nvPr/>
        </p:nvSpPr>
        <p:spPr>
          <a:xfrm>
            <a:off x="1206021" y="2996955"/>
            <a:ext cx="383373" cy="2881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375" name="직선 화살표 연결선 7374"/>
          <p:cNvCxnSpPr>
            <a:stCxn id="7379" idx="1"/>
            <a:endCxn id="7380" idx="3"/>
          </p:cNvCxnSpPr>
          <p:nvPr/>
        </p:nvCxnSpPr>
        <p:spPr>
          <a:xfrm rot="10800000" flipV="1">
            <a:off x="1262158" y="1742911"/>
            <a:ext cx="3075255" cy="1499975"/>
          </a:xfrm>
          <a:prstGeom prst="straightConnector1">
            <a:avLst/>
          </a:prstGeom>
          <a:ln w="19050"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81" name="타원 11"/>
          <p:cNvSpPr/>
          <p:nvPr/>
        </p:nvSpPr>
        <p:spPr>
          <a:xfrm>
            <a:off x="2495642" y="4689048"/>
            <a:ext cx="383373" cy="2881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376" name="직선 화살표 연결선 7375"/>
          <p:cNvCxnSpPr>
            <a:stCxn id="7380" idx="3"/>
            <a:endCxn id="7381" idx="5"/>
          </p:cNvCxnSpPr>
          <p:nvPr/>
        </p:nvCxnSpPr>
        <p:spPr>
          <a:xfrm rot="16200000" flipH="1">
            <a:off x="1196471" y="3308577"/>
            <a:ext cx="1692093" cy="1560706"/>
          </a:xfrm>
          <a:prstGeom prst="straightConnector1">
            <a:avLst/>
          </a:prstGeom>
          <a:ln w="19050">
            <a:solidFill>
              <a:schemeClr val="bg1">
                <a:lumMod val="1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82" name="TextBox 7381"/>
          <p:cNvSpPr txBox="1"/>
          <p:nvPr/>
        </p:nvSpPr>
        <p:spPr>
          <a:xfrm>
            <a:off x="6300788" y="1594384"/>
            <a:ext cx="54064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 err="1" smtClean="0">
                <a:latin typeface="맑은 고딕"/>
                <a:ea typeface="맑은 고딕"/>
                <a:cs typeface="맑은 고딕"/>
              </a:rPr>
              <a:t>변수값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들이 </a:t>
            </a:r>
            <a:r>
              <a:rPr lang="ko-KR" altLang="en-US" dirty="0">
                <a:latin typeface="맑은 고딕"/>
                <a:ea typeface="맑은 고딕"/>
                <a:cs typeface="맑은 고딕"/>
              </a:rPr>
              <a:t>모두 입력됐을 때</a:t>
            </a:r>
          </a:p>
          <a:p>
            <a:pPr>
              <a:defRPr lang="ko-KR" altLang="en-US"/>
            </a:pPr>
            <a:endParaRPr lang="ko-KR" altLang="en-US" dirty="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DB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대입을 </a:t>
            </a:r>
            <a:r>
              <a:rPr lang="ko-KR" altLang="en-US" dirty="0">
                <a:latin typeface="맑은 고딕"/>
                <a:ea typeface="맑은 고딕"/>
                <a:cs typeface="맑은 고딕"/>
              </a:rPr>
              <a:t>통하여 수구가 나아가는</a:t>
            </a:r>
          </a:p>
          <a:p>
            <a:pPr>
              <a:defRPr lang="ko-KR" altLang="en-US"/>
            </a:pPr>
            <a:endParaRPr lang="ko-KR" altLang="en-US" dirty="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ko-KR" altLang="en-US" dirty="0">
                <a:latin typeface="맑은 고딕"/>
                <a:ea typeface="맑은 고딕"/>
                <a:cs typeface="맑은 고딕"/>
              </a:rPr>
              <a:t>방향을 보여준다.</a:t>
            </a:r>
          </a:p>
        </p:txBody>
      </p:sp>
      <p:sp>
        <p:nvSpPr>
          <p:cNvPr id="7383" name="TextBox 7381"/>
          <p:cNvSpPr txBox="1"/>
          <p:nvPr/>
        </p:nvSpPr>
        <p:spPr>
          <a:xfrm>
            <a:off x="6339103" y="3861048"/>
            <a:ext cx="5852896" cy="283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>
                <a:latin typeface="맑은 고딕"/>
                <a:ea typeface="맑은 고딕"/>
                <a:cs typeface="맑은 고딕"/>
              </a:rPr>
              <a:t>   	    </a:t>
            </a:r>
            <a:r>
              <a:rPr lang="ko-KR" altLang="en-US" b="1" dirty="0">
                <a:latin typeface="맑은 고딕"/>
                <a:ea typeface="맑은 고딕"/>
                <a:cs typeface="맑은 고딕"/>
              </a:rPr>
              <a:t>&lt;프로의 </a:t>
            </a:r>
            <a:r>
              <a:rPr lang="ko-KR" altLang="en-US" b="1" dirty="0" err="1">
                <a:latin typeface="맑은 고딕"/>
                <a:ea typeface="맑은 고딕"/>
                <a:cs typeface="맑은 고딕"/>
              </a:rPr>
              <a:t>샷</a:t>
            </a:r>
            <a:r>
              <a:rPr lang="ko-KR" altLang="en-US" b="1" dirty="0">
                <a:latin typeface="맑은 고딕"/>
                <a:ea typeface="맑은 고딕"/>
                <a:cs typeface="맑은 고딕"/>
              </a:rPr>
              <a:t>&gt;</a:t>
            </a:r>
          </a:p>
          <a:p>
            <a:pPr>
              <a:defRPr lang="ko-KR" altLang="en-US"/>
            </a:pPr>
            <a:endParaRPr lang="ko-KR" altLang="en-US" dirty="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ko-KR" altLang="en-US" dirty="0">
                <a:latin typeface="맑은 고딕"/>
                <a:ea typeface="맑은 고딕"/>
                <a:cs typeface="맑은 고딕"/>
              </a:rPr>
              <a:t>실제 이 공의 위치에서 프로들은</a:t>
            </a:r>
          </a:p>
          <a:p>
            <a:pPr>
              <a:defRPr lang="ko-KR" altLang="en-US"/>
            </a:pPr>
            <a:endParaRPr lang="ko-KR" altLang="en-US" dirty="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ko-KR" altLang="en-US" dirty="0">
                <a:latin typeface="맑은 고딕"/>
                <a:ea typeface="맑은 고딕"/>
                <a:cs typeface="맑은 고딕"/>
              </a:rPr>
              <a:t>어떻게 </a:t>
            </a:r>
            <a:r>
              <a:rPr lang="ko-KR" altLang="en-US" dirty="0" err="1">
                <a:latin typeface="맑은 고딕"/>
                <a:ea typeface="맑은 고딕"/>
                <a:cs typeface="맑은 고딕"/>
              </a:rPr>
              <a:t>샷을</a:t>
            </a:r>
            <a:r>
              <a:rPr lang="ko-KR" altLang="en-US" dirty="0">
                <a:latin typeface="맑은 고딕"/>
                <a:ea typeface="맑은 고딕"/>
                <a:cs typeface="맑은 고딕"/>
              </a:rPr>
              <a:t> 하였는지, 변수들은</a:t>
            </a:r>
          </a:p>
          <a:p>
            <a:pPr>
              <a:defRPr lang="ko-KR" altLang="en-US"/>
            </a:pPr>
            <a:endParaRPr lang="ko-KR" altLang="en-US" dirty="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ko-KR" altLang="en-US" dirty="0">
                <a:latin typeface="맑은 고딕"/>
                <a:ea typeface="맑은 고딕"/>
                <a:cs typeface="맑은 고딕"/>
              </a:rPr>
              <a:t>어떻게 설정하였는지를 볼 수 있게 한다.</a:t>
            </a:r>
          </a:p>
          <a:p>
            <a:pPr>
              <a:defRPr lang="ko-KR" altLang="en-US"/>
            </a:pPr>
            <a:endParaRPr lang="ko-KR" altLang="en-US" dirty="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en-US" altLang="ko-KR" dirty="0">
                <a:latin typeface="맑은 고딕"/>
                <a:ea typeface="맑은 고딕"/>
                <a:cs typeface="맑은 고딕"/>
              </a:rPr>
              <a:t>2</a:t>
            </a:r>
            <a:r>
              <a:rPr lang="ko-KR" altLang="en-US" dirty="0">
                <a:latin typeface="맑은 고딕"/>
                <a:ea typeface="맑은 고딕"/>
                <a:cs typeface="맑은 고딕"/>
              </a:rPr>
              <a:t>월에는 </a:t>
            </a:r>
            <a:r>
              <a:rPr lang="en-US" altLang="ko-KR" dirty="0">
                <a:latin typeface="맑은 고딕"/>
                <a:ea typeface="맑은 고딕"/>
                <a:cs typeface="맑은 고딕"/>
              </a:rPr>
              <a:t>25,000</a:t>
            </a:r>
            <a:r>
              <a:rPr lang="ko-KR" altLang="en-US" dirty="0">
                <a:latin typeface="맑은 고딕"/>
                <a:ea typeface="맑은 고딕"/>
                <a:cs typeface="맑은 고딕"/>
              </a:rPr>
              <a:t>개 </a:t>
            </a:r>
            <a:r>
              <a:rPr lang="en-US" altLang="ko-KR" dirty="0">
                <a:latin typeface="맑은 고딕"/>
                <a:ea typeface="맑은 고딕"/>
                <a:cs typeface="맑은 고딕"/>
              </a:rPr>
              <a:t>3</a:t>
            </a:r>
            <a:r>
              <a:rPr lang="ko-KR" altLang="en-US" dirty="0">
                <a:latin typeface="맑은 고딕"/>
                <a:ea typeface="맑은 고딕"/>
                <a:cs typeface="맑은 고딕"/>
              </a:rPr>
              <a:t>월에는 </a:t>
            </a:r>
            <a:r>
              <a:rPr lang="en-US" altLang="ko-KR" dirty="0">
                <a:latin typeface="맑은 고딕"/>
                <a:ea typeface="맑은 고딕"/>
                <a:cs typeface="맑은 고딕"/>
              </a:rPr>
              <a:t>35,000</a:t>
            </a:r>
            <a:r>
              <a:rPr lang="ko-KR" altLang="en-US" dirty="0">
                <a:latin typeface="맑은 고딕"/>
                <a:ea typeface="맑은 고딕"/>
                <a:cs typeface="맑은 고딕"/>
              </a:rPr>
              <a:t>개의 데이터를 가질 예정이고 추후에도 계속 추가 예정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1" presetClass="entr" presetSubtype="0" fill="hold" grpId="7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00"/>
                            </p:stCondLst>
                            <p:childTnLst>
                              <p:par>
                                <p:cTn id="30" presetID="1" presetClass="entr" presetSubtype="0" fill="hold" grpId="1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300"/>
                            </p:stCondLst>
                            <p:childTnLst>
                              <p:par>
                                <p:cTn id="39" presetID="1" presetClass="entr" presetSubtype="0" fill="hold" grpId="15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8" grpId="2" animBg="1"/>
      <p:bldP spid="7377" grpId="1" animBg="1"/>
      <p:bldP spid="7377" grpId="6" animBg="1"/>
      <p:bldP spid="7378" grpId="3" animBg="1"/>
      <p:bldP spid="7378" grpId="9" animBg="1"/>
      <p:bldP spid="7379" grpId="7" animBg="1"/>
      <p:bldP spid="7379" grpId="13" animBg="1"/>
      <p:bldP spid="7374" grpId="8" animBg="1"/>
      <p:bldP spid="7374" grpId="14" animBg="1"/>
      <p:bldP spid="7371" grpId="0" animBg="1"/>
      <p:bldP spid="7371" grpId="5" animBg="1"/>
      <p:bldP spid="7372" grpId="4" animBg="1"/>
      <p:bldP spid="7372" grpId="10" animBg="1"/>
      <p:bldP spid="7380" grpId="11" animBg="1"/>
      <p:bldP spid="7380" grpId="17" animBg="1"/>
      <p:bldP spid="7375" grpId="12" animBg="1"/>
      <p:bldP spid="7375" grpId="18" animBg="1"/>
      <p:bldP spid="7381" grpId="15" animBg="1"/>
      <p:bldP spid="7376" grpId="16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2" name="모서리가 둥근 직사각형 7301"/>
          <p:cNvSpPr/>
          <p:nvPr/>
        </p:nvSpPr>
        <p:spPr>
          <a:xfrm>
            <a:off x="0" y="1232756"/>
            <a:ext cx="5570889" cy="543660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76200">
            <a:solidFill>
              <a:schemeClr val="accent1"/>
            </a:solidFill>
            <a:prstDash val="soli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04394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38907" y="3"/>
            <a:ext cx="3125499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5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구성도</a:t>
            </a: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47500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7261" name="모서리가 둥근 직사각형 7260"/>
          <p:cNvSpPr/>
          <p:nvPr/>
        </p:nvSpPr>
        <p:spPr>
          <a:xfrm>
            <a:off x="7306918" y="3878671"/>
            <a:ext cx="5009677" cy="297933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76200">
            <a:solidFill>
              <a:schemeClr val="accent1"/>
            </a:solidFill>
          </a:ln>
          <a:effectLst>
            <a:reflection blurRad="12700" stA="26000" endPos="28000" dist="38100" dir="5400000" sy="-100000" rotWithShape="0"/>
            <a:softEdge rad="3810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10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51" name="모서리가 둥근 직사각형 20"/>
          <p:cNvSpPr/>
          <p:nvPr/>
        </p:nvSpPr>
        <p:spPr>
          <a:xfrm>
            <a:off x="10449338" y="4266692"/>
            <a:ext cx="1502941" cy="75285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3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100">
                <a:latin typeface="맑은 고딕"/>
                <a:ea typeface="맑은 고딕"/>
                <a:cs typeface="맑은 고딕"/>
              </a:rPr>
              <a:t>프로의 샷</a:t>
            </a:r>
          </a:p>
        </p:txBody>
      </p:sp>
      <p:sp>
        <p:nvSpPr>
          <p:cNvPr id="7252" name="모서리가 둥근 직사각형 25"/>
          <p:cNvSpPr/>
          <p:nvPr/>
        </p:nvSpPr>
        <p:spPr>
          <a:xfrm>
            <a:off x="7701582" y="4266692"/>
            <a:ext cx="1573048" cy="75285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3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100">
                <a:latin typeface="맑은 고딕"/>
                <a:ea typeface="맑은 고딕"/>
                <a:cs typeface="맑은 고딕"/>
              </a:rPr>
              <a:t>문제 풀이</a:t>
            </a:r>
          </a:p>
          <a:p>
            <a:pPr algn="ctr">
              <a:defRPr lang="ko-KR" altLang="en-US"/>
            </a:pPr>
            <a:r>
              <a:rPr lang="ko-KR" altLang="en-US" sz="1100">
                <a:latin typeface="맑은 고딕"/>
                <a:ea typeface="맑은 고딕"/>
                <a:cs typeface="맑은 고딕"/>
              </a:rPr>
              <a:t>및 경로 표현</a:t>
            </a:r>
            <a:endParaRPr lang="en-US" altLang="ko-KR" sz="110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256" name="직선 연결선 7167"/>
          <p:cNvCxnSpPr>
            <a:stCxn id="7252" idx="3"/>
            <a:endCxn id="7251" idx="1"/>
          </p:cNvCxnSpPr>
          <p:nvPr/>
        </p:nvCxnSpPr>
        <p:spPr>
          <a:xfrm>
            <a:off x="9274627" y="4643118"/>
            <a:ext cx="1174711" cy="0"/>
          </a:xfrm>
          <a:prstGeom prst="lin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  <a:head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3">
            <a:schemeClr val="accent1"/>
          </a:effectRef>
          <a:fontRef idx="minor">
            <a:schemeClr val="dk1"/>
          </a:fontRef>
        </p:style>
      </p:cxnSp>
      <p:sp>
        <p:nvSpPr>
          <p:cNvPr id="7262" name="직사각형 7261"/>
          <p:cNvSpPr/>
          <p:nvPr/>
        </p:nvSpPr>
        <p:spPr>
          <a:xfrm>
            <a:off x="8830431" y="3761655"/>
            <a:ext cx="1955430" cy="42501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63" name="TextBox 7262"/>
          <p:cNvSpPr txBox="1"/>
          <p:nvPr/>
        </p:nvSpPr>
        <p:spPr>
          <a:xfrm>
            <a:off x="9042944" y="3790627"/>
            <a:ext cx="157311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    </a:t>
            </a:r>
            <a:r>
              <a:rPr lang="en-US" altLang="ko-KR" b="1">
                <a:latin typeface="맑은 고딕"/>
                <a:ea typeface="맑은 고딕"/>
                <a:cs typeface="맑은 고딕"/>
              </a:rPr>
              <a:t> DB</a:t>
            </a:r>
          </a:p>
        </p:txBody>
      </p:sp>
      <p:sp>
        <p:nvSpPr>
          <p:cNvPr id="7264" name="모서리가 둥근 직사각형 7263"/>
          <p:cNvSpPr/>
          <p:nvPr/>
        </p:nvSpPr>
        <p:spPr>
          <a:xfrm>
            <a:off x="7711746" y="5563857"/>
            <a:ext cx="2647160" cy="10241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accent1"/>
            </a:solidFill>
          </a:ln>
          <a:effectLst>
            <a:reflection blurRad="12700" stA="26000" endPos="28000" dist="38100" dir="5400000" sy="-100000" rotWithShape="0"/>
            <a:softEdge rad="3810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HY동녘M"/>
              <a:ea typeface="HY동녘M"/>
            </a:endParaRPr>
          </a:p>
        </p:txBody>
      </p:sp>
      <p:sp>
        <p:nvSpPr>
          <p:cNvPr id="7250" name="모서리가 둥근 직사각형 18"/>
          <p:cNvSpPr/>
          <p:nvPr/>
        </p:nvSpPr>
        <p:spPr>
          <a:xfrm rot="21600000" flipH="1">
            <a:off x="8053315" y="5896691"/>
            <a:ext cx="1714561" cy="62168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3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100">
                <a:latin typeface="HY동녘M"/>
                <a:ea typeface="HY동녘M"/>
              </a:rPr>
              <a:t>문제 제출</a:t>
            </a:r>
            <a:endParaRPr lang="en-US" altLang="ko-KR" sz="1100">
              <a:latin typeface="HY동녘M"/>
              <a:ea typeface="HY동녘M"/>
            </a:endParaRPr>
          </a:p>
        </p:txBody>
      </p:sp>
      <p:sp>
        <p:nvSpPr>
          <p:cNvPr id="7265" name="직사각형 7264"/>
          <p:cNvSpPr/>
          <p:nvPr/>
        </p:nvSpPr>
        <p:spPr>
          <a:xfrm>
            <a:off x="8398139" y="5435838"/>
            <a:ext cx="1190418" cy="26141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HY동녘M"/>
              <a:ea typeface="HY동녘M"/>
            </a:endParaRPr>
          </a:p>
        </p:txBody>
      </p:sp>
      <p:sp>
        <p:nvSpPr>
          <p:cNvPr id="7266" name="TextBox 7265"/>
          <p:cNvSpPr txBox="1"/>
          <p:nvPr/>
        </p:nvSpPr>
        <p:spPr>
          <a:xfrm>
            <a:off x="8369581" y="5399831"/>
            <a:ext cx="2006719" cy="30777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 b="1">
                <a:latin typeface="HY동녘M"/>
                <a:ea typeface="HY동녘M"/>
              </a:rPr>
              <a:t>예제집합</a:t>
            </a:r>
          </a:p>
        </p:txBody>
      </p:sp>
      <p:sp>
        <p:nvSpPr>
          <p:cNvPr id="7268" name="모서리가 둥근 직사각형 7267"/>
          <p:cNvSpPr/>
          <p:nvPr/>
        </p:nvSpPr>
        <p:spPr>
          <a:xfrm>
            <a:off x="7703724" y="1484784"/>
            <a:ext cx="4414471" cy="136815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76200">
            <a:solidFill>
              <a:schemeClr val="accent1"/>
            </a:solidFill>
          </a:ln>
          <a:effectLst>
            <a:reflection blurRad="12700" stA="26000" endPos="28000" dist="38100" dir="5400000" sy="-100000" rotWithShape="0"/>
            <a:softEdge rad="3810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7273" name="그룹 7272"/>
          <p:cNvGrpSpPr/>
          <p:nvPr/>
        </p:nvGrpSpPr>
        <p:grpSpPr>
          <a:xfrm flipH="1">
            <a:off x="8055751" y="1880828"/>
            <a:ext cx="3630594" cy="887108"/>
            <a:chOff x="803411" y="5458216"/>
            <a:chExt cx="3168353" cy="887108"/>
          </a:xfrm>
          <a:solidFill>
            <a:schemeClr val="bg1"/>
          </a:solidFill>
        </p:grpSpPr>
        <p:sp>
          <p:nvSpPr>
            <p:cNvPr id="7247" name="모서리가 둥근 직사각형 16"/>
            <p:cNvSpPr/>
            <p:nvPr/>
          </p:nvSpPr>
          <p:spPr>
            <a:xfrm flipH="1">
              <a:off x="803411" y="5481228"/>
              <a:ext cx="1169370" cy="853651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3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100">
                  <a:latin typeface="HY동녘M"/>
                  <a:ea typeface="HY동녘M"/>
                </a:rPr>
                <a:t>로그인 </a:t>
              </a:r>
            </a:p>
            <a:p>
              <a:pPr algn="ctr">
                <a:defRPr lang="ko-KR" altLang="en-US"/>
              </a:pPr>
              <a:r>
                <a:rPr lang="ko-KR" altLang="en-US" sz="1100">
                  <a:latin typeface="HY동녘M"/>
                  <a:ea typeface="HY동녘M"/>
                </a:rPr>
                <a:t>정보</a:t>
              </a:r>
            </a:p>
          </p:txBody>
        </p:sp>
        <p:sp>
          <p:nvSpPr>
            <p:cNvPr id="7249" name="모서리가 둥근 직사각형 12"/>
            <p:cNvSpPr/>
            <p:nvPr/>
          </p:nvSpPr>
          <p:spPr>
            <a:xfrm flipH="1">
              <a:off x="2567608" y="5458216"/>
              <a:ext cx="1404156" cy="887108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chemeClr val="accent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3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ko-KR" altLang="en-US" sz="1100">
                  <a:latin typeface="HY동녘M"/>
                  <a:ea typeface="HY동녘M"/>
                </a:rPr>
                <a:t>랭킹 정보</a:t>
              </a:r>
            </a:p>
          </p:txBody>
        </p:sp>
        <p:cxnSp>
          <p:nvCxnSpPr>
            <p:cNvPr id="7259" name="직선 화살표 연결선 104"/>
            <p:cNvCxnSpPr/>
            <p:nvPr/>
          </p:nvCxnSpPr>
          <p:spPr>
            <a:xfrm flipV="1">
              <a:off x="1972782" y="5901770"/>
              <a:ext cx="594825" cy="6284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69" name="직사각형 7268"/>
          <p:cNvSpPr/>
          <p:nvPr/>
        </p:nvSpPr>
        <p:spPr>
          <a:xfrm>
            <a:off x="9023939" y="1340771"/>
            <a:ext cx="1592117" cy="46963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70" name="TextBox 7269"/>
          <p:cNvSpPr txBox="1"/>
          <p:nvPr/>
        </p:nvSpPr>
        <p:spPr>
          <a:xfrm>
            <a:off x="9383143" y="1376772"/>
            <a:ext cx="108411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b="1">
                <a:latin typeface="맑은 고딕"/>
                <a:ea typeface="맑은 고딕"/>
                <a:cs typeface="맑은 고딕"/>
              </a:rPr>
              <a:t>서버</a:t>
            </a:r>
          </a:p>
        </p:txBody>
      </p:sp>
      <p:sp>
        <p:nvSpPr>
          <p:cNvPr id="7277" name="모서리가 둥근 직사각형 7276"/>
          <p:cNvSpPr/>
          <p:nvPr/>
        </p:nvSpPr>
        <p:spPr>
          <a:xfrm>
            <a:off x="263605" y="1691916"/>
            <a:ext cx="4910478" cy="281720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  <a:prstDash val="soli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664086" y="3644628"/>
            <a:ext cx="1087542" cy="648467"/>
          </a:xfrm>
          <a:prstGeom prst="roundRect">
            <a:avLst>
              <a:gd name="adj" fmla="val 16667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3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100">
                <a:latin typeface="맑은 고딕"/>
                <a:ea typeface="맑은 고딕"/>
                <a:cs typeface="맑은 고딕"/>
              </a:rPr>
              <a:t>당점</a:t>
            </a:r>
            <a:endParaRPr lang="en-US" altLang="ko-KR" sz="110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3542458" y="3609020"/>
            <a:ext cx="1135618" cy="725503"/>
          </a:xfrm>
          <a:prstGeom prst="roundRect">
            <a:avLst>
              <a:gd name="adj" fmla="val 16667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3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100">
                <a:latin typeface="맑은 고딕"/>
                <a:ea typeface="맑은 고딕"/>
                <a:cs typeface="맑은 고딕"/>
              </a:rPr>
              <a:t>두께</a:t>
            </a:r>
            <a:endParaRPr lang="en-US" altLang="ko-KR" sz="110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1900431" y="3609020"/>
            <a:ext cx="1469720" cy="707723"/>
          </a:xfrm>
          <a:prstGeom prst="roundRect">
            <a:avLst>
              <a:gd name="adj" fmla="val 16667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3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100">
                <a:latin typeface="맑은 고딕"/>
                <a:ea typeface="맑은 고딕"/>
                <a:cs typeface="맑은 고딕"/>
              </a:rPr>
              <a:t>스트로크 </a:t>
            </a:r>
          </a:p>
          <a:p>
            <a:pPr algn="ctr">
              <a:defRPr lang="ko-KR" altLang="en-US"/>
            </a:pPr>
            <a:r>
              <a:rPr lang="ko-KR" altLang="en-US" sz="1100">
                <a:latin typeface="맑은 고딕"/>
                <a:ea typeface="맑은 고딕"/>
                <a:cs typeface="맑은 고딕"/>
              </a:rPr>
              <a:t>길이</a:t>
            </a:r>
          </a:p>
        </p:txBody>
      </p:sp>
      <p:sp>
        <p:nvSpPr>
          <p:cNvPr id="7274" name="모서리가 둥근 직사각형 7273"/>
          <p:cNvSpPr/>
          <p:nvPr/>
        </p:nvSpPr>
        <p:spPr>
          <a:xfrm>
            <a:off x="694068" y="2178605"/>
            <a:ext cx="4033607" cy="125039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reflection blurRad="12700" stA="26000" endPos="28000" dist="38100" dir="5400000" sy="-100000" rotWithShape="0"/>
            <a:softEdge rad="3810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94225" y="2554951"/>
            <a:ext cx="2056510" cy="655482"/>
          </a:xfrm>
          <a:prstGeom prst="roundRect">
            <a:avLst>
              <a:gd name="adj" fmla="val 16667"/>
            </a:avLst>
          </a:prstGeom>
          <a:ln>
            <a:solidFill>
              <a:schemeClr val="accent1">
                <a:lumMod val="9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3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100">
                <a:latin typeface="맑은 고딕"/>
                <a:ea typeface="맑은 고딕"/>
                <a:cs typeface="맑은 고딕"/>
              </a:rPr>
              <a:t>자이로스코프 센서 </a:t>
            </a: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954787" y="2560668"/>
            <a:ext cx="1273805" cy="689706"/>
          </a:xfrm>
          <a:prstGeom prst="roundRect">
            <a:avLst>
              <a:gd name="adj" fmla="val 16667"/>
            </a:avLst>
          </a:prstGeom>
          <a:ln>
            <a:solidFill>
              <a:schemeClr val="accent1">
                <a:lumMod val="90000"/>
              </a:schemeClr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3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100">
                <a:latin typeface="맑은 고딕"/>
                <a:ea typeface="맑은 고딕"/>
                <a:cs typeface="맑은 고딕"/>
              </a:rPr>
              <a:t>가속도 </a:t>
            </a:r>
          </a:p>
          <a:p>
            <a:pPr algn="ctr">
              <a:defRPr lang="ko-KR" altLang="en-US"/>
            </a:pPr>
            <a:r>
              <a:rPr lang="ko-KR" altLang="en-US" sz="1100">
                <a:latin typeface="맑은 고딕"/>
                <a:ea typeface="맑은 고딕"/>
                <a:cs typeface="맑은 고딕"/>
              </a:rPr>
              <a:t>센서 </a:t>
            </a:r>
          </a:p>
        </p:txBody>
      </p:sp>
      <p:sp>
        <p:nvSpPr>
          <p:cNvPr id="7275" name="직사각형 7274"/>
          <p:cNvSpPr/>
          <p:nvPr/>
        </p:nvSpPr>
        <p:spPr>
          <a:xfrm>
            <a:off x="1950031" y="2132011"/>
            <a:ext cx="1289621" cy="2888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76" name="TextBox 7275"/>
          <p:cNvSpPr txBox="1"/>
          <p:nvPr/>
        </p:nvSpPr>
        <p:spPr>
          <a:xfrm>
            <a:off x="1999633" y="2126289"/>
            <a:ext cx="1240020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200" b="1">
                <a:latin typeface="맑은 고딕"/>
                <a:ea typeface="맑은 고딕"/>
                <a:cs typeface="맑은 고딕"/>
              </a:rPr>
              <a:t>샷 스피드</a:t>
            </a:r>
          </a:p>
        </p:txBody>
      </p:sp>
      <p:sp>
        <p:nvSpPr>
          <p:cNvPr id="7278" name="직사각형 7277"/>
          <p:cNvSpPr/>
          <p:nvPr/>
        </p:nvSpPr>
        <p:spPr>
          <a:xfrm>
            <a:off x="1999633" y="1628800"/>
            <a:ext cx="1190419" cy="2880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79" name="TextBox 7278"/>
          <p:cNvSpPr txBox="1"/>
          <p:nvPr/>
        </p:nvSpPr>
        <p:spPr>
          <a:xfrm>
            <a:off x="1950031" y="1633014"/>
            <a:ext cx="18002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 b="1">
                <a:latin typeface="맑은 고딕"/>
                <a:ea typeface="맑은 고딕"/>
                <a:cs typeface="맑은 고딕"/>
              </a:rPr>
              <a:t>변수 집합</a:t>
            </a:r>
          </a:p>
        </p:txBody>
      </p:sp>
      <p:sp>
        <p:nvSpPr>
          <p:cNvPr id="7280" name="모서리가 둥근 직사각형 7279"/>
          <p:cNvSpPr/>
          <p:nvPr/>
        </p:nvSpPr>
        <p:spPr>
          <a:xfrm>
            <a:off x="462008" y="5089934"/>
            <a:ext cx="4797163" cy="143700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>
            <a:solidFill>
              <a:schemeClr val="accent1"/>
            </a:solidFill>
          </a:ln>
          <a:effectLst>
            <a:reflection blurRad="12700" stA="26000" endPos="28000" dist="38100" dir="5400000" sy="-100000" rotWithShape="0"/>
            <a:softEdge rad="3810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10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4102714" y="5664734"/>
            <a:ext cx="942299" cy="6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3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100">
                <a:latin typeface="맑은 고딕"/>
                <a:ea typeface="맑은 고딕"/>
                <a:cs typeface="맑은 고딕"/>
              </a:rPr>
              <a:t>입사각</a:t>
            </a:r>
          </a:p>
        </p:txBody>
      </p:sp>
      <p:sp>
        <p:nvSpPr>
          <p:cNvPr id="7281" name="직사각형 7280"/>
          <p:cNvSpPr/>
          <p:nvPr/>
        </p:nvSpPr>
        <p:spPr>
          <a:xfrm>
            <a:off x="2084722" y="4910305"/>
            <a:ext cx="1686425" cy="3204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10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82" name="TextBox 7281"/>
          <p:cNvSpPr txBox="1"/>
          <p:nvPr/>
        </p:nvSpPr>
        <p:spPr>
          <a:xfrm>
            <a:off x="2191969" y="4942758"/>
            <a:ext cx="1479977" cy="276999"/>
          </a:xfrm>
          <a:prstGeom prst="rect">
            <a:avLst/>
          </a:prstGeom>
          <a:solidFill>
            <a:schemeClr val="bg1"/>
          </a:solidFill>
          <a:ln w="19050">
            <a:noFill/>
            <a:prstDash val="solid"/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200" b="1">
                <a:latin typeface="맑은 고딕"/>
                <a:ea typeface="맑은 고딕"/>
                <a:cs typeface="맑은 고딕"/>
              </a:rPr>
              <a:t>계산 집합</a:t>
            </a:r>
          </a:p>
        </p:txBody>
      </p:sp>
      <p:sp>
        <p:nvSpPr>
          <p:cNvPr id="7283" name="모서리가 둥근 직사각형 149"/>
          <p:cNvSpPr/>
          <p:nvPr/>
        </p:nvSpPr>
        <p:spPr>
          <a:xfrm>
            <a:off x="2989086" y="5700656"/>
            <a:ext cx="985132" cy="6466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3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100">
                <a:latin typeface="맑은 고딕"/>
                <a:ea typeface="맑은 고딕"/>
                <a:cs typeface="맑은 고딕"/>
              </a:rPr>
              <a:t>반사각</a:t>
            </a:r>
          </a:p>
        </p:txBody>
      </p:sp>
      <p:sp>
        <p:nvSpPr>
          <p:cNvPr id="7287" name="모서리가 둥근 직사각형 149"/>
          <p:cNvSpPr/>
          <p:nvPr/>
        </p:nvSpPr>
        <p:spPr>
          <a:xfrm>
            <a:off x="1918290" y="5700656"/>
            <a:ext cx="899467" cy="6466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3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100">
                <a:latin typeface="맑은 고딕"/>
                <a:ea typeface="맑은 고딕"/>
                <a:cs typeface="맑은 고딕"/>
              </a:rPr>
              <a:t>회전</a:t>
            </a:r>
          </a:p>
        </p:txBody>
      </p:sp>
      <p:sp>
        <p:nvSpPr>
          <p:cNvPr id="7288" name="모서리가 둥근 직사각형 149"/>
          <p:cNvSpPr/>
          <p:nvPr/>
        </p:nvSpPr>
        <p:spPr>
          <a:xfrm>
            <a:off x="547672" y="5700657"/>
            <a:ext cx="1189316" cy="6742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3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100">
                <a:latin typeface="맑은 고딕"/>
                <a:ea typeface="맑은 고딕"/>
                <a:cs typeface="맑은 고딕"/>
              </a:rPr>
              <a:t>공의</a:t>
            </a:r>
          </a:p>
          <a:p>
            <a:pPr algn="ctr">
              <a:defRPr lang="ko-KR" altLang="en-US"/>
            </a:pPr>
            <a:r>
              <a:rPr lang="ko-KR" altLang="en-US" sz="1100">
                <a:latin typeface="맑은 고딕"/>
                <a:ea typeface="맑은 고딕"/>
                <a:cs typeface="맑은 고딕"/>
              </a:rPr>
              <a:t>에너지</a:t>
            </a:r>
          </a:p>
        </p:txBody>
      </p:sp>
      <p:sp>
        <p:nvSpPr>
          <p:cNvPr id="7294" name="모서리가 둥근 직사각형 20"/>
          <p:cNvSpPr/>
          <p:nvPr/>
        </p:nvSpPr>
        <p:spPr>
          <a:xfrm>
            <a:off x="5967696" y="3429003"/>
            <a:ext cx="1041616" cy="602259"/>
          </a:xfrm>
          <a:prstGeom prst="roundRect">
            <a:avLst>
              <a:gd name="adj" fmla="val 16667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3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1100">
                <a:latin typeface="맑은 고딕"/>
                <a:ea typeface="맑은 고딕"/>
                <a:cs typeface="맑은 고딕"/>
              </a:rPr>
              <a:t>점수</a:t>
            </a:r>
          </a:p>
        </p:txBody>
      </p:sp>
      <p:cxnSp>
        <p:nvCxnSpPr>
          <p:cNvPr id="7296" name="꺾인 연결선 7295"/>
          <p:cNvCxnSpPr>
            <a:stCxn id="7294" idx="2"/>
            <a:endCxn id="7280" idx="3"/>
          </p:cNvCxnSpPr>
          <p:nvPr/>
        </p:nvCxnSpPr>
        <p:spPr>
          <a:xfrm rot="5400000">
            <a:off x="4985252" y="4305181"/>
            <a:ext cx="1777173" cy="1229332"/>
          </a:xfrm>
          <a:prstGeom prst="bentConnector2">
            <a:avLst/>
          </a:prstGeom>
          <a:ln w="76200">
            <a:solidFill>
              <a:schemeClr val="bg1">
                <a:lumMod val="10000"/>
              </a:schemeClr>
            </a:solidFill>
            <a:head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7" name="꺾인 연결선 7296"/>
          <p:cNvCxnSpPr>
            <a:stCxn id="7294" idx="0"/>
            <a:endCxn id="7268" idx="1"/>
          </p:cNvCxnSpPr>
          <p:nvPr/>
        </p:nvCxnSpPr>
        <p:spPr>
          <a:xfrm rot="5400000" flipH="1" flipV="1">
            <a:off x="6466044" y="2191321"/>
            <a:ext cx="1260140" cy="1215220"/>
          </a:xfrm>
          <a:prstGeom prst="bentConnector2">
            <a:avLst/>
          </a:prstGeom>
          <a:ln w="76200"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1" name="직선 화살표 연결선 7300"/>
          <p:cNvCxnSpPr>
            <a:stCxn id="7268" idx="2"/>
          </p:cNvCxnSpPr>
          <p:nvPr/>
        </p:nvCxnSpPr>
        <p:spPr>
          <a:xfrm rot="5400000">
            <a:off x="9430507" y="3308589"/>
            <a:ext cx="936103" cy="24800"/>
          </a:xfrm>
          <a:prstGeom prst="straightConnector1">
            <a:avLst/>
          </a:prstGeom>
          <a:ln w="76200">
            <a:solidFill>
              <a:srgbClr val="0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4" name="직사각형 7261"/>
          <p:cNvSpPr/>
          <p:nvPr/>
        </p:nvSpPr>
        <p:spPr>
          <a:xfrm>
            <a:off x="1801230" y="1090994"/>
            <a:ext cx="1762061" cy="32178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303" name="TextBox 7262"/>
          <p:cNvSpPr txBox="1"/>
          <p:nvPr/>
        </p:nvSpPr>
        <p:spPr>
          <a:xfrm>
            <a:off x="1801231" y="1088743"/>
            <a:ext cx="212350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500" b="1">
                <a:latin typeface="맑은 고딕"/>
                <a:ea typeface="맑은 고딕"/>
                <a:cs typeface="맑은 고딕"/>
              </a:rPr>
              <a:t>어플리케이션</a:t>
            </a:r>
          </a:p>
        </p:txBody>
      </p:sp>
      <p:cxnSp>
        <p:nvCxnSpPr>
          <p:cNvPr id="7305" name="직선 화살표 연결선 7304"/>
          <p:cNvCxnSpPr>
            <a:stCxn id="7277" idx="2"/>
          </p:cNvCxnSpPr>
          <p:nvPr/>
        </p:nvCxnSpPr>
        <p:spPr>
          <a:xfrm rot="16200000" flipH="1">
            <a:off x="2497218" y="4730748"/>
            <a:ext cx="468052" cy="24800"/>
          </a:xfrm>
          <a:prstGeom prst="straightConnector1">
            <a:avLst/>
          </a:prstGeom>
          <a:ln w="38100">
            <a:solidFill>
              <a:srgbClr val="0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4362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2" y="3"/>
            <a:ext cx="3324740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25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모듈 상세 설계</a:t>
            </a: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7249" name="TextBox 7248"/>
          <p:cNvSpPr txBox="1"/>
          <p:nvPr/>
        </p:nvSpPr>
        <p:spPr>
          <a:xfrm>
            <a:off x="600028" y="1306353"/>
            <a:ext cx="11113509" cy="387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000" b="1">
                <a:latin typeface="맑은 고딕"/>
                <a:ea typeface="맑은 고딕"/>
                <a:cs typeface="맑은 고딕"/>
              </a:rPr>
              <a:t>1. </a:t>
            </a: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좌표 에 따른 변수 파싱</a:t>
            </a:r>
          </a:p>
        </p:txBody>
      </p:sp>
      <p:sp>
        <p:nvSpPr>
          <p:cNvPr id="6" name="직사각형 6"/>
          <p:cNvSpPr/>
          <p:nvPr/>
        </p:nvSpPr>
        <p:spPr>
          <a:xfrm>
            <a:off x="718853" y="1790398"/>
            <a:ext cx="4315269" cy="482453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직사각형 5"/>
          <p:cNvSpPr/>
          <p:nvPr/>
        </p:nvSpPr>
        <p:spPr>
          <a:xfrm>
            <a:off x="1021417" y="2008766"/>
            <a:ext cx="3729980" cy="4387801"/>
          </a:xfrm>
          <a:prstGeom prst="rect">
            <a:avLst/>
          </a:prstGeom>
          <a:solidFill>
            <a:srgbClr val="107FB5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610581" y="5086688"/>
            <a:ext cx="396807" cy="288032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652199" y="1846328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50602" y="2026348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866571" y="1846328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527350" y="1846328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031342" y="1846328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82539" y="1990344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5" name="그룹 14"/>
          <p:cNvGrpSpPr/>
          <p:nvPr/>
        </p:nvGrpSpPr>
        <p:grpSpPr>
          <a:xfrm flipV="1">
            <a:off x="882538" y="6310825"/>
            <a:ext cx="4017665" cy="216024"/>
            <a:chOff x="839415" y="6237311"/>
            <a:chExt cx="2916325" cy="216024"/>
          </a:xfr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grpSpPr>
        <p:sp>
          <p:nvSpPr>
            <p:cNvPr id="16" name="타원 15"/>
            <p:cNvSpPr/>
            <p:nvPr/>
          </p:nvSpPr>
          <p:spPr>
            <a:xfrm rot="5400000">
              <a:off x="3575720" y="6237312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 rot="5400000">
              <a:off x="3719736" y="6417332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 rot="5400000">
              <a:off x="3107668" y="6237312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 rot="5400000">
              <a:off x="2279576" y="6237312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 rot="5400000">
              <a:off x="1307467" y="6237311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 rot="5400000">
              <a:off x="947427" y="6237312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 rot="5400000">
              <a:off x="839415" y="6381328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23" name="타원 22"/>
          <p:cNvSpPr/>
          <p:nvPr/>
        </p:nvSpPr>
        <p:spPr>
          <a:xfrm>
            <a:off x="4850602" y="4078576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82539" y="4078576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850602" y="2998456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82539" y="2998456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850602" y="5194700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882539" y="5194700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850602" y="2494400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850602" y="3502512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850602" y="4618636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850602" y="5806768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82539" y="5806768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82539" y="4618636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82539" y="3502512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882539" y="2494400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타원 11"/>
          <p:cNvSpPr/>
          <p:nvPr/>
        </p:nvSpPr>
        <p:spPr>
          <a:xfrm>
            <a:off x="1385263" y="3376450"/>
            <a:ext cx="383373" cy="288127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1021419" y="2512402"/>
            <a:ext cx="37299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001579" y="3016458"/>
            <a:ext cx="3749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021419" y="3502512"/>
            <a:ext cx="37299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001578" y="4078576"/>
            <a:ext cx="37498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011498" y="4640187"/>
            <a:ext cx="37498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011498" y="5212905"/>
            <a:ext cx="37498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011498" y="5824770"/>
            <a:ext cx="37498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1260227" y="2008346"/>
            <a:ext cx="0" cy="437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1549630" y="1990344"/>
            <a:ext cx="0" cy="437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 rot="16200000" flipV="1">
            <a:off x="3463270" y="1857531"/>
            <a:ext cx="36003" cy="4960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908299" y="1846328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" name="타원 48"/>
          <p:cNvSpPr/>
          <p:nvPr/>
        </p:nvSpPr>
        <p:spPr>
          <a:xfrm rot="16200000" flipV="1">
            <a:off x="2347146" y="1857531"/>
            <a:ext cx="36003" cy="4960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0" name="타원 49"/>
          <p:cNvSpPr/>
          <p:nvPr/>
        </p:nvSpPr>
        <p:spPr>
          <a:xfrm rot="16200000" flipV="1">
            <a:off x="3413669" y="6484045"/>
            <a:ext cx="36003" cy="4960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1" name="타원 50"/>
          <p:cNvSpPr/>
          <p:nvPr/>
        </p:nvSpPr>
        <p:spPr>
          <a:xfrm rot="16200000" flipV="1">
            <a:off x="2095118" y="6466044"/>
            <a:ext cx="36003" cy="4960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2" name="타원 51"/>
          <p:cNvSpPr/>
          <p:nvPr/>
        </p:nvSpPr>
        <p:spPr>
          <a:xfrm rot="16200000" flipV="1">
            <a:off x="4026804" y="1861061"/>
            <a:ext cx="36003" cy="4960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 flipV="1">
            <a:off x="1899743" y="2008346"/>
            <a:ext cx="0" cy="437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2232335" y="2008346"/>
            <a:ext cx="0" cy="437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2592375" y="2008346"/>
            <a:ext cx="0" cy="437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V="1">
            <a:off x="2916171" y="2008346"/>
            <a:ext cx="0" cy="437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3506072" y="2008346"/>
            <a:ext cx="0" cy="437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4204703" y="2026348"/>
            <a:ext cx="0" cy="437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4464583" y="2022081"/>
            <a:ext cx="0" cy="437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3807896" y="2008346"/>
            <a:ext cx="0" cy="437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3214070" y="2026348"/>
            <a:ext cx="0" cy="437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4" name="TextBox 7183"/>
          <p:cNvSpPr txBox="1"/>
          <p:nvPr/>
        </p:nvSpPr>
        <p:spPr>
          <a:xfrm>
            <a:off x="5860815" y="2417436"/>
            <a:ext cx="403244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latin typeface="맑은 고딕"/>
                <a:ea typeface="맑은 고딕"/>
                <a:cs typeface="맑은 고딕"/>
              </a:rPr>
              <a:t>● </a:t>
            </a:r>
            <a:r>
              <a:rPr lang="ko-KR" altLang="en-US" sz="2200">
                <a:latin typeface="맑은 고딕"/>
                <a:ea typeface="맑은 고딕"/>
                <a:cs typeface="맑은 고딕"/>
              </a:rPr>
              <a:t>기능</a:t>
            </a:r>
          </a:p>
          <a:p>
            <a:pPr lvl="0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   DB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에서 얻은 공의 좌표와 사용자가 설정한 당점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두께 등을 적용해 그에 해당 하는 경로를 불러온다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.</a:t>
            </a:r>
          </a:p>
          <a:p>
            <a:pPr lvl="0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r>
              <a:rPr lang="ko-KR" altLang="en-US" sz="2000">
                <a:latin typeface="맑은 고딕"/>
                <a:ea typeface="맑은 고딕"/>
                <a:cs typeface="맑은 고딕"/>
              </a:rPr>
              <a:t> ● </a:t>
            </a:r>
            <a:r>
              <a:rPr lang="ko-KR" altLang="en-US" sz="2200">
                <a:latin typeface="맑은 고딕"/>
                <a:ea typeface="맑은 고딕"/>
                <a:cs typeface="맑은 고딕"/>
              </a:rPr>
              <a:t>다루는 정보</a:t>
            </a:r>
          </a:p>
          <a:p>
            <a:pPr lvl="0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   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수구 좌표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적구 좌표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당점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스피드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,   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두께</a:t>
            </a:r>
          </a:p>
          <a:p>
            <a:pPr lvl="0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r>
              <a:rPr lang="ko-KR" altLang="en-US" sz="2000">
                <a:latin typeface="맑은 고딕"/>
                <a:ea typeface="맑은 고딕"/>
                <a:cs typeface="맑은 고딕"/>
              </a:rPr>
              <a:t> ● </a:t>
            </a:r>
            <a:r>
              <a:rPr lang="ko-KR" altLang="en-US" sz="2200">
                <a:latin typeface="맑은 고딕"/>
                <a:ea typeface="맑은 고딕"/>
                <a:cs typeface="맑은 고딕"/>
              </a:rPr>
              <a:t>출력</a:t>
            </a:r>
          </a:p>
          <a:p>
            <a:pPr lvl="0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    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얻은 정보에 따른 경로 출력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4362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2" y="3"/>
            <a:ext cx="3324740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25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모듈 상세 설계</a:t>
            </a: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grpSp>
        <p:nvGrpSpPr>
          <p:cNvPr id="7255" name="그룹 7254"/>
          <p:cNvGrpSpPr>
            <a:grpSpLocks noChangeAspect="1"/>
          </p:cNvGrpSpPr>
          <p:nvPr/>
        </p:nvGrpSpPr>
        <p:grpSpPr>
          <a:xfrm>
            <a:off x="1494253" y="3639494"/>
            <a:ext cx="554269" cy="1160501"/>
            <a:chOff x="864183" y="2314463"/>
            <a:chExt cx="1152128" cy="2412268"/>
          </a:xfrm>
        </p:grpSpPr>
        <p:sp>
          <p:nvSpPr>
            <p:cNvPr id="7250" name="타원 7249"/>
            <p:cNvSpPr/>
            <p:nvPr/>
          </p:nvSpPr>
          <p:spPr>
            <a:xfrm>
              <a:off x="936191" y="2314463"/>
              <a:ext cx="864096" cy="864096"/>
            </a:xfrm>
            <a:prstGeom prst="ellipse">
              <a:avLst/>
            </a:prstGeom>
            <a:noFill/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latin typeface="맑은 고딕"/>
                <a:ea typeface="맑은 고딕"/>
                <a:cs typeface="맑은 고딕"/>
              </a:endParaRPr>
            </a:p>
          </p:txBody>
        </p:sp>
        <p:cxnSp>
          <p:nvCxnSpPr>
            <p:cNvPr id="7251" name="직선 연결선 7250"/>
            <p:cNvCxnSpPr>
              <a:stCxn id="7250" idx="4"/>
            </p:cNvCxnSpPr>
            <p:nvPr/>
          </p:nvCxnSpPr>
          <p:spPr>
            <a:xfrm rot="16200000" flipH="1">
              <a:off x="900187" y="3646611"/>
              <a:ext cx="936104" cy="0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2" name="직선 연결선 7251"/>
            <p:cNvCxnSpPr/>
            <p:nvPr/>
          </p:nvCxnSpPr>
          <p:spPr>
            <a:xfrm rot="5400000">
              <a:off x="810177" y="4168669"/>
              <a:ext cx="612068" cy="504056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3" name="직선 연결선 7252"/>
            <p:cNvCxnSpPr/>
            <p:nvPr/>
          </p:nvCxnSpPr>
          <p:spPr>
            <a:xfrm rot="16200000" flipH="1">
              <a:off x="1314233" y="4168669"/>
              <a:ext cx="612068" cy="504056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4" name="직선 연결선 7253"/>
            <p:cNvCxnSpPr/>
            <p:nvPr/>
          </p:nvCxnSpPr>
          <p:spPr>
            <a:xfrm rot="10800000">
              <a:off x="864183" y="3430587"/>
              <a:ext cx="1152128" cy="0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56" name="직사각형 7255"/>
          <p:cNvSpPr/>
          <p:nvPr/>
        </p:nvSpPr>
        <p:spPr>
          <a:xfrm>
            <a:off x="2333987" y="2962535"/>
            <a:ext cx="7859904" cy="2772308"/>
          </a:xfrm>
          <a:prstGeom prst="rect">
            <a:avLst/>
          </a:prstGeom>
          <a:noFill/>
          <a:ln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7257" name="그룹 7256"/>
          <p:cNvGrpSpPr>
            <a:grpSpLocks noChangeAspect="1"/>
          </p:cNvGrpSpPr>
          <p:nvPr/>
        </p:nvGrpSpPr>
        <p:grpSpPr>
          <a:xfrm>
            <a:off x="10529786" y="3639494"/>
            <a:ext cx="554269" cy="1160501"/>
            <a:chOff x="864183" y="2314463"/>
            <a:chExt cx="1152128" cy="2412268"/>
          </a:xfrm>
        </p:grpSpPr>
        <p:sp>
          <p:nvSpPr>
            <p:cNvPr id="7258" name="타원 7257"/>
            <p:cNvSpPr/>
            <p:nvPr/>
          </p:nvSpPr>
          <p:spPr>
            <a:xfrm>
              <a:off x="936191" y="2314463"/>
              <a:ext cx="864096" cy="864096"/>
            </a:xfrm>
            <a:prstGeom prst="ellipse">
              <a:avLst/>
            </a:prstGeom>
            <a:noFill/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latin typeface="맑은 고딕"/>
                <a:ea typeface="맑은 고딕"/>
                <a:cs typeface="맑은 고딕"/>
              </a:endParaRPr>
            </a:p>
          </p:txBody>
        </p:sp>
        <p:cxnSp>
          <p:nvCxnSpPr>
            <p:cNvPr id="7259" name="직선 연결선 7258"/>
            <p:cNvCxnSpPr>
              <a:stCxn id="7258" idx="4"/>
            </p:cNvCxnSpPr>
            <p:nvPr/>
          </p:nvCxnSpPr>
          <p:spPr>
            <a:xfrm rot="16200000" flipH="1">
              <a:off x="900187" y="3646611"/>
              <a:ext cx="936104" cy="0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0" name="직선 연결선 7259"/>
            <p:cNvCxnSpPr/>
            <p:nvPr/>
          </p:nvCxnSpPr>
          <p:spPr>
            <a:xfrm rot="5400000">
              <a:off x="810177" y="4168669"/>
              <a:ext cx="612068" cy="504056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1" name="직선 연결선 7260"/>
            <p:cNvCxnSpPr/>
            <p:nvPr/>
          </p:nvCxnSpPr>
          <p:spPr>
            <a:xfrm rot="16200000" flipH="1">
              <a:off x="1314233" y="4168669"/>
              <a:ext cx="612068" cy="504056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2" name="직선 연결선 7261"/>
            <p:cNvCxnSpPr/>
            <p:nvPr/>
          </p:nvCxnSpPr>
          <p:spPr>
            <a:xfrm rot="10800000">
              <a:off x="864183" y="3430587"/>
              <a:ext cx="1152128" cy="0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63" name="타원 7262"/>
          <p:cNvSpPr/>
          <p:nvPr/>
        </p:nvSpPr>
        <p:spPr>
          <a:xfrm>
            <a:off x="2804237" y="3478313"/>
            <a:ext cx="1511520" cy="644722"/>
          </a:xfrm>
          <a:prstGeom prst="ellipse">
            <a:avLst/>
          </a:prstGeom>
          <a:noFill/>
          <a:ln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64" name="TextBox 7263"/>
          <p:cNvSpPr txBox="1"/>
          <p:nvPr/>
        </p:nvSpPr>
        <p:spPr>
          <a:xfrm>
            <a:off x="2938592" y="3607258"/>
            <a:ext cx="1242805" cy="362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훈련 시작</a:t>
            </a:r>
          </a:p>
        </p:txBody>
      </p:sp>
      <p:cxnSp>
        <p:nvCxnSpPr>
          <p:cNvPr id="7265" name="직선 연결선 7264"/>
          <p:cNvCxnSpPr>
            <a:endCxn id="7263" idx="2"/>
          </p:cNvCxnSpPr>
          <p:nvPr/>
        </p:nvCxnSpPr>
        <p:spPr>
          <a:xfrm flipV="1">
            <a:off x="2166040" y="3800675"/>
            <a:ext cx="638197" cy="386833"/>
          </a:xfrm>
          <a:prstGeom prst="line">
            <a:avLst/>
          </a:prstGeom>
          <a:ln w="28575">
            <a:solidFill>
              <a:schemeClr val="accent2">
                <a:lumMod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6" name="타원 7265"/>
          <p:cNvSpPr/>
          <p:nvPr/>
        </p:nvSpPr>
        <p:spPr>
          <a:xfrm>
            <a:off x="6095992" y="3478314"/>
            <a:ext cx="1746645" cy="644722"/>
          </a:xfrm>
          <a:prstGeom prst="ellipse">
            <a:avLst/>
          </a:prstGeom>
          <a:noFill/>
          <a:ln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67" name="TextBox 7266"/>
          <p:cNvSpPr txBox="1"/>
          <p:nvPr/>
        </p:nvSpPr>
        <p:spPr>
          <a:xfrm>
            <a:off x="6163168" y="3607258"/>
            <a:ext cx="1679467" cy="362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좌표값 그리기</a:t>
            </a:r>
          </a:p>
        </p:txBody>
      </p:sp>
      <p:sp>
        <p:nvSpPr>
          <p:cNvPr id="7268" name="타원 7267"/>
          <p:cNvSpPr/>
          <p:nvPr/>
        </p:nvSpPr>
        <p:spPr>
          <a:xfrm>
            <a:off x="4315758" y="4671051"/>
            <a:ext cx="1511520" cy="644722"/>
          </a:xfrm>
          <a:prstGeom prst="ellipse">
            <a:avLst/>
          </a:prstGeom>
          <a:noFill/>
          <a:ln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69" name="TextBox 7268"/>
          <p:cNvSpPr txBox="1"/>
          <p:nvPr/>
        </p:nvSpPr>
        <p:spPr>
          <a:xfrm>
            <a:off x="4450111" y="4799995"/>
            <a:ext cx="1242807" cy="360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DB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연동</a:t>
            </a:r>
          </a:p>
        </p:txBody>
      </p:sp>
      <p:cxnSp>
        <p:nvCxnSpPr>
          <p:cNvPr id="7270" name="직선 화살표 연결선 7269"/>
          <p:cNvCxnSpPr>
            <a:stCxn id="7263" idx="6"/>
            <a:endCxn id="7268" idx="0"/>
          </p:cNvCxnSpPr>
          <p:nvPr/>
        </p:nvCxnSpPr>
        <p:spPr>
          <a:xfrm rot="16200000" flipH="1">
            <a:off x="4258449" y="3857982"/>
            <a:ext cx="870376" cy="755761"/>
          </a:xfrm>
          <a:prstGeom prst="straightConnector1">
            <a:avLst/>
          </a:prstGeom>
          <a:ln w="28575">
            <a:solidFill>
              <a:schemeClr val="accent2">
                <a:lumMod val="3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1" name="직선 화살표 연결선 7270"/>
          <p:cNvCxnSpPr>
            <a:stCxn id="7268" idx="7"/>
            <a:endCxn id="7266" idx="3"/>
          </p:cNvCxnSpPr>
          <p:nvPr/>
        </p:nvCxnSpPr>
        <p:spPr>
          <a:xfrm rot="5400000" flipH="1" flipV="1">
            <a:off x="5610426" y="4024113"/>
            <a:ext cx="736849" cy="745861"/>
          </a:xfrm>
          <a:prstGeom prst="straightConnector1">
            <a:avLst/>
          </a:prstGeom>
          <a:ln w="28575">
            <a:solidFill>
              <a:schemeClr val="accent2">
                <a:lumMod val="3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2" name="직선 연결선 7271"/>
          <p:cNvCxnSpPr>
            <a:stCxn id="7267" idx="3"/>
          </p:cNvCxnSpPr>
          <p:nvPr/>
        </p:nvCxnSpPr>
        <p:spPr>
          <a:xfrm>
            <a:off x="7842637" y="3771389"/>
            <a:ext cx="2586378" cy="383883"/>
          </a:xfrm>
          <a:prstGeom prst="line">
            <a:avLst/>
          </a:prstGeom>
          <a:ln w="28575">
            <a:solidFill>
              <a:schemeClr val="accent2">
                <a:lumMod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3" name="TextBox 7272"/>
          <p:cNvSpPr txBox="1"/>
          <p:nvPr/>
        </p:nvSpPr>
        <p:spPr>
          <a:xfrm>
            <a:off x="5961632" y="4413161"/>
            <a:ext cx="1276394" cy="299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맑은 고딕"/>
                <a:ea typeface="맑은 고딕"/>
                <a:cs typeface="맑은 고딕"/>
              </a:rPr>
              <a:t>&lt;&lt;include&gt;&gt;</a:t>
            </a:r>
          </a:p>
        </p:txBody>
      </p:sp>
      <p:sp>
        <p:nvSpPr>
          <p:cNvPr id="7274" name="TextBox 7273"/>
          <p:cNvSpPr txBox="1"/>
          <p:nvPr/>
        </p:nvSpPr>
        <p:spPr>
          <a:xfrm>
            <a:off x="4511824" y="3885730"/>
            <a:ext cx="1276395" cy="299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맑은 고딕"/>
                <a:ea typeface="맑은 고딕"/>
                <a:cs typeface="맑은 고딕"/>
              </a:rPr>
              <a:t>&lt;&lt;include&gt;&gt;</a:t>
            </a:r>
          </a:p>
        </p:txBody>
      </p:sp>
      <p:sp>
        <p:nvSpPr>
          <p:cNvPr id="7276" name="TextBox 7275"/>
          <p:cNvSpPr txBox="1"/>
          <p:nvPr/>
        </p:nvSpPr>
        <p:spPr>
          <a:xfrm>
            <a:off x="10513256" y="4942755"/>
            <a:ext cx="612068" cy="360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App</a:t>
            </a:r>
          </a:p>
        </p:txBody>
      </p:sp>
      <p:sp>
        <p:nvSpPr>
          <p:cNvPr id="7277" name="TextBox 7248"/>
          <p:cNvSpPr txBox="1"/>
          <p:nvPr/>
        </p:nvSpPr>
        <p:spPr>
          <a:xfrm>
            <a:off x="612155" y="1846411"/>
            <a:ext cx="11113509" cy="390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000" b="1">
                <a:latin typeface="맑은 고딕"/>
                <a:ea typeface="맑은 고딕"/>
                <a:cs typeface="맑은 고딕"/>
              </a:rPr>
              <a:t>1. </a:t>
            </a: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좌표 에 따른 변수 파싱</a:t>
            </a:r>
            <a:r>
              <a:rPr lang="en-US" altLang="ko-KR" sz="2000" b="1">
                <a:latin typeface="맑은 고딕"/>
                <a:ea typeface="맑은 고딕"/>
                <a:cs typeface="맑은 고딕"/>
              </a:rPr>
              <a:t>(Use case)</a:t>
            </a:r>
          </a:p>
        </p:txBody>
      </p:sp>
    </p:spTree>
    <p:extLst>
      <p:ext uri="{BB962C8B-B14F-4D97-AF65-F5344CB8AC3E}">
        <p14:creationId xmlns:p14="http://schemas.microsoft.com/office/powerpoint/2010/main" val="2962243453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4362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2" y="3"/>
            <a:ext cx="3324740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25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모듈 상세 설계</a:t>
            </a: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7277" name="TextBox 7248"/>
          <p:cNvSpPr txBox="1"/>
          <p:nvPr/>
        </p:nvSpPr>
        <p:spPr>
          <a:xfrm>
            <a:off x="587388" y="1310749"/>
            <a:ext cx="11113510" cy="392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000" b="1">
                <a:latin typeface="맑은 고딕"/>
                <a:ea typeface="맑은 고딕"/>
                <a:cs typeface="맑은 고딕"/>
              </a:rPr>
              <a:t>1. </a:t>
            </a: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좌표 에 따른 변수 파싱</a:t>
            </a:r>
            <a:r>
              <a:rPr lang="en-US" altLang="ko-KR" sz="2000" b="1">
                <a:latin typeface="맑은 고딕"/>
                <a:ea typeface="맑은 고딕"/>
                <a:cs typeface="맑은 고딕"/>
              </a:rPr>
              <a:t>(Sequence Diagram)</a:t>
            </a:r>
          </a:p>
        </p:txBody>
      </p:sp>
      <p:sp>
        <p:nvSpPr>
          <p:cNvPr id="7278" name="직사각형 7277"/>
          <p:cNvSpPr/>
          <p:nvPr/>
        </p:nvSpPr>
        <p:spPr>
          <a:xfrm>
            <a:off x="1091444" y="1844824"/>
            <a:ext cx="1620180" cy="6120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79" name="TextBox 7278"/>
          <p:cNvSpPr txBox="1"/>
          <p:nvPr/>
        </p:nvSpPr>
        <p:spPr>
          <a:xfrm>
            <a:off x="1127448" y="1952836"/>
            <a:ext cx="1584176" cy="364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cxnSp>
        <p:nvCxnSpPr>
          <p:cNvPr id="7280" name="직선 연결선 7279"/>
          <p:cNvCxnSpPr>
            <a:stCxn id="7278" idx="2"/>
          </p:cNvCxnSpPr>
          <p:nvPr/>
        </p:nvCxnSpPr>
        <p:spPr>
          <a:xfrm rot="5400000">
            <a:off x="-123691" y="4464115"/>
            <a:ext cx="4032448" cy="180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1" name="직사각형 7280"/>
          <p:cNvSpPr/>
          <p:nvPr/>
        </p:nvSpPr>
        <p:spPr>
          <a:xfrm>
            <a:off x="3251684" y="1844824"/>
            <a:ext cx="1620180" cy="6120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82" name="TextBox 7281"/>
          <p:cNvSpPr txBox="1"/>
          <p:nvPr/>
        </p:nvSpPr>
        <p:spPr>
          <a:xfrm>
            <a:off x="3287688" y="1952836"/>
            <a:ext cx="1584176" cy="366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DB</a:t>
            </a:r>
          </a:p>
        </p:txBody>
      </p:sp>
      <p:cxnSp>
        <p:nvCxnSpPr>
          <p:cNvPr id="7283" name="직선 연결선 7282"/>
          <p:cNvCxnSpPr>
            <a:stCxn id="7281" idx="2"/>
          </p:cNvCxnSpPr>
          <p:nvPr/>
        </p:nvCxnSpPr>
        <p:spPr>
          <a:xfrm rot="5400000">
            <a:off x="2036549" y="4464115"/>
            <a:ext cx="4032448" cy="180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4" name="직사각형 7283"/>
          <p:cNvSpPr/>
          <p:nvPr/>
        </p:nvSpPr>
        <p:spPr>
          <a:xfrm>
            <a:off x="5411924" y="1844824"/>
            <a:ext cx="1620180" cy="6120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85" name="TextBox 7284"/>
          <p:cNvSpPr txBox="1"/>
          <p:nvPr/>
        </p:nvSpPr>
        <p:spPr>
          <a:xfrm>
            <a:off x="5447928" y="1952836"/>
            <a:ext cx="1584176" cy="366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App</a:t>
            </a:r>
          </a:p>
        </p:txBody>
      </p:sp>
      <p:cxnSp>
        <p:nvCxnSpPr>
          <p:cNvPr id="7286" name="직선 연결선 7285"/>
          <p:cNvCxnSpPr>
            <a:stCxn id="7284" idx="2"/>
          </p:cNvCxnSpPr>
          <p:nvPr/>
        </p:nvCxnSpPr>
        <p:spPr>
          <a:xfrm rot="5400000">
            <a:off x="4196789" y="4464115"/>
            <a:ext cx="4032448" cy="180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7" name="직사각형 7286"/>
          <p:cNvSpPr/>
          <p:nvPr/>
        </p:nvSpPr>
        <p:spPr>
          <a:xfrm>
            <a:off x="1775520" y="2816932"/>
            <a:ext cx="216024" cy="6120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88" name="직사각형 7287"/>
          <p:cNvSpPr/>
          <p:nvPr/>
        </p:nvSpPr>
        <p:spPr>
          <a:xfrm>
            <a:off x="6132004" y="2816932"/>
            <a:ext cx="216024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289" name="직선 화살표 연결선 7288"/>
          <p:cNvCxnSpPr/>
          <p:nvPr/>
        </p:nvCxnSpPr>
        <p:spPr>
          <a:xfrm>
            <a:off x="1991544" y="2852936"/>
            <a:ext cx="41044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90" name="TextBox 7289"/>
          <p:cNvSpPr txBox="1"/>
          <p:nvPr/>
        </p:nvSpPr>
        <p:spPr>
          <a:xfrm>
            <a:off x="4223792" y="2888940"/>
            <a:ext cx="864096" cy="290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latin typeface="맑은 고딕"/>
                <a:ea typeface="맑은 고딕"/>
                <a:cs typeface="맑은 고딕"/>
              </a:rPr>
              <a:t>1. start</a:t>
            </a:r>
          </a:p>
        </p:txBody>
      </p:sp>
      <p:sp>
        <p:nvSpPr>
          <p:cNvPr id="7291" name="직사각형 7290"/>
          <p:cNvSpPr/>
          <p:nvPr/>
        </p:nvSpPr>
        <p:spPr>
          <a:xfrm>
            <a:off x="3935760" y="3429000"/>
            <a:ext cx="216024" cy="6120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292" name="직선 화살표 연결선 7291"/>
          <p:cNvCxnSpPr/>
          <p:nvPr/>
        </p:nvCxnSpPr>
        <p:spPr>
          <a:xfrm rot="10800000">
            <a:off x="4187788" y="3429000"/>
            <a:ext cx="19082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93" name="TextBox 7292"/>
          <p:cNvSpPr txBox="1"/>
          <p:nvPr/>
        </p:nvSpPr>
        <p:spPr>
          <a:xfrm>
            <a:off x="4259796" y="4041068"/>
            <a:ext cx="2808312" cy="29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latin typeface="맑은 고딕"/>
                <a:ea typeface="맑은 고딕"/>
                <a:cs typeface="맑은 고딕"/>
              </a:rPr>
              <a:t>3. send a coordinate</a:t>
            </a:r>
          </a:p>
        </p:txBody>
      </p:sp>
      <p:cxnSp>
        <p:nvCxnSpPr>
          <p:cNvPr id="7294" name="직선 화살표 연결선 7293"/>
          <p:cNvCxnSpPr/>
          <p:nvPr/>
        </p:nvCxnSpPr>
        <p:spPr>
          <a:xfrm rot="10800000" flipH="1">
            <a:off x="4223792" y="4005063"/>
            <a:ext cx="19082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95" name="TextBox 7294"/>
          <p:cNvSpPr txBox="1"/>
          <p:nvPr/>
        </p:nvSpPr>
        <p:spPr>
          <a:xfrm>
            <a:off x="4259796" y="3429000"/>
            <a:ext cx="2808312" cy="28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latin typeface="맑은 고딕"/>
                <a:ea typeface="맑은 고딕"/>
                <a:cs typeface="맑은 고딕"/>
              </a:rPr>
              <a:t>2. request a coordinate</a:t>
            </a:r>
          </a:p>
        </p:txBody>
      </p:sp>
      <p:cxnSp>
        <p:nvCxnSpPr>
          <p:cNvPr id="7297" name="직선 연결선 7296"/>
          <p:cNvCxnSpPr/>
          <p:nvPr/>
        </p:nvCxnSpPr>
        <p:spPr>
          <a:xfrm>
            <a:off x="6384032" y="4437112"/>
            <a:ext cx="3240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9" name="직선 연결선 7298"/>
          <p:cNvCxnSpPr/>
          <p:nvPr/>
        </p:nvCxnSpPr>
        <p:spPr>
          <a:xfrm rot="16200000" flipH="1">
            <a:off x="6546050" y="4599130"/>
            <a:ext cx="3240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0" name="직선 화살표 연결선 7299"/>
          <p:cNvCxnSpPr/>
          <p:nvPr/>
        </p:nvCxnSpPr>
        <p:spPr>
          <a:xfrm rot="10800000">
            <a:off x="6348028" y="4761148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1" name="TextBox 7300"/>
          <p:cNvSpPr txBox="1"/>
          <p:nvPr/>
        </p:nvSpPr>
        <p:spPr>
          <a:xfrm>
            <a:off x="6780076" y="4437112"/>
            <a:ext cx="2808312" cy="29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latin typeface="맑은 고딕"/>
                <a:ea typeface="맑은 고딕"/>
                <a:cs typeface="맑은 고딕"/>
              </a:rPr>
              <a:t>4. draw a ball</a:t>
            </a:r>
          </a:p>
        </p:txBody>
      </p:sp>
    </p:spTree>
    <p:extLst>
      <p:ext uri="{BB962C8B-B14F-4D97-AF65-F5344CB8AC3E}">
        <p14:creationId xmlns:p14="http://schemas.microsoft.com/office/powerpoint/2010/main" val="3030600146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4362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2" y="3"/>
            <a:ext cx="3324740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25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모듈 상세 설계</a:t>
            </a: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7249" name="TextBox 7248"/>
          <p:cNvSpPr txBox="1"/>
          <p:nvPr/>
        </p:nvSpPr>
        <p:spPr>
          <a:xfrm>
            <a:off x="600028" y="1306353"/>
            <a:ext cx="11113509" cy="387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000" b="1">
                <a:latin typeface="맑은 고딕"/>
                <a:ea typeface="맑은 고딕"/>
                <a:cs typeface="맑은 고딕"/>
              </a:rPr>
              <a:t>2. </a:t>
            </a: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공 위치 에 따른 </a:t>
            </a:r>
            <a:r>
              <a:rPr lang="en-US" altLang="ko-KR" sz="2000" b="1">
                <a:latin typeface="맑은 고딕"/>
                <a:ea typeface="맑은 고딕"/>
                <a:cs typeface="맑은 고딕"/>
              </a:rPr>
              <a:t>DB</a:t>
            </a: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 파싱</a:t>
            </a:r>
          </a:p>
        </p:txBody>
      </p:sp>
      <p:sp>
        <p:nvSpPr>
          <p:cNvPr id="6" name="직사각형 6"/>
          <p:cNvSpPr/>
          <p:nvPr/>
        </p:nvSpPr>
        <p:spPr>
          <a:xfrm>
            <a:off x="718853" y="1790398"/>
            <a:ext cx="4315269" cy="482453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직사각형 5"/>
          <p:cNvSpPr/>
          <p:nvPr/>
        </p:nvSpPr>
        <p:spPr>
          <a:xfrm>
            <a:off x="1021417" y="2008766"/>
            <a:ext cx="3729980" cy="4387801"/>
          </a:xfrm>
          <a:prstGeom prst="rect">
            <a:avLst/>
          </a:prstGeom>
          <a:solidFill>
            <a:srgbClr val="107FB5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662372" y="5086688"/>
            <a:ext cx="396807" cy="288032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652199" y="1846328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50602" y="2026348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866571" y="1846328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527350" y="1846328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031342" y="1846328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82539" y="1990344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5" name="그룹 14"/>
          <p:cNvGrpSpPr/>
          <p:nvPr/>
        </p:nvGrpSpPr>
        <p:grpSpPr>
          <a:xfrm flipV="1">
            <a:off x="882538" y="6310825"/>
            <a:ext cx="4017665" cy="216024"/>
            <a:chOff x="839415" y="6237311"/>
            <a:chExt cx="2916325" cy="216024"/>
          </a:xfr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grpSpPr>
        <p:sp>
          <p:nvSpPr>
            <p:cNvPr id="16" name="타원 15"/>
            <p:cNvSpPr/>
            <p:nvPr/>
          </p:nvSpPr>
          <p:spPr>
            <a:xfrm rot="5400000">
              <a:off x="3575720" y="6237312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 rot="5400000">
              <a:off x="3719736" y="6417332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 rot="5400000">
              <a:off x="3107668" y="6237312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 rot="5400000">
              <a:off x="2279576" y="6237312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 rot="5400000">
              <a:off x="1307467" y="6237311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 rot="5400000">
              <a:off x="947427" y="6237312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 rot="5400000">
              <a:off x="839415" y="6381328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23" name="타원 22"/>
          <p:cNvSpPr/>
          <p:nvPr/>
        </p:nvSpPr>
        <p:spPr>
          <a:xfrm>
            <a:off x="4850602" y="4078576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82539" y="4078576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850602" y="2998456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82539" y="2998456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850602" y="5194700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882539" y="5194700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850602" y="2494400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850602" y="3502512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850602" y="4618636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850602" y="5806768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82539" y="5806768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82539" y="4618636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82539" y="3502512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882539" y="2494400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타원 11"/>
          <p:cNvSpPr/>
          <p:nvPr/>
        </p:nvSpPr>
        <p:spPr>
          <a:xfrm>
            <a:off x="3624015" y="2872394"/>
            <a:ext cx="383373" cy="288127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1021419" y="2512402"/>
            <a:ext cx="37299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001579" y="3016458"/>
            <a:ext cx="3749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021419" y="3502512"/>
            <a:ext cx="37299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001578" y="4078576"/>
            <a:ext cx="37498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011498" y="4640187"/>
            <a:ext cx="37498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011498" y="5212905"/>
            <a:ext cx="37498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011498" y="5824770"/>
            <a:ext cx="37498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1260227" y="2008346"/>
            <a:ext cx="0" cy="437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1549630" y="1990344"/>
            <a:ext cx="0" cy="437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 rot="16200000" flipV="1">
            <a:off x="3463270" y="1857531"/>
            <a:ext cx="36003" cy="4960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908299" y="1846328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" name="타원 48"/>
          <p:cNvSpPr/>
          <p:nvPr/>
        </p:nvSpPr>
        <p:spPr>
          <a:xfrm rot="16200000" flipV="1">
            <a:off x="2347146" y="1857531"/>
            <a:ext cx="36003" cy="4960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0" name="타원 49"/>
          <p:cNvSpPr/>
          <p:nvPr/>
        </p:nvSpPr>
        <p:spPr>
          <a:xfrm rot="16200000" flipV="1">
            <a:off x="3413669" y="6484045"/>
            <a:ext cx="36003" cy="4960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1" name="타원 50"/>
          <p:cNvSpPr/>
          <p:nvPr/>
        </p:nvSpPr>
        <p:spPr>
          <a:xfrm rot="16200000" flipV="1">
            <a:off x="2095118" y="6466044"/>
            <a:ext cx="36003" cy="4960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2" name="타원 51"/>
          <p:cNvSpPr/>
          <p:nvPr/>
        </p:nvSpPr>
        <p:spPr>
          <a:xfrm rot="16200000" flipV="1">
            <a:off x="4026804" y="1861061"/>
            <a:ext cx="36003" cy="4960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 flipV="1">
            <a:off x="1899743" y="2008346"/>
            <a:ext cx="0" cy="437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2232335" y="2008346"/>
            <a:ext cx="0" cy="437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2592375" y="2008346"/>
            <a:ext cx="0" cy="437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V="1">
            <a:off x="2916171" y="2008346"/>
            <a:ext cx="0" cy="437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3506072" y="2008346"/>
            <a:ext cx="0" cy="437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4204703" y="2026348"/>
            <a:ext cx="0" cy="437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4464583" y="2022081"/>
            <a:ext cx="0" cy="437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3807896" y="2008346"/>
            <a:ext cx="0" cy="437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3214070" y="2026348"/>
            <a:ext cx="0" cy="43744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4" name="TextBox 7183"/>
          <p:cNvSpPr txBox="1"/>
          <p:nvPr/>
        </p:nvSpPr>
        <p:spPr>
          <a:xfrm>
            <a:off x="5860815" y="2417436"/>
            <a:ext cx="4032448" cy="274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latin typeface="맑은 고딕"/>
                <a:ea typeface="맑은 고딕"/>
                <a:cs typeface="맑은 고딕"/>
              </a:rPr>
              <a:t>● </a:t>
            </a:r>
            <a:r>
              <a:rPr lang="ko-KR" altLang="en-US" sz="2200">
                <a:latin typeface="맑은 고딕"/>
                <a:ea typeface="맑은 고딕"/>
                <a:cs typeface="맑은 고딕"/>
              </a:rPr>
              <a:t>기능</a:t>
            </a:r>
          </a:p>
          <a:p>
            <a:pPr lvl="0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   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어플리케이션 상 에 임의의 공 위치에 따른 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DB 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파싱</a:t>
            </a:r>
          </a:p>
          <a:p>
            <a:pPr lvl="0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r>
              <a:rPr lang="ko-KR" altLang="en-US" sz="2000">
                <a:latin typeface="맑은 고딕"/>
                <a:ea typeface="맑은 고딕"/>
                <a:cs typeface="맑은 고딕"/>
              </a:rPr>
              <a:t> ● </a:t>
            </a:r>
            <a:r>
              <a:rPr lang="ko-KR" altLang="en-US" sz="2200">
                <a:latin typeface="맑은 고딕"/>
                <a:ea typeface="맑은 고딕"/>
                <a:cs typeface="맑은 고딕"/>
              </a:rPr>
              <a:t>다루는 정보</a:t>
            </a:r>
          </a:p>
          <a:p>
            <a:pPr lvl="0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   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당구공들의 좌표 값</a:t>
            </a:r>
          </a:p>
          <a:p>
            <a:pPr lvl="0">
              <a:defRPr/>
            </a:pPr>
            <a:endParaRPr lang="ko-KR" altLang="en-US"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r>
              <a:rPr lang="ko-KR" altLang="en-US" sz="2000">
                <a:latin typeface="맑은 고딕"/>
                <a:ea typeface="맑은 고딕"/>
                <a:cs typeface="맑은 고딕"/>
              </a:rPr>
              <a:t> ● </a:t>
            </a:r>
            <a:r>
              <a:rPr lang="ko-KR" altLang="en-US" sz="2200">
                <a:latin typeface="맑은 고딕"/>
                <a:ea typeface="맑은 고딕"/>
                <a:cs typeface="맑은 고딕"/>
              </a:rPr>
              <a:t>출력</a:t>
            </a:r>
          </a:p>
          <a:p>
            <a:pPr lvl="0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    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얻은 정보에 따른 경로 출력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4362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2" y="3"/>
            <a:ext cx="3324740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25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모듈 상세 설계</a:t>
            </a: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grpSp>
        <p:nvGrpSpPr>
          <p:cNvPr id="7278" name="그룹 7277"/>
          <p:cNvGrpSpPr/>
          <p:nvPr/>
        </p:nvGrpSpPr>
        <p:grpSpPr>
          <a:xfrm>
            <a:off x="1494254" y="2962535"/>
            <a:ext cx="9559062" cy="2772308"/>
            <a:chOff x="1494253" y="2962535"/>
            <a:chExt cx="9631071" cy="2772308"/>
          </a:xfrm>
        </p:grpSpPr>
        <p:grpSp>
          <p:nvGrpSpPr>
            <p:cNvPr id="7255" name="그룹 7254"/>
            <p:cNvGrpSpPr>
              <a:grpSpLocks noChangeAspect="1"/>
            </p:cNvGrpSpPr>
            <p:nvPr/>
          </p:nvGrpSpPr>
          <p:grpSpPr>
            <a:xfrm>
              <a:off x="1494253" y="3639494"/>
              <a:ext cx="554269" cy="1160501"/>
              <a:chOff x="864183" y="2314463"/>
              <a:chExt cx="1152128" cy="2412268"/>
            </a:xfrm>
          </p:grpSpPr>
          <p:sp>
            <p:nvSpPr>
              <p:cNvPr id="7250" name="타원 7249"/>
              <p:cNvSpPr/>
              <p:nvPr/>
            </p:nvSpPr>
            <p:spPr>
              <a:xfrm>
                <a:off x="936191" y="2314463"/>
                <a:ext cx="864096" cy="864096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3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  <a:cs typeface="맑은 고딕"/>
                </a:endParaRPr>
              </a:p>
            </p:txBody>
          </p:sp>
          <p:cxnSp>
            <p:nvCxnSpPr>
              <p:cNvPr id="7251" name="직선 연결선 7250"/>
              <p:cNvCxnSpPr>
                <a:stCxn id="7250" idx="4"/>
              </p:cNvCxnSpPr>
              <p:nvPr/>
            </p:nvCxnSpPr>
            <p:spPr>
              <a:xfrm rot="16200000" flipH="1">
                <a:off x="900187" y="3646611"/>
                <a:ext cx="936104" cy="0"/>
              </a:xfrm>
              <a:prstGeom prst="line">
                <a:avLst/>
              </a:prstGeom>
              <a:ln>
                <a:solidFill>
                  <a:schemeClr val="accent2">
                    <a:lumMod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2" name="직선 연결선 7251"/>
              <p:cNvCxnSpPr/>
              <p:nvPr/>
            </p:nvCxnSpPr>
            <p:spPr>
              <a:xfrm rot="5400000">
                <a:off x="810177" y="4168669"/>
                <a:ext cx="612068" cy="504056"/>
              </a:xfrm>
              <a:prstGeom prst="line">
                <a:avLst/>
              </a:prstGeom>
              <a:ln>
                <a:solidFill>
                  <a:schemeClr val="accent2">
                    <a:lumMod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3" name="직선 연결선 7252"/>
              <p:cNvCxnSpPr/>
              <p:nvPr/>
            </p:nvCxnSpPr>
            <p:spPr>
              <a:xfrm rot="16200000" flipH="1">
                <a:off x="1314233" y="4168669"/>
                <a:ext cx="612068" cy="504056"/>
              </a:xfrm>
              <a:prstGeom prst="line">
                <a:avLst/>
              </a:prstGeom>
              <a:ln>
                <a:solidFill>
                  <a:schemeClr val="accent2">
                    <a:lumMod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4" name="직선 연결선 7253"/>
              <p:cNvCxnSpPr/>
              <p:nvPr/>
            </p:nvCxnSpPr>
            <p:spPr>
              <a:xfrm rot="10800000">
                <a:off x="864183" y="3430587"/>
                <a:ext cx="1152128" cy="0"/>
              </a:xfrm>
              <a:prstGeom prst="line">
                <a:avLst/>
              </a:prstGeom>
              <a:ln>
                <a:solidFill>
                  <a:schemeClr val="accent2">
                    <a:lumMod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56" name="직사각형 7255"/>
            <p:cNvSpPr/>
            <p:nvPr/>
          </p:nvSpPr>
          <p:spPr>
            <a:xfrm>
              <a:off x="2333987" y="2962535"/>
              <a:ext cx="7859904" cy="2772308"/>
            </a:xfrm>
            <a:prstGeom prst="rect">
              <a:avLst/>
            </a:prstGeom>
            <a:noFill/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latin typeface="맑은 고딕"/>
                <a:ea typeface="맑은 고딕"/>
                <a:cs typeface="맑은 고딕"/>
              </a:endParaRPr>
            </a:p>
          </p:txBody>
        </p:sp>
        <p:grpSp>
          <p:nvGrpSpPr>
            <p:cNvPr id="7257" name="그룹 7256"/>
            <p:cNvGrpSpPr>
              <a:grpSpLocks noChangeAspect="1"/>
            </p:cNvGrpSpPr>
            <p:nvPr/>
          </p:nvGrpSpPr>
          <p:grpSpPr>
            <a:xfrm>
              <a:off x="10529787" y="3639494"/>
              <a:ext cx="554269" cy="1160501"/>
              <a:chOff x="864183" y="2314463"/>
              <a:chExt cx="1152128" cy="2412268"/>
            </a:xfrm>
          </p:grpSpPr>
          <p:sp>
            <p:nvSpPr>
              <p:cNvPr id="7258" name="타원 7257"/>
              <p:cNvSpPr/>
              <p:nvPr/>
            </p:nvSpPr>
            <p:spPr>
              <a:xfrm>
                <a:off x="936191" y="2314463"/>
                <a:ext cx="864096" cy="864096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3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  <a:cs typeface="맑은 고딕"/>
                </a:endParaRPr>
              </a:p>
            </p:txBody>
          </p:sp>
          <p:cxnSp>
            <p:nvCxnSpPr>
              <p:cNvPr id="7259" name="직선 연결선 7258"/>
              <p:cNvCxnSpPr>
                <a:stCxn id="7258" idx="4"/>
              </p:cNvCxnSpPr>
              <p:nvPr/>
            </p:nvCxnSpPr>
            <p:spPr>
              <a:xfrm rot="16200000" flipH="1">
                <a:off x="900187" y="3646611"/>
                <a:ext cx="936104" cy="0"/>
              </a:xfrm>
              <a:prstGeom prst="line">
                <a:avLst/>
              </a:prstGeom>
              <a:ln>
                <a:solidFill>
                  <a:schemeClr val="accent2">
                    <a:lumMod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0" name="직선 연결선 7259"/>
              <p:cNvCxnSpPr/>
              <p:nvPr/>
            </p:nvCxnSpPr>
            <p:spPr>
              <a:xfrm rot="5400000">
                <a:off x="810177" y="4168669"/>
                <a:ext cx="612068" cy="504056"/>
              </a:xfrm>
              <a:prstGeom prst="line">
                <a:avLst/>
              </a:prstGeom>
              <a:ln>
                <a:solidFill>
                  <a:schemeClr val="accent2">
                    <a:lumMod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1" name="직선 연결선 7260"/>
              <p:cNvCxnSpPr/>
              <p:nvPr/>
            </p:nvCxnSpPr>
            <p:spPr>
              <a:xfrm rot="16200000" flipH="1">
                <a:off x="1314233" y="4168669"/>
                <a:ext cx="612068" cy="504056"/>
              </a:xfrm>
              <a:prstGeom prst="line">
                <a:avLst/>
              </a:prstGeom>
              <a:ln>
                <a:solidFill>
                  <a:schemeClr val="accent2">
                    <a:lumMod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2" name="직선 연결선 7261"/>
              <p:cNvCxnSpPr/>
              <p:nvPr/>
            </p:nvCxnSpPr>
            <p:spPr>
              <a:xfrm rot="10800000">
                <a:off x="864183" y="3430587"/>
                <a:ext cx="1152128" cy="0"/>
              </a:xfrm>
              <a:prstGeom prst="line">
                <a:avLst/>
              </a:prstGeom>
              <a:ln>
                <a:solidFill>
                  <a:schemeClr val="accent2">
                    <a:lumMod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63" name="타원 7262"/>
            <p:cNvSpPr/>
            <p:nvPr/>
          </p:nvSpPr>
          <p:spPr>
            <a:xfrm>
              <a:off x="2804237" y="3478313"/>
              <a:ext cx="1511520" cy="644722"/>
            </a:xfrm>
            <a:prstGeom prst="ellipse">
              <a:avLst/>
            </a:prstGeom>
            <a:noFill/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7264" name="TextBox 7263"/>
            <p:cNvSpPr txBox="1"/>
            <p:nvPr/>
          </p:nvSpPr>
          <p:spPr>
            <a:xfrm>
              <a:off x="2938592" y="3607258"/>
              <a:ext cx="1242805" cy="3627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>
                  <a:latin typeface="맑은 고딕"/>
                  <a:ea typeface="맑은 고딕"/>
                  <a:cs typeface="맑은 고딕"/>
                </a:rPr>
                <a:t>좌표찍기</a:t>
              </a:r>
            </a:p>
          </p:txBody>
        </p:sp>
        <p:cxnSp>
          <p:nvCxnSpPr>
            <p:cNvPr id="7265" name="직선 연결선 7264"/>
            <p:cNvCxnSpPr>
              <a:endCxn id="7263" idx="2"/>
            </p:cNvCxnSpPr>
            <p:nvPr/>
          </p:nvCxnSpPr>
          <p:spPr>
            <a:xfrm flipV="1">
              <a:off x="2166040" y="3800675"/>
              <a:ext cx="638197" cy="386833"/>
            </a:xfrm>
            <a:prstGeom prst="line">
              <a:avLst/>
            </a:prstGeom>
            <a:ln w="28575"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66" name="타원 7265"/>
            <p:cNvSpPr/>
            <p:nvPr/>
          </p:nvSpPr>
          <p:spPr>
            <a:xfrm>
              <a:off x="6095992" y="3478314"/>
              <a:ext cx="1746645" cy="644722"/>
            </a:xfrm>
            <a:prstGeom prst="ellipse">
              <a:avLst/>
            </a:prstGeom>
            <a:noFill/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7267" name="TextBox 7266"/>
            <p:cNvSpPr txBox="1"/>
            <p:nvPr/>
          </p:nvSpPr>
          <p:spPr>
            <a:xfrm>
              <a:off x="6163168" y="3607256"/>
              <a:ext cx="1679467" cy="3627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>
                  <a:latin typeface="맑은 고딕"/>
                  <a:ea typeface="맑은 고딕"/>
                  <a:cs typeface="맑은 고딕"/>
                </a:rPr>
                <a:t>문제 추출</a:t>
              </a:r>
            </a:p>
          </p:txBody>
        </p:sp>
        <p:sp>
          <p:nvSpPr>
            <p:cNvPr id="7268" name="타원 7267"/>
            <p:cNvSpPr/>
            <p:nvPr/>
          </p:nvSpPr>
          <p:spPr>
            <a:xfrm>
              <a:off x="4315758" y="4671051"/>
              <a:ext cx="1511520" cy="644722"/>
            </a:xfrm>
            <a:prstGeom prst="ellipse">
              <a:avLst/>
            </a:prstGeom>
            <a:noFill/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7269" name="TextBox 7268"/>
            <p:cNvSpPr txBox="1"/>
            <p:nvPr/>
          </p:nvSpPr>
          <p:spPr>
            <a:xfrm>
              <a:off x="4450110" y="4799993"/>
              <a:ext cx="1242807" cy="360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>
                  <a:latin typeface="맑은 고딕"/>
                  <a:ea typeface="맑은 고딕"/>
                  <a:cs typeface="맑은 고딕"/>
                </a:rPr>
                <a:t>DB</a:t>
              </a:r>
              <a:r>
                <a:rPr lang="ko-KR" altLang="en-US">
                  <a:latin typeface="맑은 고딕"/>
                  <a:ea typeface="맑은 고딕"/>
                  <a:cs typeface="맑은 고딕"/>
                </a:rPr>
                <a:t>연동</a:t>
              </a:r>
            </a:p>
          </p:txBody>
        </p:sp>
        <p:cxnSp>
          <p:nvCxnSpPr>
            <p:cNvPr id="7270" name="직선 화살표 연결선 7269"/>
            <p:cNvCxnSpPr>
              <a:stCxn id="7263" idx="4"/>
              <a:endCxn id="7268" idx="1"/>
            </p:cNvCxnSpPr>
            <p:nvPr/>
          </p:nvCxnSpPr>
          <p:spPr>
            <a:xfrm>
              <a:off x="3559997" y="4123036"/>
              <a:ext cx="977117" cy="642432"/>
            </a:xfrm>
            <a:prstGeom prst="straightConnector1">
              <a:avLst/>
            </a:prstGeom>
            <a:ln w="28575">
              <a:solidFill>
                <a:schemeClr val="accent2">
                  <a:lumMod val="3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1" name="직선 화살표 연결선 7270"/>
            <p:cNvCxnSpPr>
              <a:stCxn id="7268" idx="7"/>
              <a:endCxn id="7266" idx="3"/>
            </p:cNvCxnSpPr>
            <p:nvPr/>
          </p:nvCxnSpPr>
          <p:spPr>
            <a:xfrm rot="5400000" flipH="1" flipV="1">
              <a:off x="5610426" y="4024113"/>
              <a:ext cx="736849" cy="745861"/>
            </a:xfrm>
            <a:prstGeom prst="straightConnector1">
              <a:avLst/>
            </a:prstGeom>
            <a:ln w="28575">
              <a:solidFill>
                <a:schemeClr val="accent2">
                  <a:lumMod val="3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2" name="직선 연결선 7271"/>
            <p:cNvCxnSpPr>
              <a:stCxn id="7267" idx="3"/>
            </p:cNvCxnSpPr>
            <p:nvPr/>
          </p:nvCxnSpPr>
          <p:spPr>
            <a:xfrm>
              <a:off x="7842637" y="3771389"/>
              <a:ext cx="2586378" cy="383883"/>
            </a:xfrm>
            <a:prstGeom prst="line">
              <a:avLst/>
            </a:prstGeom>
            <a:ln w="28575"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3" name="TextBox 7272"/>
            <p:cNvSpPr txBox="1"/>
            <p:nvPr/>
          </p:nvSpPr>
          <p:spPr>
            <a:xfrm>
              <a:off x="5961632" y="4413159"/>
              <a:ext cx="1276393" cy="299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>
                  <a:latin typeface="맑은 고딕"/>
                  <a:ea typeface="맑은 고딕"/>
                  <a:cs typeface="맑은 고딕"/>
                </a:rPr>
                <a:t>&lt;&lt;include&gt;&gt;</a:t>
              </a:r>
            </a:p>
          </p:txBody>
        </p:sp>
        <p:sp>
          <p:nvSpPr>
            <p:cNvPr id="7274" name="TextBox 7273"/>
            <p:cNvSpPr txBox="1"/>
            <p:nvPr/>
          </p:nvSpPr>
          <p:spPr>
            <a:xfrm>
              <a:off x="3960528" y="4150665"/>
              <a:ext cx="1276395" cy="2956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>
                  <a:latin typeface="맑은 고딕"/>
                  <a:ea typeface="맑은 고딕"/>
                  <a:cs typeface="맑은 고딕"/>
                </a:rPr>
                <a:t>&lt;&lt;include&gt;&gt;</a:t>
              </a:r>
            </a:p>
          </p:txBody>
        </p:sp>
        <p:sp>
          <p:nvSpPr>
            <p:cNvPr id="7276" name="TextBox 7275"/>
            <p:cNvSpPr txBox="1"/>
            <p:nvPr/>
          </p:nvSpPr>
          <p:spPr>
            <a:xfrm>
              <a:off x="10513256" y="4942753"/>
              <a:ext cx="612068" cy="360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/>
                <a:t>App</a:t>
              </a:r>
            </a:p>
          </p:txBody>
        </p:sp>
      </p:grpSp>
      <p:sp>
        <p:nvSpPr>
          <p:cNvPr id="7277" name="TextBox 7248"/>
          <p:cNvSpPr txBox="1"/>
          <p:nvPr/>
        </p:nvSpPr>
        <p:spPr>
          <a:xfrm>
            <a:off x="612155" y="1846411"/>
            <a:ext cx="11113509" cy="390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000" b="1">
                <a:latin typeface="맑은 고딕"/>
                <a:ea typeface="맑은 고딕"/>
                <a:cs typeface="맑은 고딕"/>
              </a:rPr>
              <a:t>2. </a:t>
            </a: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공 위치 에 따른 </a:t>
            </a:r>
            <a:r>
              <a:rPr lang="en-US" altLang="ko-KR" sz="2000" b="1">
                <a:latin typeface="맑은 고딕"/>
                <a:ea typeface="맑은 고딕"/>
                <a:cs typeface="맑은 고딕"/>
              </a:rPr>
              <a:t>DB</a:t>
            </a: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 파싱</a:t>
            </a:r>
            <a:r>
              <a:rPr lang="en-US" altLang="ko-KR" sz="2000" b="1">
                <a:latin typeface="맑은 고딕"/>
                <a:ea typeface="맑은 고딕"/>
                <a:cs typeface="맑은 고딕"/>
              </a:rPr>
              <a:t>(Use case)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4362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2" y="3"/>
            <a:ext cx="3324740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25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모듈 상세 설계</a:t>
            </a: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7277" name="TextBox 7248"/>
          <p:cNvSpPr txBox="1"/>
          <p:nvPr/>
        </p:nvSpPr>
        <p:spPr>
          <a:xfrm>
            <a:off x="587388" y="1310749"/>
            <a:ext cx="11113510" cy="392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000" b="1">
                <a:latin typeface="맑은 고딕"/>
                <a:ea typeface="맑은 고딕"/>
                <a:cs typeface="맑은 고딕"/>
              </a:rPr>
              <a:t>2. </a:t>
            </a: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공 위치 에 따른 </a:t>
            </a:r>
            <a:r>
              <a:rPr lang="en-US" altLang="ko-KR" sz="2000" b="1">
                <a:latin typeface="맑은 고딕"/>
                <a:ea typeface="맑은 고딕"/>
                <a:cs typeface="맑은 고딕"/>
              </a:rPr>
              <a:t>DB</a:t>
            </a: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 파싱</a:t>
            </a:r>
            <a:r>
              <a:rPr lang="en-US" altLang="ko-KR" sz="2000" b="1">
                <a:latin typeface="맑은 고딕"/>
                <a:ea typeface="맑은 고딕"/>
                <a:cs typeface="맑은 고딕"/>
              </a:rPr>
              <a:t>(Sequence Diagram)</a:t>
            </a:r>
          </a:p>
        </p:txBody>
      </p:sp>
      <p:sp>
        <p:nvSpPr>
          <p:cNvPr id="7278" name="직사각형 7277"/>
          <p:cNvSpPr/>
          <p:nvPr/>
        </p:nvSpPr>
        <p:spPr>
          <a:xfrm>
            <a:off x="1091444" y="1844824"/>
            <a:ext cx="1620180" cy="6120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79" name="TextBox 7278"/>
          <p:cNvSpPr txBox="1"/>
          <p:nvPr/>
        </p:nvSpPr>
        <p:spPr>
          <a:xfrm>
            <a:off x="1127448" y="1952836"/>
            <a:ext cx="1584176" cy="364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cxnSp>
        <p:nvCxnSpPr>
          <p:cNvPr id="7280" name="직선 연결선 7279"/>
          <p:cNvCxnSpPr>
            <a:stCxn id="7278" idx="2"/>
          </p:cNvCxnSpPr>
          <p:nvPr/>
        </p:nvCxnSpPr>
        <p:spPr>
          <a:xfrm rot="5400000">
            <a:off x="-123691" y="4464115"/>
            <a:ext cx="4032448" cy="180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1" name="직사각형 7280"/>
          <p:cNvSpPr/>
          <p:nvPr/>
        </p:nvSpPr>
        <p:spPr>
          <a:xfrm>
            <a:off x="3251684" y="1844824"/>
            <a:ext cx="1620180" cy="6120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82" name="TextBox 7281"/>
          <p:cNvSpPr txBox="1"/>
          <p:nvPr/>
        </p:nvSpPr>
        <p:spPr>
          <a:xfrm>
            <a:off x="3287688" y="1952836"/>
            <a:ext cx="1584176" cy="366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DB</a:t>
            </a:r>
          </a:p>
        </p:txBody>
      </p:sp>
      <p:cxnSp>
        <p:nvCxnSpPr>
          <p:cNvPr id="7283" name="직선 연결선 7282"/>
          <p:cNvCxnSpPr>
            <a:stCxn id="7281" idx="2"/>
          </p:cNvCxnSpPr>
          <p:nvPr/>
        </p:nvCxnSpPr>
        <p:spPr>
          <a:xfrm rot="5400000">
            <a:off x="2036549" y="4464115"/>
            <a:ext cx="4032448" cy="180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4" name="직사각형 7283"/>
          <p:cNvSpPr/>
          <p:nvPr/>
        </p:nvSpPr>
        <p:spPr>
          <a:xfrm>
            <a:off x="5411924" y="1844824"/>
            <a:ext cx="1620180" cy="6120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85" name="TextBox 7284"/>
          <p:cNvSpPr txBox="1"/>
          <p:nvPr/>
        </p:nvSpPr>
        <p:spPr>
          <a:xfrm>
            <a:off x="5447928" y="1952836"/>
            <a:ext cx="1584176" cy="366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App</a:t>
            </a:r>
          </a:p>
        </p:txBody>
      </p:sp>
      <p:cxnSp>
        <p:nvCxnSpPr>
          <p:cNvPr id="7286" name="직선 연결선 7285"/>
          <p:cNvCxnSpPr>
            <a:stCxn id="7284" idx="2"/>
          </p:cNvCxnSpPr>
          <p:nvPr/>
        </p:nvCxnSpPr>
        <p:spPr>
          <a:xfrm rot="5400000">
            <a:off x="4196789" y="4464115"/>
            <a:ext cx="4032448" cy="180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7" name="직사각형 7286"/>
          <p:cNvSpPr/>
          <p:nvPr/>
        </p:nvSpPr>
        <p:spPr>
          <a:xfrm>
            <a:off x="1775520" y="2816932"/>
            <a:ext cx="216024" cy="6120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88" name="직사각형 7287"/>
          <p:cNvSpPr/>
          <p:nvPr/>
        </p:nvSpPr>
        <p:spPr>
          <a:xfrm>
            <a:off x="6132004" y="2816932"/>
            <a:ext cx="216024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289" name="직선 화살표 연결선 7288"/>
          <p:cNvCxnSpPr/>
          <p:nvPr/>
        </p:nvCxnSpPr>
        <p:spPr>
          <a:xfrm>
            <a:off x="1991544" y="2852936"/>
            <a:ext cx="41044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90" name="TextBox 7289"/>
          <p:cNvSpPr txBox="1"/>
          <p:nvPr/>
        </p:nvSpPr>
        <p:spPr>
          <a:xfrm>
            <a:off x="4223792" y="2888940"/>
            <a:ext cx="2052228" cy="290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latin typeface="맑은 고딕"/>
                <a:ea typeface="맑은 고딕"/>
                <a:cs typeface="맑은 고딕"/>
              </a:rPr>
              <a:t>1. select a coordinate</a:t>
            </a:r>
          </a:p>
        </p:txBody>
      </p:sp>
      <p:sp>
        <p:nvSpPr>
          <p:cNvPr id="7291" name="직사각형 7290"/>
          <p:cNvSpPr/>
          <p:nvPr/>
        </p:nvSpPr>
        <p:spPr>
          <a:xfrm>
            <a:off x="3935760" y="3429000"/>
            <a:ext cx="216024" cy="6120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292" name="직선 화살표 연결선 7291"/>
          <p:cNvCxnSpPr/>
          <p:nvPr/>
        </p:nvCxnSpPr>
        <p:spPr>
          <a:xfrm rot="10800000">
            <a:off x="4187788" y="3429000"/>
            <a:ext cx="19082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93" name="TextBox 7292"/>
          <p:cNvSpPr txBox="1"/>
          <p:nvPr/>
        </p:nvSpPr>
        <p:spPr>
          <a:xfrm>
            <a:off x="4259796" y="4041068"/>
            <a:ext cx="2808312" cy="29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latin typeface="맑은 고딕"/>
                <a:ea typeface="맑은 고딕"/>
                <a:cs typeface="맑은 고딕"/>
              </a:rPr>
              <a:t>3. send a coordinate</a:t>
            </a:r>
          </a:p>
        </p:txBody>
      </p:sp>
      <p:cxnSp>
        <p:nvCxnSpPr>
          <p:cNvPr id="7294" name="직선 화살표 연결선 7293"/>
          <p:cNvCxnSpPr/>
          <p:nvPr/>
        </p:nvCxnSpPr>
        <p:spPr>
          <a:xfrm rot="10800000" flipH="1">
            <a:off x="4223792" y="4005063"/>
            <a:ext cx="19082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95" name="TextBox 7294"/>
          <p:cNvSpPr txBox="1"/>
          <p:nvPr/>
        </p:nvSpPr>
        <p:spPr>
          <a:xfrm>
            <a:off x="4223792" y="3429000"/>
            <a:ext cx="2808312" cy="28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latin typeface="맑은 고딕"/>
                <a:ea typeface="맑은 고딕"/>
                <a:cs typeface="맑은 고딕"/>
              </a:rPr>
              <a:t>2. send a selected coordinate</a:t>
            </a:r>
          </a:p>
        </p:txBody>
      </p:sp>
      <p:cxnSp>
        <p:nvCxnSpPr>
          <p:cNvPr id="7297" name="직선 연결선 7296"/>
          <p:cNvCxnSpPr/>
          <p:nvPr/>
        </p:nvCxnSpPr>
        <p:spPr>
          <a:xfrm>
            <a:off x="6492044" y="4437112"/>
            <a:ext cx="3240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9" name="직선 연결선 7298"/>
          <p:cNvCxnSpPr/>
          <p:nvPr/>
        </p:nvCxnSpPr>
        <p:spPr>
          <a:xfrm rot="16200000" flipH="1">
            <a:off x="6654062" y="4599130"/>
            <a:ext cx="3240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0" name="직선 화살표 연결선 7299"/>
          <p:cNvCxnSpPr/>
          <p:nvPr/>
        </p:nvCxnSpPr>
        <p:spPr>
          <a:xfrm rot="10800000">
            <a:off x="6456040" y="4761148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1" name="TextBox 7300"/>
          <p:cNvSpPr txBox="1"/>
          <p:nvPr/>
        </p:nvSpPr>
        <p:spPr>
          <a:xfrm>
            <a:off x="6780076" y="4437112"/>
            <a:ext cx="2808312" cy="29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latin typeface="맑은 고딕"/>
                <a:ea typeface="맑은 고딕"/>
                <a:cs typeface="맑은 고딕"/>
              </a:rPr>
              <a:t>4. draw a ball</a:t>
            </a:r>
          </a:p>
        </p:txBody>
      </p:sp>
      <p:sp>
        <p:nvSpPr>
          <p:cNvPr id="7302" name="직사각형 7301"/>
          <p:cNvSpPr/>
          <p:nvPr/>
        </p:nvSpPr>
        <p:spPr>
          <a:xfrm>
            <a:off x="6240016" y="4329100"/>
            <a:ext cx="216024" cy="6120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9851012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4362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2" y="3"/>
            <a:ext cx="3324740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25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모듈 상세 설계</a:t>
            </a: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7249" name="TextBox 7248"/>
          <p:cNvSpPr txBox="1"/>
          <p:nvPr/>
        </p:nvSpPr>
        <p:spPr>
          <a:xfrm>
            <a:off x="600028" y="1306353"/>
            <a:ext cx="11113509" cy="387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000" b="1">
                <a:latin typeface="맑은 고딕"/>
                <a:ea typeface="맑은 고딕"/>
                <a:cs typeface="맑은 고딕"/>
              </a:rPr>
              <a:t>3. </a:t>
            </a: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변수 입력</a:t>
            </a:r>
            <a:r>
              <a:rPr lang="en-US" altLang="ko-KR" sz="2000" b="1">
                <a:latin typeface="맑은 고딕"/>
                <a:ea typeface="맑은 고딕"/>
                <a:cs typeface="맑은 고딕"/>
              </a:rPr>
              <a:t>(</a:t>
            </a: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두께</a:t>
            </a:r>
            <a:r>
              <a:rPr lang="en-US" altLang="ko-KR" sz="2000" b="1"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sp>
        <p:nvSpPr>
          <p:cNvPr id="7184" name="TextBox 7183"/>
          <p:cNvSpPr txBox="1"/>
          <p:nvPr/>
        </p:nvSpPr>
        <p:spPr>
          <a:xfrm>
            <a:off x="5860815" y="2417436"/>
            <a:ext cx="5408525" cy="274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latin typeface="맑은 고딕"/>
                <a:ea typeface="맑은 고딕"/>
                <a:cs typeface="맑은 고딕"/>
              </a:rPr>
              <a:t>● </a:t>
            </a:r>
            <a:r>
              <a:rPr lang="ko-KR" altLang="en-US" sz="2200">
                <a:latin typeface="맑은 고딕"/>
                <a:ea typeface="맑은 고딕"/>
                <a:cs typeface="맑은 고딕"/>
              </a:rPr>
              <a:t>기능</a:t>
            </a:r>
          </a:p>
          <a:p>
            <a:pPr lvl="0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   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변수인 두께의 정보를 입력 받는다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.</a:t>
            </a:r>
          </a:p>
          <a:p>
            <a:pPr lvl="0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r>
              <a:rPr lang="ko-KR" altLang="en-US" sz="2000">
                <a:latin typeface="맑은 고딕"/>
                <a:ea typeface="맑은 고딕"/>
                <a:cs typeface="맑은 고딕"/>
              </a:rPr>
              <a:t> ● </a:t>
            </a:r>
            <a:r>
              <a:rPr lang="ko-KR" altLang="en-US" sz="2200">
                <a:latin typeface="맑은 고딕"/>
                <a:ea typeface="맑은 고딕"/>
                <a:cs typeface="맑은 고딕"/>
              </a:rPr>
              <a:t>다루는 정보</a:t>
            </a:r>
          </a:p>
          <a:p>
            <a:pPr lvl="0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  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두께의 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1/8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~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7/8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두께 정보</a:t>
            </a:r>
          </a:p>
          <a:p>
            <a:pPr lvl="0">
              <a:defRPr/>
            </a:pPr>
            <a:endParaRPr lang="ko-KR" altLang="en-US"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endParaRPr lang="ko-KR" altLang="en-US"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 ● </a:t>
            </a:r>
            <a:r>
              <a:rPr lang="ko-KR" altLang="en-US" sz="2200">
                <a:latin typeface="맑은 고딕"/>
                <a:ea typeface="맑은 고딕"/>
                <a:cs typeface="맑은 고딕"/>
              </a:rPr>
              <a:t>출력</a:t>
            </a:r>
            <a:endParaRPr lang="ko-KR" altLang="en-US"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   수구와 제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1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적구의 두께 정보를 그림으로 표시</a:t>
            </a:r>
          </a:p>
        </p:txBody>
      </p:sp>
      <p:sp>
        <p:nvSpPr>
          <p:cNvPr id="7271" name="TextBox 7270"/>
          <p:cNvSpPr txBox="1"/>
          <p:nvPr/>
        </p:nvSpPr>
        <p:spPr>
          <a:xfrm>
            <a:off x="792175" y="3430587"/>
            <a:ext cx="2844316" cy="358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&lt;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두께 버튼 아이콘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&gt;</a:t>
            </a:r>
          </a:p>
        </p:txBody>
      </p:sp>
      <p:sp>
        <p:nvSpPr>
          <p:cNvPr id="7274" name="TextBox 7273"/>
          <p:cNvSpPr txBox="1"/>
          <p:nvPr/>
        </p:nvSpPr>
        <p:spPr>
          <a:xfrm>
            <a:off x="828179" y="5799393"/>
            <a:ext cx="2304256" cy="361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&lt;3/8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두께 클릭시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&gt;</a:t>
            </a:r>
          </a:p>
        </p:txBody>
      </p:sp>
      <p:pic>
        <p:nvPicPr>
          <p:cNvPr id="7275" name="그림 727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6211" y="2134443"/>
            <a:ext cx="1404156" cy="965357"/>
          </a:xfrm>
          <a:prstGeom prst="rect">
            <a:avLst/>
          </a:prstGeom>
        </p:spPr>
      </p:pic>
      <p:pic>
        <p:nvPicPr>
          <p:cNvPr id="7276" name="그림 727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5383" y="4043359"/>
            <a:ext cx="2553056" cy="161947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4362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2" y="3"/>
            <a:ext cx="3324740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25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모듈 상세 설계</a:t>
            </a: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7249" name="TextBox 7248"/>
          <p:cNvSpPr txBox="1"/>
          <p:nvPr/>
        </p:nvSpPr>
        <p:spPr>
          <a:xfrm>
            <a:off x="600028" y="1306353"/>
            <a:ext cx="11113509" cy="387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000" b="1">
                <a:latin typeface="맑은 고딕"/>
                <a:ea typeface="맑은 고딕"/>
                <a:cs typeface="맑은 고딕"/>
              </a:rPr>
              <a:t>4. </a:t>
            </a: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변수 입력</a:t>
            </a:r>
            <a:r>
              <a:rPr lang="en-US" altLang="ko-KR" sz="2000" b="1">
                <a:latin typeface="맑은 고딕"/>
                <a:ea typeface="맑은 고딕"/>
                <a:cs typeface="맑은 고딕"/>
              </a:rPr>
              <a:t>(</a:t>
            </a: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당점과 팁</a:t>
            </a:r>
            <a:r>
              <a:rPr lang="en-US" altLang="ko-KR" sz="2000" b="1"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sp>
        <p:nvSpPr>
          <p:cNvPr id="7184" name="TextBox 7183"/>
          <p:cNvSpPr txBox="1"/>
          <p:nvPr/>
        </p:nvSpPr>
        <p:spPr>
          <a:xfrm>
            <a:off x="5860815" y="2417436"/>
            <a:ext cx="5048485" cy="3019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latin typeface="맑은 고딕"/>
                <a:ea typeface="맑은 고딕"/>
                <a:cs typeface="맑은 고딕"/>
              </a:rPr>
              <a:t>● </a:t>
            </a:r>
            <a:r>
              <a:rPr lang="ko-KR" altLang="en-US" sz="2200">
                <a:latin typeface="맑은 고딕"/>
                <a:ea typeface="맑은 고딕"/>
                <a:cs typeface="맑은 고딕"/>
              </a:rPr>
              <a:t>기능</a:t>
            </a:r>
          </a:p>
          <a:p>
            <a:pPr lvl="0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   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변수인 당점과 팁들의 정보를 입력 받는다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.</a:t>
            </a:r>
          </a:p>
          <a:p>
            <a:pPr lvl="0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r>
              <a:rPr lang="ko-KR" altLang="en-US" sz="2000">
                <a:latin typeface="맑은 고딕"/>
                <a:ea typeface="맑은 고딕"/>
                <a:cs typeface="맑은 고딕"/>
              </a:rPr>
              <a:t> ● </a:t>
            </a:r>
            <a:r>
              <a:rPr lang="ko-KR" altLang="en-US" sz="2200">
                <a:latin typeface="맑은 고딕"/>
                <a:ea typeface="맑은 고딕"/>
                <a:cs typeface="맑은 고딕"/>
              </a:rPr>
              <a:t>다루는 정보</a:t>
            </a:r>
          </a:p>
          <a:p>
            <a:pPr lvl="0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   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당점의 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1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시방향 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~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12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시방향 정보</a:t>
            </a:r>
          </a:p>
          <a:p>
            <a:pPr lvl="0">
              <a:defRPr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   팁의    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0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팁 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~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4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팁 정보</a:t>
            </a:r>
          </a:p>
          <a:p>
            <a:pPr lvl="0">
              <a:defRPr/>
            </a:pPr>
            <a:endParaRPr lang="ko-KR" altLang="en-US"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endParaRPr lang="ko-KR" altLang="en-US"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 ● </a:t>
            </a:r>
            <a:r>
              <a:rPr lang="ko-KR" altLang="en-US" sz="2200">
                <a:latin typeface="맑은 고딕"/>
                <a:ea typeface="맑은 고딕"/>
                <a:cs typeface="맑은 고딕"/>
              </a:rPr>
              <a:t>출력</a:t>
            </a:r>
            <a:endParaRPr lang="ko-KR" altLang="en-US"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   수구에 타격지점을 그림으로 표시</a:t>
            </a:r>
          </a:p>
        </p:txBody>
      </p:sp>
      <p:pic>
        <p:nvPicPr>
          <p:cNvPr id="7270" name="그림 726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4223" y="1990427"/>
            <a:ext cx="1224136" cy="1224136"/>
          </a:xfrm>
          <a:prstGeom prst="rect">
            <a:avLst/>
          </a:prstGeom>
        </p:spPr>
      </p:pic>
      <p:sp>
        <p:nvSpPr>
          <p:cNvPr id="7271" name="TextBox 7270"/>
          <p:cNvSpPr txBox="1"/>
          <p:nvPr/>
        </p:nvSpPr>
        <p:spPr>
          <a:xfrm>
            <a:off x="576151" y="3430587"/>
            <a:ext cx="2844316" cy="358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&lt;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당점과 팁 버튼 아이콘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&gt;</a:t>
            </a:r>
          </a:p>
        </p:txBody>
      </p:sp>
      <p:pic>
        <p:nvPicPr>
          <p:cNvPr id="7273" name="그림 727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66061" y="4042655"/>
            <a:ext cx="1562318" cy="1581370"/>
          </a:xfrm>
          <a:prstGeom prst="rect">
            <a:avLst/>
          </a:prstGeom>
        </p:spPr>
      </p:pic>
      <p:sp>
        <p:nvSpPr>
          <p:cNvPr id="7274" name="TextBox 7273"/>
          <p:cNvSpPr txBox="1"/>
          <p:nvPr/>
        </p:nvSpPr>
        <p:spPr>
          <a:xfrm>
            <a:off x="648159" y="5799393"/>
            <a:ext cx="2844316" cy="367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&lt;1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시방향 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1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팁 클릭시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&gt;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제목 1"/>
          <p:cNvSpPr>
            <a:spLocks noGrp="1"/>
          </p:cNvSpPr>
          <p:nvPr>
            <p:ph type="title"/>
          </p:nvPr>
        </p:nvSpPr>
        <p:spPr>
          <a:xfrm>
            <a:off x="943052" y="331939"/>
            <a:ext cx="7141658" cy="56382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84362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0" lang="ko-KR" altLang="en-US" sz="3000" b="1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sym typeface="Arial"/>
              </a:rPr>
              <a:t>차        례</a:t>
            </a:r>
          </a:p>
        </p:txBody>
      </p:sp>
      <p:sp>
        <p:nvSpPr>
          <p:cNvPr id="4101" name="TextBox 4100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4362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2</a:t>
            </a:r>
          </a:p>
        </p:txBody>
      </p:sp>
      <p:sp>
        <p:nvSpPr>
          <p:cNvPr id="4102" name="직사각형 4101"/>
          <p:cNvSpPr/>
          <p:nvPr/>
        </p:nvSpPr>
        <p:spPr>
          <a:xfrm>
            <a:off x="2286479" y="721054"/>
            <a:ext cx="255992" cy="3668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anchor="ctr"/>
          <a:lstStyle/>
          <a:p>
            <a:pPr>
              <a:defRPr lang="ko-KR" altLang="en-US"/>
            </a:pPr>
            <a:endParaRPr lang="ko-KR"/>
          </a:p>
        </p:txBody>
      </p:sp>
      <p:cxnSp>
        <p:nvCxnSpPr>
          <p:cNvPr id="4141" name="직선 연결선 4140"/>
          <p:cNvCxnSpPr/>
          <p:nvPr/>
        </p:nvCxnSpPr>
        <p:spPr>
          <a:xfrm rot="10800000">
            <a:off x="2" y="908055"/>
            <a:ext cx="3535974" cy="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4" name="이등변 삼각형 4143"/>
          <p:cNvSpPr/>
          <p:nvPr/>
        </p:nvSpPr>
        <p:spPr>
          <a:xfrm rot="5400000">
            <a:off x="3103197" y="2066131"/>
            <a:ext cx="252027" cy="172627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2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200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45" name="이등변 삼각형 4144"/>
          <p:cNvSpPr/>
          <p:nvPr/>
        </p:nvSpPr>
        <p:spPr>
          <a:xfrm rot="5400000">
            <a:off x="3092735" y="2606191"/>
            <a:ext cx="252027" cy="172627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2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200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46" name="이등변 삼각형 4145"/>
          <p:cNvSpPr/>
          <p:nvPr/>
        </p:nvSpPr>
        <p:spPr>
          <a:xfrm rot="5400000">
            <a:off x="3119808" y="3182255"/>
            <a:ext cx="252027" cy="172627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2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200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47" name="이등변 삼각형 4146"/>
          <p:cNvSpPr/>
          <p:nvPr/>
        </p:nvSpPr>
        <p:spPr>
          <a:xfrm rot="5400000">
            <a:off x="3120852" y="4262375"/>
            <a:ext cx="252027" cy="172627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2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200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48" name="이등변 삼각형 4147"/>
          <p:cNvSpPr/>
          <p:nvPr/>
        </p:nvSpPr>
        <p:spPr>
          <a:xfrm rot="5400000">
            <a:off x="3120852" y="5126471"/>
            <a:ext cx="252027" cy="172627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2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200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50" name="TextBox 4149"/>
          <p:cNvSpPr txBox="1"/>
          <p:nvPr/>
        </p:nvSpPr>
        <p:spPr>
          <a:xfrm>
            <a:off x="3439008" y="1990427"/>
            <a:ext cx="5755210" cy="319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ko-KR" sz="1500">
                <a:latin typeface="맑은 고딕"/>
                <a:ea typeface="맑은 고딕"/>
                <a:cs typeface="맑은 고딕"/>
              </a:rPr>
              <a:t>관련 연구 및 사례</a:t>
            </a:r>
          </a:p>
        </p:txBody>
      </p:sp>
      <p:sp>
        <p:nvSpPr>
          <p:cNvPr id="4151" name="TextBox 4150"/>
          <p:cNvSpPr txBox="1"/>
          <p:nvPr/>
        </p:nvSpPr>
        <p:spPr>
          <a:xfrm>
            <a:off x="3420467" y="2566491"/>
            <a:ext cx="5755211" cy="31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ko-KR" sz="1500">
                <a:latin typeface="맑은 고딕"/>
                <a:ea typeface="맑은 고딕"/>
                <a:cs typeface="맑은 고딕"/>
              </a:rPr>
              <a:t>시스템 수행 시나리오</a:t>
            </a:r>
          </a:p>
        </p:txBody>
      </p:sp>
      <p:sp>
        <p:nvSpPr>
          <p:cNvPr id="4152" name="TextBox 4151"/>
          <p:cNvSpPr txBox="1"/>
          <p:nvPr/>
        </p:nvSpPr>
        <p:spPr>
          <a:xfrm>
            <a:off x="3437383" y="3142555"/>
            <a:ext cx="5755211" cy="319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ko-KR" sz="1500">
                <a:latin typeface="맑은 고딕"/>
                <a:ea typeface="맑은 고딕"/>
                <a:cs typeface="맑은 고딕"/>
              </a:rPr>
              <a:t>시스템 구성도</a:t>
            </a:r>
          </a:p>
        </p:txBody>
      </p:sp>
      <p:sp>
        <p:nvSpPr>
          <p:cNvPr id="4154" name="TextBox 4153"/>
          <p:cNvSpPr txBox="1"/>
          <p:nvPr/>
        </p:nvSpPr>
        <p:spPr>
          <a:xfrm>
            <a:off x="3423182" y="5021928"/>
            <a:ext cx="5755210" cy="319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500">
                <a:latin typeface="맑은 고딕"/>
                <a:ea typeface="맑은 고딕"/>
                <a:cs typeface="맑은 고딕"/>
              </a:rPr>
              <a:t>업무 분담</a:t>
            </a:r>
          </a:p>
        </p:txBody>
      </p:sp>
      <p:sp>
        <p:nvSpPr>
          <p:cNvPr id="4155" name="TextBox 4154"/>
          <p:cNvSpPr txBox="1"/>
          <p:nvPr/>
        </p:nvSpPr>
        <p:spPr>
          <a:xfrm>
            <a:off x="3437383" y="1500298"/>
            <a:ext cx="5755211" cy="317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ko-KR" sz="1500">
                <a:latin typeface="맑은 고딕"/>
                <a:ea typeface="맑은 고딕"/>
                <a:cs typeface="맑은 고딕"/>
              </a:rPr>
              <a:t>졸업연구개요</a:t>
            </a:r>
            <a:r>
              <a:rPr lang="ko-KR" altLang="en-US" sz="1500">
                <a:latin typeface="맑은 고딕"/>
                <a:ea typeface="맑은 고딕"/>
                <a:cs typeface="맑은 고딕"/>
              </a:rPr>
              <a:t> 및 지적사항 답변</a:t>
            </a:r>
          </a:p>
        </p:txBody>
      </p:sp>
      <p:sp>
        <p:nvSpPr>
          <p:cNvPr id="4157" name="TextBox 4156"/>
          <p:cNvSpPr txBox="1"/>
          <p:nvPr/>
        </p:nvSpPr>
        <p:spPr>
          <a:xfrm>
            <a:off x="3420467" y="4186671"/>
            <a:ext cx="2170495" cy="318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500">
                <a:latin typeface="맑은 고딕"/>
                <a:ea typeface="맑은 고딕"/>
                <a:cs typeface="맑은 고딕"/>
              </a:rPr>
              <a:t>개발 환경 및 개발 방법</a:t>
            </a:r>
          </a:p>
        </p:txBody>
      </p:sp>
      <p:sp>
        <p:nvSpPr>
          <p:cNvPr id="4158" name="이등변 삼각형 4145"/>
          <p:cNvSpPr/>
          <p:nvPr/>
        </p:nvSpPr>
        <p:spPr>
          <a:xfrm rot="5400000">
            <a:off x="3136132" y="5558520"/>
            <a:ext cx="252027" cy="172627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2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200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59" name="TextBox 4153"/>
          <p:cNvSpPr txBox="1"/>
          <p:nvPr/>
        </p:nvSpPr>
        <p:spPr>
          <a:xfrm>
            <a:off x="3423182" y="5487284"/>
            <a:ext cx="5755210" cy="31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500">
                <a:latin typeface="맑은 고딕"/>
                <a:ea typeface="맑은 고딕"/>
                <a:cs typeface="맑은 고딕"/>
              </a:rPr>
              <a:t>종합설계 수행일정</a:t>
            </a:r>
          </a:p>
        </p:txBody>
      </p:sp>
      <p:sp>
        <p:nvSpPr>
          <p:cNvPr id="4160" name="이등변 삼각형 4145"/>
          <p:cNvSpPr/>
          <p:nvPr/>
        </p:nvSpPr>
        <p:spPr>
          <a:xfrm rot="5400000">
            <a:off x="3136132" y="6026572"/>
            <a:ext cx="252027" cy="172627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2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200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61" name="TextBox 4153"/>
          <p:cNvSpPr txBox="1"/>
          <p:nvPr/>
        </p:nvSpPr>
        <p:spPr>
          <a:xfrm>
            <a:off x="3423182" y="6022875"/>
            <a:ext cx="5755210" cy="318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1" hangingPunct="1">
              <a:defRPr lang="ko-KR" altLang="en-US"/>
            </a:pPr>
            <a:r>
              <a:rPr lang="ko-KR" altLang="en-US" sz="1500">
                <a:latin typeface="맑은 고딕"/>
                <a:ea typeface="맑은 고딕"/>
                <a:cs typeface="맑은 고딕"/>
              </a:rPr>
              <a:t>필요기술 및 참고 문헌</a:t>
            </a:r>
          </a:p>
        </p:txBody>
      </p:sp>
      <p:sp>
        <p:nvSpPr>
          <p:cNvPr id="4169" name="이등변 삼각형 4145"/>
          <p:cNvSpPr/>
          <p:nvPr/>
        </p:nvSpPr>
        <p:spPr>
          <a:xfrm rot="5400000">
            <a:off x="3128739" y="3722315"/>
            <a:ext cx="252027" cy="172627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2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200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70" name="이등변 삼각형 4143"/>
          <p:cNvSpPr/>
          <p:nvPr/>
        </p:nvSpPr>
        <p:spPr>
          <a:xfrm rot="5400000">
            <a:off x="3100128" y="1562075"/>
            <a:ext cx="252027" cy="172627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2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200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71" name="TextBox 4151"/>
          <p:cNvSpPr txBox="1"/>
          <p:nvPr/>
        </p:nvSpPr>
        <p:spPr>
          <a:xfrm>
            <a:off x="3423182" y="3687248"/>
            <a:ext cx="5755211" cy="319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ko-KR" sz="1500">
                <a:latin typeface="맑은 고딕"/>
                <a:ea typeface="맑은 고딕"/>
                <a:cs typeface="맑은 고딕"/>
              </a:rPr>
              <a:t>시스템 </a:t>
            </a:r>
            <a:r>
              <a:rPr lang="ko-KR" altLang="en-US" sz="1500">
                <a:latin typeface="맑은 고딕"/>
                <a:ea typeface="맑은 고딕"/>
                <a:cs typeface="맑은 고딕"/>
              </a:rPr>
              <a:t>모듈 상세 설계</a:t>
            </a:r>
          </a:p>
        </p:txBody>
      </p:sp>
      <p:sp>
        <p:nvSpPr>
          <p:cNvPr id="4172" name="이등변 삼각형 4146"/>
          <p:cNvSpPr/>
          <p:nvPr/>
        </p:nvSpPr>
        <p:spPr>
          <a:xfrm rot="5400000">
            <a:off x="3128739" y="4694424"/>
            <a:ext cx="252027" cy="172627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2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 sz="200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73" name="TextBox 4156"/>
          <p:cNvSpPr txBox="1"/>
          <p:nvPr/>
        </p:nvSpPr>
        <p:spPr>
          <a:xfrm>
            <a:off x="3420467" y="4623910"/>
            <a:ext cx="1462048" cy="318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500">
                <a:latin typeface="맑은 고딕"/>
                <a:ea typeface="맑은 고딕"/>
                <a:cs typeface="맑은 고딕"/>
              </a:rPr>
              <a:t>데모 환경 설계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4362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2" y="3"/>
            <a:ext cx="3324740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25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모듈 상세 설계</a:t>
            </a: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7249" name="TextBox 7248"/>
          <p:cNvSpPr txBox="1"/>
          <p:nvPr/>
        </p:nvSpPr>
        <p:spPr>
          <a:xfrm>
            <a:off x="600028" y="1306353"/>
            <a:ext cx="11113509" cy="387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000" b="1">
                <a:latin typeface="맑은 고딕"/>
                <a:ea typeface="맑은 고딕"/>
                <a:cs typeface="맑은 고딕"/>
              </a:rPr>
              <a:t>5. </a:t>
            </a: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변수 입력</a:t>
            </a:r>
            <a:r>
              <a:rPr lang="en-US" altLang="ko-KR" sz="2000" b="1">
                <a:latin typeface="맑은 고딕"/>
                <a:ea typeface="맑은 고딕"/>
                <a:cs typeface="맑은 고딕"/>
              </a:rPr>
              <a:t>(</a:t>
            </a: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스트로크</a:t>
            </a:r>
            <a:r>
              <a:rPr lang="en-US" altLang="ko-KR" sz="2000" b="1"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sp>
        <p:nvSpPr>
          <p:cNvPr id="7184" name="TextBox 7183"/>
          <p:cNvSpPr txBox="1"/>
          <p:nvPr/>
        </p:nvSpPr>
        <p:spPr>
          <a:xfrm>
            <a:off x="5860814" y="2417436"/>
            <a:ext cx="5588546" cy="3286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latin typeface="맑은 고딕"/>
                <a:ea typeface="맑은 고딕"/>
                <a:cs typeface="맑은 고딕"/>
              </a:rPr>
              <a:t>● </a:t>
            </a:r>
            <a:r>
              <a:rPr lang="ko-KR" altLang="en-US" sz="2200">
                <a:latin typeface="맑은 고딕"/>
                <a:ea typeface="맑은 고딕"/>
                <a:cs typeface="맑은 고딕"/>
              </a:rPr>
              <a:t>기능</a:t>
            </a:r>
          </a:p>
          <a:p>
            <a:pPr lvl="0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   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변수인 스트로크의 정보를 입력 받는다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.</a:t>
            </a:r>
          </a:p>
          <a:p>
            <a:pPr lvl="0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r>
              <a:rPr lang="ko-KR" altLang="en-US" sz="2000">
                <a:latin typeface="맑은 고딕"/>
                <a:ea typeface="맑은 고딕"/>
                <a:cs typeface="맑은 고딕"/>
              </a:rPr>
              <a:t> ● </a:t>
            </a:r>
            <a:r>
              <a:rPr lang="ko-KR" altLang="en-US" sz="2200">
                <a:latin typeface="맑은 고딕"/>
                <a:ea typeface="맑은 고딕"/>
                <a:cs typeface="맑은 고딕"/>
              </a:rPr>
              <a:t>다루는 정보</a:t>
            </a:r>
          </a:p>
          <a:p>
            <a:pPr lvl="0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   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스트로크의 방법을 입력 받는다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.</a:t>
            </a:r>
          </a:p>
          <a:p>
            <a:pPr lvl="0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	ex) 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부드럽게 밀어치는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 강력하게 끊어치는</a:t>
            </a:r>
          </a:p>
          <a:p>
            <a:pPr lvl="0">
              <a:defRPr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                부드러운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 일반</a:t>
            </a:r>
          </a:p>
          <a:p>
            <a:pPr lvl="0">
              <a:defRPr/>
            </a:pPr>
            <a:endParaRPr lang="ko-KR" altLang="en-US"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endParaRPr lang="ko-KR" altLang="en-US"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 ● </a:t>
            </a:r>
            <a:r>
              <a:rPr lang="ko-KR" altLang="en-US" sz="2200">
                <a:latin typeface="맑은 고딕"/>
                <a:ea typeface="맑은 고딕"/>
                <a:cs typeface="맑은 고딕"/>
              </a:rPr>
              <a:t>출력</a:t>
            </a:r>
            <a:endParaRPr lang="ko-KR" altLang="en-US"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  스트로크 방법을 텍스트로 출력</a:t>
            </a:r>
          </a:p>
        </p:txBody>
      </p:sp>
      <p:sp>
        <p:nvSpPr>
          <p:cNvPr id="7271" name="TextBox 7270"/>
          <p:cNvSpPr txBox="1"/>
          <p:nvPr/>
        </p:nvSpPr>
        <p:spPr>
          <a:xfrm>
            <a:off x="576151" y="4251334"/>
            <a:ext cx="2844316" cy="367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&lt;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스트로크 버튼 아이콘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&gt;</a:t>
            </a:r>
          </a:p>
        </p:txBody>
      </p:sp>
      <p:pic>
        <p:nvPicPr>
          <p:cNvPr id="7275" name="그림 727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4203" y="3210443"/>
            <a:ext cx="1691561" cy="32081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4362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2" y="3"/>
            <a:ext cx="3324740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25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모듈 상세 설계</a:t>
            </a: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7249" name="TextBox 7248"/>
          <p:cNvSpPr txBox="1"/>
          <p:nvPr/>
        </p:nvSpPr>
        <p:spPr>
          <a:xfrm>
            <a:off x="600028" y="1306353"/>
            <a:ext cx="11113509" cy="387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000" b="1">
                <a:latin typeface="맑은 고딕"/>
                <a:ea typeface="맑은 고딕"/>
                <a:cs typeface="맑은 고딕"/>
              </a:rPr>
              <a:t>6. </a:t>
            </a: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변수 표시</a:t>
            </a:r>
          </a:p>
        </p:txBody>
      </p:sp>
      <p:sp>
        <p:nvSpPr>
          <p:cNvPr id="7184" name="TextBox 7183"/>
          <p:cNvSpPr txBox="1"/>
          <p:nvPr/>
        </p:nvSpPr>
        <p:spPr>
          <a:xfrm>
            <a:off x="5860814" y="2417436"/>
            <a:ext cx="5588546" cy="274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latin typeface="맑은 고딕"/>
                <a:ea typeface="맑은 고딕"/>
                <a:cs typeface="맑은 고딕"/>
              </a:rPr>
              <a:t>● </a:t>
            </a:r>
            <a:r>
              <a:rPr lang="ko-KR" altLang="en-US" sz="2200">
                <a:latin typeface="맑은 고딕"/>
                <a:ea typeface="맑은 고딕"/>
                <a:cs typeface="맑은 고딕"/>
              </a:rPr>
              <a:t>기능</a:t>
            </a:r>
          </a:p>
          <a:p>
            <a:pPr lvl="0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   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입력된 변수들을 화면에 실시간으로 출력</a:t>
            </a:r>
          </a:p>
          <a:p>
            <a:pPr lvl="0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r>
              <a:rPr lang="ko-KR" altLang="en-US" sz="2000">
                <a:latin typeface="맑은 고딕"/>
                <a:ea typeface="맑은 고딕"/>
                <a:cs typeface="맑은 고딕"/>
              </a:rPr>
              <a:t> ● </a:t>
            </a:r>
            <a:r>
              <a:rPr lang="ko-KR" altLang="en-US" sz="2200">
                <a:latin typeface="맑은 고딕"/>
                <a:ea typeface="맑은 고딕"/>
                <a:cs typeface="맑은 고딕"/>
              </a:rPr>
              <a:t>다루는 정보</a:t>
            </a:r>
          </a:p>
          <a:p>
            <a:pPr lvl="0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   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두께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/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당점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/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팁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/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스트로크들의 입력 값</a:t>
            </a:r>
          </a:p>
          <a:p>
            <a:pPr lvl="0">
              <a:defRPr/>
            </a:pPr>
            <a:endParaRPr lang="ko-KR" altLang="en-US"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endParaRPr lang="ko-KR" altLang="en-US"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 ● </a:t>
            </a:r>
            <a:r>
              <a:rPr lang="ko-KR" altLang="en-US" sz="2200">
                <a:latin typeface="맑은 고딕"/>
                <a:ea typeface="맑은 고딕"/>
                <a:cs typeface="맑은 고딕"/>
              </a:rPr>
              <a:t>출력</a:t>
            </a:r>
            <a:endParaRPr lang="ko-KR" altLang="en-US"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  입력된 변수들을 종합하여 그림으로 표시</a:t>
            </a:r>
          </a:p>
        </p:txBody>
      </p:sp>
      <p:sp>
        <p:nvSpPr>
          <p:cNvPr id="7271" name="TextBox 7270"/>
          <p:cNvSpPr txBox="1"/>
          <p:nvPr/>
        </p:nvSpPr>
        <p:spPr>
          <a:xfrm>
            <a:off x="612155" y="4863402"/>
            <a:ext cx="2844316" cy="367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&lt;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두께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/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당점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/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팁 설정시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&gt;</a:t>
            </a:r>
          </a:p>
        </p:txBody>
      </p:sp>
      <p:pic>
        <p:nvPicPr>
          <p:cNvPr id="7276" name="그림 727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0147" y="2494483"/>
            <a:ext cx="2591161" cy="1600423"/>
          </a:xfrm>
          <a:prstGeom prst="rect">
            <a:avLst/>
          </a:prstGeom>
        </p:spPr>
      </p:pic>
      <p:sp>
        <p:nvSpPr>
          <p:cNvPr id="7277" name="TextBox 7276"/>
          <p:cNvSpPr txBox="1"/>
          <p:nvPr/>
        </p:nvSpPr>
        <p:spPr>
          <a:xfrm>
            <a:off x="1044203" y="4042655"/>
            <a:ext cx="1944216" cy="365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smooth/push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4362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2" y="3"/>
            <a:ext cx="3324740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25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모듈 상세 설계</a:t>
            </a: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grpSp>
        <p:nvGrpSpPr>
          <p:cNvPr id="7255" name="그룹 7254"/>
          <p:cNvGrpSpPr>
            <a:grpSpLocks noChangeAspect="1"/>
          </p:cNvGrpSpPr>
          <p:nvPr/>
        </p:nvGrpSpPr>
        <p:grpSpPr>
          <a:xfrm>
            <a:off x="1494254" y="3639494"/>
            <a:ext cx="554269" cy="1160501"/>
            <a:chOff x="864183" y="2314463"/>
            <a:chExt cx="1152128" cy="2412268"/>
          </a:xfrm>
        </p:grpSpPr>
        <p:sp>
          <p:nvSpPr>
            <p:cNvPr id="7250" name="타원 7249"/>
            <p:cNvSpPr/>
            <p:nvPr/>
          </p:nvSpPr>
          <p:spPr>
            <a:xfrm>
              <a:off x="936191" y="2314463"/>
              <a:ext cx="864096" cy="864096"/>
            </a:xfrm>
            <a:prstGeom prst="ellipse">
              <a:avLst/>
            </a:prstGeom>
            <a:noFill/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latin typeface="맑은 고딕"/>
                <a:ea typeface="맑은 고딕"/>
                <a:cs typeface="맑은 고딕"/>
              </a:endParaRPr>
            </a:p>
          </p:txBody>
        </p:sp>
        <p:cxnSp>
          <p:nvCxnSpPr>
            <p:cNvPr id="7251" name="직선 연결선 7250"/>
            <p:cNvCxnSpPr>
              <a:stCxn id="7250" idx="4"/>
            </p:cNvCxnSpPr>
            <p:nvPr/>
          </p:nvCxnSpPr>
          <p:spPr>
            <a:xfrm rot="16200000" flipH="1">
              <a:off x="900187" y="3646611"/>
              <a:ext cx="936104" cy="0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2" name="직선 연결선 7251"/>
            <p:cNvCxnSpPr/>
            <p:nvPr/>
          </p:nvCxnSpPr>
          <p:spPr>
            <a:xfrm rot="5400000">
              <a:off x="810177" y="4168669"/>
              <a:ext cx="612068" cy="504056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3" name="직선 연결선 7252"/>
            <p:cNvCxnSpPr/>
            <p:nvPr/>
          </p:nvCxnSpPr>
          <p:spPr>
            <a:xfrm rot="16200000" flipH="1">
              <a:off x="1314233" y="4168669"/>
              <a:ext cx="612068" cy="504056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4" name="직선 연결선 7253"/>
            <p:cNvCxnSpPr/>
            <p:nvPr/>
          </p:nvCxnSpPr>
          <p:spPr>
            <a:xfrm rot="10800000">
              <a:off x="864183" y="3430587"/>
              <a:ext cx="1152128" cy="0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56" name="직사각형 7255"/>
          <p:cNvSpPr/>
          <p:nvPr/>
        </p:nvSpPr>
        <p:spPr>
          <a:xfrm>
            <a:off x="2327709" y="2962535"/>
            <a:ext cx="7801137" cy="2772308"/>
          </a:xfrm>
          <a:prstGeom prst="rect">
            <a:avLst/>
          </a:prstGeom>
          <a:noFill/>
          <a:ln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7257" name="그룹 7256"/>
          <p:cNvGrpSpPr>
            <a:grpSpLocks noChangeAspect="1"/>
          </p:cNvGrpSpPr>
          <p:nvPr/>
        </p:nvGrpSpPr>
        <p:grpSpPr>
          <a:xfrm>
            <a:off x="10462231" y="3639494"/>
            <a:ext cx="554269" cy="1160501"/>
            <a:chOff x="864183" y="2314463"/>
            <a:chExt cx="1152128" cy="2412268"/>
          </a:xfrm>
        </p:grpSpPr>
        <p:sp>
          <p:nvSpPr>
            <p:cNvPr id="7258" name="타원 7257"/>
            <p:cNvSpPr/>
            <p:nvPr/>
          </p:nvSpPr>
          <p:spPr>
            <a:xfrm>
              <a:off x="936191" y="2314463"/>
              <a:ext cx="864096" cy="864096"/>
            </a:xfrm>
            <a:prstGeom prst="ellipse">
              <a:avLst/>
            </a:prstGeom>
            <a:noFill/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latin typeface="맑은 고딕"/>
                <a:ea typeface="맑은 고딕"/>
                <a:cs typeface="맑은 고딕"/>
              </a:endParaRPr>
            </a:p>
          </p:txBody>
        </p:sp>
        <p:cxnSp>
          <p:nvCxnSpPr>
            <p:cNvPr id="7259" name="직선 연결선 7258"/>
            <p:cNvCxnSpPr>
              <a:stCxn id="7258" idx="4"/>
            </p:cNvCxnSpPr>
            <p:nvPr/>
          </p:nvCxnSpPr>
          <p:spPr>
            <a:xfrm rot="16200000" flipH="1">
              <a:off x="900187" y="3646611"/>
              <a:ext cx="936104" cy="0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0" name="직선 연결선 7259"/>
            <p:cNvCxnSpPr/>
            <p:nvPr/>
          </p:nvCxnSpPr>
          <p:spPr>
            <a:xfrm rot="5400000">
              <a:off x="810177" y="4168669"/>
              <a:ext cx="612068" cy="504056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1" name="직선 연결선 7260"/>
            <p:cNvCxnSpPr/>
            <p:nvPr/>
          </p:nvCxnSpPr>
          <p:spPr>
            <a:xfrm rot="16200000" flipH="1">
              <a:off x="1314233" y="4168669"/>
              <a:ext cx="612068" cy="504056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2" name="직선 연결선 7261"/>
            <p:cNvCxnSpPr/>
            <p:nvPr/>
          </p:nvCxnSpPr>
          <p:spPr>
            <a:xfrm rot="10800000">
              <a:off x="864183" y="3430587"/>
              <a:ext cx="1152128" cy="0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63" name="타원 7262"/>
          <p:cNvSpPr/>
          <p:nvPr/>
        </p:nvSpPr>
        <p:spPr>
          <a:xfrm>
            <a:off x="2794443" y="3478313"/>
            <a:ext cx="1490120" cy="852374"/>
          </a:xfrm>
          <a:prstGeom prst="ellipse">
            <a:avLst/>
          </a:prstGeom>
          <a:noFill/>
          <a:ln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64" name="TextBox 7263"/>
          <p:cNvSpPr txBox="1"/>
          <p:nvPr/>
        </p:nvSpPr>
        <p:spPr>
          <a:xfrm>
            <a:off x="2927792" y="3607258"/>
            <a:ext cx="1233513" cy="638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변수 버튼 클릭</a:t>
            </a:r>
          </a:p>
        </p:txBody>
      </p:sp>
      <p:cxnSp>
        <p:nvCxnSpPr>
          <p:cNvPr id="7265" name="직선 연결선 7264"/>
          <p:cNvCxnSpPr>
            <a:endCxn id="7263" idx="2"/>
          </p:cNvCxnSpPr>
          <p:nvPr/>
        </p:nvCxnSpPr>
        <p:spPr>
          <a:xfrm flipV="1">
            <a:off x="2161018" y="3904500"/>
            <a:ext cx="633425" cy="283008"/>
          </a:xfrm>
          <a:prstGeom prst="line">
            <a:avLst/>
          </a:prstGeom>
          <a:ln w="28575">
            <a:solidFill>
              <a:schemeClr val="accent2">
                <a:lumMod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6" name="타원 7265"/>
          <p:cNvSpPr/>
          <p:nvPr/>
        </p:nvSpPr>
        <p:spPr>
          <a:xfrm>
            <a:off x="5629539" y="3430587"/>
            <a:ext cx="1751368" cy="780365"/>
          </a:xfrm>
          <a:prstGeom prst="ellipse">
            <a:avLst/>
          </a:prstGeom>
          <a:noFill/>
          <a:ln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67" name="TextBox 7266"/>
          <p:cNvSpPr txBox="1"/>
          <p:nvPr/>
        </p:nvSpPr>
        <p:spPr>
          <a:xfrm>
            <a:off x="5677993" y="3507158"/>
            <a:ext cx="1666910" cy="643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확인 버튼</a:t>
            </a:r>
          </a:p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클릭</a:t>
            </a:r>
          </a:p>
        </p:txBody>
      </p:sp>
      <p:sp>
        <p:nvSpPr>
          <p:cNvPr id="7268" name="타원 7267"/>
          <p:cNvSpPr/>
          <p:nvPr/>
        </p:nvSpPr>
        <p:spPr>
          <a:xfrm>
            <a:off x="4294663" y="4671051"/>
            <a:ext cx="1500218" cy="644722"/>
          </a:xfrm>
          <a:prstGeom prst="ellipse">
            <a:avLst/>
          </a:prstGeom>
          <a:noFill/>
          <a:ln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69" name="TextBox 7268"/>
          <p:cNvSpPr txBox="1"/>
          <p:nvPr/>
        </p:nvSpPr>
        <p:spPr>
          <a:xfrm>
            <a:off x="4428010" y="4799993"/>
            <a:ext cx="1233515" cy="360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변수정보</a:t>
            </a:r>
          </a:p>
        </p:txBody>
      </p:sp>
      <p:cxnSp>
        <p:nvCxnSpPr>
          <p:cNvPr id="7270" name="직선 화살표 연결선 7269"/>
          <p:cNvCxnSpPr>
            <a:stCxn id="7263" idx="6"/>
            <a:endCxn id="7266" idx="2"/>
          </p:cNvCxnSpPr>
          <p:nvPr/>
        </p:nvCxnSpPr>
        <p:spPr>
          <a:xfrm flipV="1">
            <a:off x="4284563" y="3820770"/>
            <a:ext cx="1344976" cy="83730"/>
          </a:xfrm>
          <a:prstGeom prst="straightConnector1">
            <a:avLst/>
          </a:prstGeom>
          <a:ln w="28575">
            <a:solidFill>
              <a:schemeClr val="accent2">
                <a:lumMod val="3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1" name="직선 화살표 연결선 7270"/>
          <p:cNvCxnSpPr>
            <a:stCxn id="7268" idx="7"/>
            <a:endCxn id="7266" idx="3"/>
          </p:cNvCxnSpPr>
          <p:nvPr/>
        </p:nvCxnSpPr>
        <p:spPr>
          <a:xfrm rot="5400000" flipH="1" flipV="1">
            <a:off x="5396201" y="4275649"/>
            <a:ext cx="668798" cy="310841"/>
          </a:xfrm>
          <a:prstGeom prst="straightConnector1">
            <a:avLst/>
          </a:prstGeom>
          <a:ln w="28575">
            <a:solidFill>
              <a:schemeClr val="accent2">
                <a:lumMod val="3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2" name="직선 연결선 7271"/>
          <p:cNvCxnSpPr>
            <a:stCxn id="7279" idx="6"/>
          </p:cNvCxnSpPr>
          <p:nvPr/>
        </p:nvCxnSpPr>
        <p:spPr>
          <a:xfrm flipV="1">
            <a:off x="9709218" y="4155272"/>
            <a:ext cx="652997" cy="461772"/>
          </a:xfrm>
          <a:prstGeom prst="line">
            <a:avLst/>
          </a:prstGeom>
          <a:ln w="28575">
            <a:solidFill>
              <a:schemeClr val="accent2">
                <a:lumMod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3" name="TextBox 7272"/>
          <p:cNvSpPr txBox="1"/>
          <p:nvPr/>
        </p:nvSpPr>
        <p:spPr>
          <a:xfrm>
            <a:off x="5667362" y="4510707"/>
            <a:ext cx="1266850" cy="299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맑은 고딕"/>
                <a:ea typeface="맑은 고딕"/>
                <a:cs typeface="맑은 고딕"/>
              </a:rPr>
              <a:t>&lt;&lt;extend&gt;&gt;</a:t>
            </a:r>
          </a:p>
        </p:txBody>
      </p:sp>
      <p:sp>
        <p:nvSpPr>
          <p:cNvPr id="7274" name="TextBox 7273"/>
          <p:cNvSpPr txBox="1"/>
          <p:nvPr/>
        </p:nvSpPr>
        <p:spPr>
          <a:xfrm>
            <a:off x="4241847" y="3430587"/>
            <a:ext cx="1266852" cy="295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맑은 고딕"/>
                <a:ea typeface="맑은 고딕"/>
                <a:cs typeface="맑은 고딕"/>
              </a:rPr>
              <a:t>&lt;&lt;include&gt;&gt;</a:t>
            </a:r>
          </a:p>
        </p:txBody>
      </p:sp>
      <p:sp>
        <p:nvSpPr>
          <p:cNvPr id="7276" name="TextBox 7275"/>
          <p:cNvSpPr txBox="1"/>
          <p:nvPr/>
        </p:nvSpPr>
        <p:spPr>
          <a:xfrm>
            <a:off x="10445824" y="4942753"/>
            <a:ext cx="607492" cy="36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App</a:t>
            </a:r>
          </a:p>
        </p:txBody>
      </p:sp>
      <p:sp>
        <p:nvSpPr>
          <p:cNvPr id="7277" name="TextBox 7248"/>
          <p:cNvSpPr txBox="1"/>
          <p:nvPr/>
        </p:nvSpPr>
        <p:spPr>
          <a:xfrm>
            <a:off x="612155" y="1846411"/>
            <a:ext cx="11113509" cy="390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000" b="1">
                <a:latin typeface="맑은 고딕"/>
                <a:ea typeface="맑은 고딕"/>
                <a:cs typeface="맑은 고딕"/>
              </a:rPr>
              <a:t>3~6. </a:t>
            </a: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변수 입력</a:t>
            </a:r>
            <a:r>
              <a:rPr lang="en-US" altLang="ko-KR" sz="2000" b="1">
                <a:latin typeface="맑은 고딕"/>
                <a:ea typeface="맑은 고딕"/>
                <a:cs typeface="맑은 고딕"/>
              </a:rPr>
              <a:t>(Use case)</a:t>
            </a:r>
          </a:p>
        </p:txBody>
      </p:sp>
      <p:sp>
        <p:nvSpPr>
          <p:cNvPr id="7279" name="타원 7278"/>
          <p:cNvSpPr/>
          <p:nvPr/>
        </p:nvSpPr>
        <p:spPr>
          <a:xfrm>
            <a:off x="8208999" y="4294683"/>
            <a:ext cx="1500218" cy="644722"/>
          </a:xfrm>
          <a:prstGeom prst="ellipse">
            <a:avLst/>
          </a:prstGeom>
          <a:noFill/>
          <a:ln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280" name="직선 화살표 연결선 7279"/>
          <p:cNvCxnSpPr>
            <a:stCxn id="7266" idx="5"/>
            <a:endCxn id="7279" idx="2"/>
          </p:cNvCxnSpPr>
          <p:nvPr/>
        </p:nvCxnSpPr>
        <p:spPr>
          <a:xfrm>
            <a:off x="7124425" y="4096671"/>
            <a:ext cx="1084574" cy="520374"/>
          </a:xfrm>
          <a:prstGeom prst="straightConnector1">
            <a:avLst/>
          </a:prstGeom>
          <a:ln w="28575">
            <a:solidFill>
              <a:schemeClr val="accent2">
                <a:lumMod val="3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1" name="TextBox 7280"/>
          <p:cNvSpPr txBox="1"/>
          <p:nvPr/>
        </p:nvSpPr>
        <p:spPr>
          <a:xfrm>
            <a:off x="7410199" y="3925931"/>
            <a:ext cx="1266853" cy="296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맑은 고딕"/>
                <a:ea typeface="맑은 고딕"/>
                <a:cs typeface="맑은 고딕"/>
              </a:rPr>
              <a:t>&lt;&lt;include&gt;&gt;</a:t>
            </a:r>
          </a:p>
        </p:txBody>
      </p:sp>
      <p:sp>
        <p:nvSpPr>
          <p:cNvPr id="7282" name="TextBox 7281"/>
          <p:cNvSpPr txBox="1"/>
          <p:nvPr/>
        </p:nvSpPr>
        <p:spPr>
          <a:xfrm>
            <a:off x="8461028" y="4433410"/>
            <a:ext cx="1080120" cy="365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변수 값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4362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2" y="3"/>
            <a:ext cx="3324740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25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모듈 상세 설계</a:t>
            </a: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7249" name="TextBox 7248"/>
          <p:cNvSpPr txBox="1"/>
          <p:nvPr/>
        </p:nvSpPr>
        <p:spPr>
          <a:xfrm>
            <a:off x="600028" y="1306353"/>
            <a:ext cx="11113509" cy="387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000" b="1">
                <a:latin typeface="맑은 고딕"/>
                <a:ea typeface="맑은 고딕"/>
                <a:cs typeface="맑은 고딕"/>
              </a:rPr>
              <a:t>7. </a:t>
            </a: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정답</a:t>
            </a:r>
            <a:r>
              <a:rPr lang="en-US" altLang="ko-KR" sz="2000" b="1">
                <a:latin typeface="맑은 고딕"/>
                <a:ea typeface="맑은 고딕"/>
                <a:cs typeface="맑은 고딕"/>
              </a:rPr>
              <a:t>/</a:t>
            </a: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오답</a:t>
            </a:r>
          </a:p>
        </p:txBody>
      </p:sp>
      <p:sp>
        <p:nvSpPr>
          <p:cNvPr id="7184" name="TextBox 7183"/>
          <p:cNvSpPr txBox="1"/>
          <p:nvPr/>
        </p:nvSpPr>
        <p:spPr>
          <a:xfrm>
            <a:off x="5860815" y="2417436"/>
            <a:ext cx="4032448" cy="3562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latin typeface="맑은 고딕"/>
                <a:ea typeface="맑은 고딕"/>
                <a:cs typeface="맑은 고딕"/>
              </a:rPr>
              <a:t>● </a:t>
            </a:r>
            <a:r>
              <a:rPr lang="ko-KR" altLang="en-US" sz="2200">
                <a:latin typeface="맑은 고딕"/>
                <a:ea typeface="맑은 고딕"/>
                <a:cs typeface="맑은 고딕"/>
              </a:rPr>
              <a:t>기능</a:t>
            </a:r>
          </a:p>
          <a:p>
            <a:pPr lvl="0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   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사용자가 입력한 값과 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DB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에 저장되어있는 값과 비교하여 오답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/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정답처리</a:t>
            </a:r>
          </a:p>
          <a:p>
            <a:pPr lvl="0">
              <a:defRPr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   프로들의 값 비교</a:t>
            </a:r>
          </a:p>
          <a:p>
            <a:pPr lvl="0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r>
              <a:rPr lang="ko-KR" altLang="en-US" sz="2000">
                <a:latin typeface="맑은 고딕"/>
                <a:ea typeface="맑은 고딕"/>
                <a:cs typeface="맑은 고딕"/>
              </a:rPr>
              <a:t> ● </a:t>
            </a:r>
            <a:r>
              <a:rPr lang="ko-KR" altLang="en-US" sz="2200">
                <a:latin typeface="맑은 고딕"/>
                <a:ea typeface="맑은 고딕"/>
                <a:cs typeface="맑은 고딕"/>
              </a:rPr>
              <a:t>다루는 정보</a:t>
            </a:r>
          </a:p>
          <a:p>
            <a:pPr lvl="0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   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사용자의 변수 값</a:t>
            </a:r>
          </a:p>
          <a:p>
            <a:pPr lvl="0">
              <a:defRPr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   프로샷의 변수 값</a:t>
            </a:r>
          </a:p>
          <a:p>
            <a:pPr lvl="0">
              <a:defRPr/>
            </a:pPr>
            <a:endParaRPr lang="ko-KR" altLang="en-US"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r>
              <a:rPr lang="ko-KR" altLang="en-US" sz="2000">
                <a:latin typeface="맑은 고딕"/>
                <a:ea typeface="맑은 고딕"/>
                <a:cs typeface="맑은 고딕"/>
              </a:rPr>
              <a:t> ● </a:t>
            </a:r>
            <a:r>
              <a:rPr lang="ko-KR" altLang="en-US" sz="2200">
                <a:latin typeface="맑은 고딕"/>
                <a:ea typeface="맑은 고딕"/>
                <a:cs typeface="맑은 고딕"/>
              </a:rPr>
              <a:t>출력</a:t>
            </a:r>
          </a:p>
          <a:p>
            <a:pPr lvl="0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   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정답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/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오답 표기</a:t>
            </a:r>
          </a:p>
          <a:p>
            <a:pPr lvl="0">
              <a:defRPr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   프로샷의 변수 값</a:t>
            </a:r>
          </a:p>
        </p:txBody>
      </p:sp>
      <p:sp>
        <p:nvSpPr>
          <p:cNvPr id="7287" name="직사각형 7358"/>
          <p:cNvSpPr/>
          <p:nvPr/>
        </p:nvSpPr>
        <p:spPr>
          <a:xfrm>
            <a:off x="1019436" y="1844824"/>
            <a:ext cx="2700300" cy="4320480"/>
          </a:xfrm>
          <a:prstGeom prst="rect">
            <a:avLst/>
          </a:prstGeom>
          <a:gradFill flip="xy" rotWithShape="1">
            <a:gsLst>
              <a:gs pos="0">
                <a:schemeClr val="bg2">
                  <a:lumMod val="95000"/>
                  <a:alpha val="100000"/>
                </a:schemeClr>
              </a:gs>
              <a:gs pos="100000">
                <a:schemeClr val="bg1">
                  <a:alpha val="10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7288" name="직사각형 6"/>
          <p:cNvSpPr/>
          <p:nvPr/>
        </p:nvSpPr>
        <p:spPr>
          <a:xfrm>
            <a:off x="1016426" y="1844824"/>
            <a:ext cx="2168743" cy="37859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89" name="직사각형 5"/>
          <p:cNvSpPr/>
          <p:nvPr/>
        </p:nvSpPr>
        <p:spPr>
          <a:xfrm>
            <a:off x="1161009" y="2018023"/>
            <a:ext cx="1874592" cy="3443205"/>
          </a:xfrm>
          <a:prstGeom prst="rect">
            <a:avLst/>
          </a:prstGeom>
          <a:solidFill>
            <a:srgbClr val="107FB5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90" name="타원 11"/>
          <p:cNvSpPr/>
          <p:nvPr/>
        </p:nvSpPr>
        <p:spPr>
          <a:xfrm>
            <a:off x="2244654" y="4472294"/>
            <a:ext cx="192673" cy="2260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92" name="타원 7"/>
          <p:cNvSpPr/>
          <p:nvPr/>
        </p:nvSpPr>
        <p:spPr>
          <a:xfrm>
            <a:off x="1988621" y="4472366"/>
            <a:ext cx="199424" cy="226025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93" name="타원 7286"/>
          <p:cNvSpPr/>
          <p:nvPr/>
        </p:nvSpPr>
        <p:spPr>
          <a:xfrm>
            <a:off x="2985745" y="1901330"/>
            <a:ext cx="24927" cy="2825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94" name="타원 7289"/>
          <p:cNvSpPr/>
          <p:nvPr/>
        </p:nvSpPr>
        <p:spPr>
          <a:xfrm>
            <a:off x="3085457" y="2042595"/>
            <a:ext cx="24927" cy="2825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95" name="타원 7290"/>
          <p:cNvSpPr/>
          <p:nvPr/>
        </p:nvSpPr>
        <p:spPr>
          <a:xfrm>
            <a:off x="2661680" y="1901330"/>
            <a:ext cx="24927" cy="2825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96" name="타원 7291"/>
          <p:cNvSpPr/>
          <p:nvPr/>
        </p:nvSpPr>
        <p:spPr>
          <a:xfrm>
            <a:off x="2088334" y="1901330"/>
            <a:ext cx="24927" cy="2825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97" name="타원 7292"/>
          <p:cNvSpPr/>
          <p:nvPr/>
        </p:nvSpPr>
        <p:spPr>
          <a:xfrm>
            <a:off x="1415276" y="1901330"/>
            <a:ext cx="24927" cy="2825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98" name="타원 7293"/>
          <p:cNvSpPr/>
          <p:nvPr/>
        </p:nvSpPr>
        <p:spPr>
          <a:xfrm>
            <a:off x="1165995" y="1901330"/>
            <a:ext cx="24927" cy="2825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99" name="타원 7294"/>
          <p:cNvSpPr/>
          <p:nvPr/>
        </p:nvSpPr>
        <p:spPr>
          <a:xfrm>
            <a:off x="1091211" y="2014342"/>
            <a:ext cx="24927" cy="2825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300" name="그룹 7316"/>
          <p:cNvGrpSpPr/>
          <p:nvPr/>
        </p:nvGrpSpPr>
        <p:grpSpPr>
          <a:xfrm flipV="1">
            <a:off x="1091210" y="5404720"/>
            <a:ext cx="2019175" cy="169518"/>
            <a:chOff x="839414" y="6237312"/>
            <a:chExt cx="2916325" cy="216023"/>
          </a:xfr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grpSpPr>
        <p:sp>
          <p:nvSpPr>
            <p:cNvPr id="7301" name="타원 7309"/>
            <p:cNvSpPr/>
            <p:nvPr/>
          </p:nvSpPr>
          <p:spPr>
            <a:xfrm rot="5400000">
              <a:off x="3575720" y="6237312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02" name="타원 7310"/>
            <p:cNvSpPr/>
            <p:nvPr/>
          </p:nvSpPr>
          <p:spPr>
            <a:xfrm rot="5400000">
              <a:off x="3719736" y="6417332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03" name="타원 7311"/>
            <p:cNvSpPr/>
            <p:nvPr/>
          </p:nvSpPr>
          <p:spPr>
            <a:xfrm rot="5400000">
              <a:off x="3107668" y="6237312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04" name="타원 7312"/>
            <p:cNvSpPr/>
            <p:nvPr/>
          </p:nvSpPr>
          <p:spPr>
            <a:xfrm rot="5400000">
              <a:off x="2279576" y="6237312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05" name="타원 7313"/>
            <p:cNvSpPr/>
            <p:nvPr/>
          </p:nvSpPr>
          <p:spPr>
            <a:xfrm rot="5400000">
              <a:off x="1307467" y="6237312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06" name="타원 7314"/>
            <p:cNvSpPr/>
            <p:nvPr/>
          </p:nvSpPr>
          <p:spPr>
            <a:xfrm rot="5400000">
              <a:off x="947427" y="6237312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07" name="타원 7315"/>
            <p:cNvSpPr/>
            <p:nvPr/>
          </p:nvSpPr>
          <p:spPr>
            <a:xfrm rot="5400000">
              <a:off x="839415" y="6381328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7308" name="타원 7317"/>
          <p:cNvSpPr/>
          <p:nvPr/>
        </p:nvSpPr>
        <p:spPr>
          <a:xfrm>
            <a:off x="3085457" y="3653025"/>
            <a:ext cx="24927" cy="2825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09" name="타원 7319"/>
          <p:cNvSpPr/>
          <p:nvPr/>
        </p:nvSpPr>
        <p:spPr>
          <a:xfrm>
            <a:off x="1091211" y="3653025"/>
            <a:ext cx="24927" cy="2825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10" name="타원 7322"/>
          <p:cNvSpPr/>
          <p:nvPr/>
        </p:nvSpPr>
        <p:spPr>
          <a:xfrm>
            <a:off x="3085457" y="2805431"/>
            <a:ext cx="24927" cy="2825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11" name="타원 7323"/>
          <p:cNvSpPr/>
          <p:nvPr/>
        </p:nvSpPr>
        <p:spPr>
          <a:xfrm>
            <a:off x="1091211" y="2805431"/>
            <a:ext cx="24927" cy="2825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12" name="타원 7324"/>
          <p:cNvSpPr/>
          <p:nvPr/>
        </p:nvSpPr>
        <p:spPr>
          <a:xfrm>
            <a:off x="3085457" y="4528872"/>
            <a:ext cx="24927" cy="2825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13" name="타원 7325"/>
          <p:cNvSpPr/>
          <p:nvPr/>
        </p:nvSpPr>
        <p:spPr>
          <a:xfrm>
            <a:off x="1091211" y="4528872"/>
            <a:ext cx="24927" cy="2825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14" name="타원 7330"/>
          <p:cNvSpPr/>
          <p:nvPr/>
        </p:nvSpPr>
        <p:spPr>
          <a:xfrm>
            <a:off x="3085457" y="2409887"/>
            <a:ext cx="24927" cy="2825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15" name="타원 7331"/>
          <p:cNvSpPr/>
          <p:nvPr/>
        </p:nvSpPr>
        <p:spPr>
          <a:xfrm>
            <a:off x="3085457" y="3200975"/>
            <a:ext cx="24927" cy="2825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16" name="타원 7332"/>
          <p:cNvSpPr/>
          <p:nvPr/>
        </p:nvSpPr>
        <p:spPr>
          <a:xfrm>
            <a:off x="3085457" y="4076822"/>
            <a:ext cx="24927" cy="2825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17" name="타원 7333"/>
          <p:cNvSpPr/>
          <p:nvPr/>
        </p:nvSpPr>
        <p:spPr>
          <a:xfrm>
            <a:off x="3085457" y="5009176"/>
            <a:ext cx="24927" cy="2825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18" name="타원 7334"/>
          <p:cNvSpPr/>
          <p:nvPr/>
        </p:nvSpPr>
        <p:spPr>
          <a:xfrm>
            <a:off x="1091211" y="5009176"/>
            <a:ext cx="24927" cy="2825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19" name="타원 7335"/>
          <p:cNvSpPr/>
          <p:nvPr/>
        </p:nvSpPr>
        <p:spPr>
          <a:xfrm>
            <a:off x="1091211" y="4076822"/>
            <a:ext cx="24927" cy="2825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20" name="타원 7336"/>
          <p:cNvSpPr/>
          <p:nvPr/>
        </p:nvSpPr>
        <p:spPr>
          <a:xfrm>
            <a:off x="1091211" y="3200975"/>
            <a:ext cx="24927" cy="2825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21" name="타원 7337"/>
          <p:cNvSpPr/>
          <p:nvPr/>
        </p:nvSpPr>
        <p:spPr>
          <a:xfrm>
            <a:off x="1091211" y="2409887"/>
            <a:ext cx="24927" cy="2825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22" name="타원 11"/>
          <p:cNvSpPr/>
          <p:nvPr/>
        </p:nvSpPr>
        <p:spPr>
          <a:xfrm>
            <a:off x="1995373" y="2692346"/>
            <a:ext cx="192673" cy="226099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23" name="타원 7339"/>
          <p:cNvSpPr/>
          <p:nvPr/>
        </p:nvSpPr>
        <p:spPr>
          <a:xfrm>
            <a:off x="3284881" y="1901330"/>
            <a:ext cx="324065" cy="33903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324" name="직선 연결선 7340"/>
          <p:cNvCxnSpPr/>
          <p:nvPr/>
        </p:nvCxnSpPr>
        <p:spPr>
          <a:xfrm>
            <a:off x="3359666" y="2014342"/>
            <a:ext cx="174496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5" name="직선 연결선 7341"/>
          <p:cNvCxnSpPr/>
          <p:nvPr/>
        </p:nvCxnSpPr>
        <p:spPr>
          <a:xfrm>
            <a:off x="3359666" y="2070849"/>
            <a:ext cx="174496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6" name="직선 연결선 7342"/>
          <p:cNvCxnSpPr/>
          <p:nvPr/>
        </p:nvCxnSpPr>
        <p:spPr>
          <a:xfrm>
            <a:off x="3359666" y="2127355"/>
            <a:ext cx="174496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7" name="사다리꼴 7343"/>
          <p:cNvSpPr/>
          <p:nvPr/>
        </p:nvSpPr>
        <p:spPr>
          <a:xfrm>
            <a:off x="3384595" y="2466393"/>
            <a:ext cx="74784" cy="1384404"/>
          </a:xfrm>
          <a:prstGeom prst="trapezoid">
            <a:avLst>
              <a:gd name="adj" fmla="val 25000"/>
            </a:avLst>
          </a:prstGeom>
          <a:gradFill flip="xy" rotWithShape="1">
            <a:gsLst>
              <a:gs pos="0">
                <a:schemeClr val="tx2">
                  <a:lumMod val="40000"/>
                  <a:lumOff val="60000"/>
                  <a:alpha val="100000"/>
                </a:schemeClr>
              </a:gs>
              <a:gs pos="100000">
                <a:schemeClr val="bg1">
                  <a:alpha val="10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28" name="사다리꼴 7344"/>
          <p:cNvSpPr/>
          <p:nvPr/>
        </p:nvSpPr>
        <p:spPr>
          <a:xfrm>
            <a:off x="3384595" y="3200974"/>
            <a:ext cx="74784" cy="649822"/>
          </a:xfrm>
          <a:prstGeom prst="trapezoid">
            <a:avLst>
              <a:gd name="adj" fmla="val 25000"/>
            </a:avLst>
          </a:prstGeom>
          <a:solidFill>
            <a:srgbClr val="2C1759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29" name="타원 7348"/>
          <p:cNvSpPr/>
          <p:nvPr/>
        </p:nvSpPr>
        <p:spPr>
          <a:xfrm>
            <a:off x="3334738" y="4670138"/>
            <a:ext cx="224353" cy="2542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30" name="타원 7349"/>
          <p:cNvSpPr/>
          <p:nvPr/>
        </p:nvSpPr>
        <p:spPr>
          <a:xfrm>
            <a:off x="3409522" y="4189834"/>
            <a:ext cx="224353" cy="254278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31" name="타원 7346"/>
          <p:cNvSpPr/>
          <p:nvPr/>
        </p:nvSpPr>
        <p:spPr>
          <a:xfrm>
            <a:off x="3284882" y="4189834"/>
            <a:ext cx="224353" cy="2542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32" name="타원 7350"/>
          <p:cNvSpPr/>
          <p:nvPr/>
        </p:nvSpPr>
        <p:spPr>
          <a:xfrm>
            <a:off x="3434451" y="4783151"/>
            <a:ext cx="24928" cy="28253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333" name="그룹 7353"/>
          <p:cNvGrpSpPr/>
          <p:nvPr/>
        </p:nvGrpSpPr>
        <p:grpSpPr>
          <a:xfrm rot="16200000">
            <a:off x="3437317" y="5139273"/>
            <a:ext cx="49927" cy="354798"/>
            <a:chOff x="4439816" y="5364832"/>
            <a:chExt cx="63624" cy="764468"/>
          </a:xfr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grpSpPr>
        <p:sp>
          <p:nvSpPr>
            <p:cNvPr id="7334" name="사다리꼴 7351"/>
            <p:cNvSpPr/>
            <p:nvPr/>
          </p:nvSpPr>
          <p:spPr>
            <a:xfrm>
              <a:off x="4439816" y="5364832"/>
              <a:ext cx="63624" cy="764468"/>
            </a:xfrm>
            <a:prstGeom prst="trapezoid">
              <a:avLst>
                <a:gd name="adj" fmla="val 25000"/>
              </a:avLst>
            </a:prstGeom>
            <a:gradFill flip="xy" rotWithShape="1">
              <a:gsLst>
                <a:gs pos="0">
                  <a:schemeClr val="tx2">
                    <a:lumMod val="40000"/>
                    <a:lumOff val="60000"/>
                    <a:alpha val="100000"/>
                  </a:schemeClr>
                </a:gs>
                <a:gs pos="100000">
                  <a:schemeClr val="bg1">
                    <a:alpha val="10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35" name="사다리꼴 7352"/>
            <p:cNvSpPr/>
            <p:nvPr/>
          </p:nvSpPr>
          <p:spPr>
            <a:xfrm>
              <a:off x="4439816" y="5770468"/>
              <a:ext cx="63624" cy="358831"/>
            </a:xfrm>
            <a:prstGeom prst="trapezoid">
              <a:avLst>
                <a:gd name="adj" fmla="val 25000"/>
              </a:avLst>
            </a:prstGeom>
            <a:solidFill>
              <a:srgbClr val="2C17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7336" name="직선 화살표 연결선 7354"/>
          <p:cNvCxnSpPr/>
          <p:nvPr/>
        </p:nvCxnSpPr>
        <p:spPr>
          <a:xfrm rot="10800000">
            <a:off x="3259954" y="5404720"/>
            <a:ext cx="3739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37" name="TextBox 7355"/>
          <p:cNvSpPr txBox="1"/>
          <p:nvPr/>
        </p:nvSpPr>
        <p:spPr>
          <a:xfrm>
            <a:off x="3284881" y="5461228"/>
            <a:ext cx="398849" cy="185192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600" b="1">
                <a:latin typeface="맑은 고딕"/>
                <a:ea typeface="맑은 고딕"/>
                <a:cs typeface="맑은 고딕"/>
              </a:rPr>
              <a:t>speed</a:t>
            </a:r>
          </a:p>
        </p:txBody>
      </p:sp>
      <p:sp>
        <p:nvSpPr>
          <p:cNvPr id="7342" name="순서도: 연결자 7341"/>
          <p:cNvSpPr/>
          <p:nvPr/>
        </p:nvSpPr>
        <p:spPr>
          <a:xfrm>
            <a:off x="1703512" y="5805264"/>
            <a:ext cx="252028" cy="252028"/>
          </a:xfrm>
          <a:prstGeom prst="flowChartConnector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3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41" name="TextBox 7340"/>
          <p:cNvSpPr txBox="1"/>
          <p:nvPr/>
        </p:nvSpPr>
        <p:spPr>
          <a:xfrm>
            <a:off x="1019436" y="5769260"/>
            <a:ext cx="756084" cy="315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>
                <a:latin typeface="맑은 고딕"/>
                <a:ea typeface="맑은 고딕"/>
                <a:cs typeface="맑은 고딕"/>
              </a:rPr>
              <a:t>  </a:t>
            </a:r>
            <a:r>
              <a:rPr lang="ko-KR" altLang="en-US" sz="1500" b="1">
                <a:latin typeface="맑은 고딕"/>
                <a:ea typeface="맑은 고딕"/>
                <a:cs typeface="맑은 고딕"/>
              </a:rPr>
              <a:t>정 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4362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2" y="3"/>
            <a:ext cx="3324740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25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모듈 상세 설계</a:t>
            </a: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grpSp>
        <p:nvGrpSpPr>
          <p:cNvPr id="7278" name="그룹 7277"/>
          <p:cNvGrpSpPr/>
          <p:nvPr/>
        </p:nvGrpSpPr>
        <p:grpSpPr>
          <a:xfrm>
            <a:off x="1494254" y="2962535"/>
            <a:ext cx="9559062" cy="2772308"/>
            <a:chOff x="1494253" y="2962535"/>
            <a:chExt cx="9631071" cy="2772308"/>
          </a:xfrm>
        </p:grpSpPr>
        <p:grpSp>
          <p:nvGrpSpPr>
            <p:cNvPr id="7255" name="그룹 7254"/>
            <p:cNvGrpSpPr>
              <a:grpSpLocks noChangeAspect="1"/>
            </p:cNvGrpSpPr>
            <p:nvPr/>
          </p:nvGrpSpPr>
          <p:grpSpPr>
            <a:xfrm>
              <a:off x="1494253" y="3639494"/>
              <a:ext cx="554269" cy="1160501"/>
              <a:chOff x="864183" y="2314463"/>
              <a:chExt cx="1152128" cy="2412268"/>
            </a:xfrm>
          </p:grpSpPr>
          <p:sp>
            <p:nvSpPr>
              <p:cNvPr id="7250" name="타원 7249"/>
              <p:cNvSpPr/>
              <p:nvPr/>
            </p:nvSpPr>
            <p:spPr>
              <a:xfrm>
                <a:off x="936191" y="2314463"/>
                <a:ext cx="864096" cy="864096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3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  <a:cs typeface="맑은 고딕"/>
                </a:endParaRPr>
              </a:p>
            </p:txBody>
          </p:sp>
          <p:cxnSp>
            <p:nvCxnSpPr>
              <p:cNvPr id="7251" name="직선 연결선 7250"/>
              <p:cNvCxnSpPr>
                <a:stCxn id="7250" idx="4"/>
              </p:cNvCxnSpPr>
              <p:nvPr/>
            </p:nvCxnSpPr>
            <p:spPr>
              <a:xfrm rot="16200000" flipH="1">
                <a:off x="900187" y="3646611"/>
                <a:ext cx="936104" cy="0"/>
              </a:xfrm>
              <a:prstGeom prst="line">
                <a:avLst/>
              </a:prstGeom>
              <a:ln>
                <a:solidFill>
                  <a:schemeClr val="accent2">
                    <a:lumMod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2" name="직선 연결선 7251"/>
              <p:cNvCxnSpPr/>
              <p:nvPr/>
            </p:nvCxnSpPr>
            <p:spPr>
              <a:xfrm rot="5400000">
                <a:off x="810177" y="4168669"/>
                <a:ext cx="612068" cy="504056"/>
              </a:xfrm>
              <a:prstGeom prst="line">
                <a:avLst/>
              </a:prstGeom>
              <a:ln>
                <a:solidFill>
                  <a:schemeClr val="accent2">
                    <a:lumMod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3" name="직선 연결선 7252"/>
              <p:cNvCxnSpPr/>
              <p:nvPr/>
            </p:nvCxnSpPr>
            <p:spPr>
              <a:xfrm rot="16200000" flipH="1">
                <a:off x="1314233" y="4168669"/>
                <a:ext cx="612068" cy="504056"/>
              </a:xfrm>
              <a:prstGeom prst="line">
                <a:avLst/>
              </a:prstGeom>
              <a:ln>
                <a:solidFill>
                  <a:schemeClr val="accent2">
                    <a:lumMod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4" name="직선 연결선 7253"/>
              <p:cNvCxnSpPr/>
              <p:nvPr/>
            </p:nvCxnSpPr>
            <p:spPr>
              <a:xfrm rot="10800000">
                <a:off x="864183" y="3430587"/>
                <a:ext cx="1152128" cy="0"/>
              </a:xfrm>
              <a:prstGeom prst="line">
                <a:avLst/>
              </a:prstGeom>
              <a:ln>
                <a:solidFill>
                  <a:schemeClr val="accent2">
                    <a:lumMod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56" name="직사각형 7255"/>
            <p:cNvSpPr/>
            <p:nvPr/>
          </p:nvSpPr>
          <p:spPr>
            <a:xfrm>
              <a:off x="2333987" y="2962535"/>
              <a:ext cx="7859904" cy="2772308"/>
            </a:xfrm>
            <a:prstGeom prst="rect">
              <a:avLst/>
            </a:prstGeom>
            <a:noFill/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latin typeface="맑은 고딕"/>
                <a:ea typeface="맑은 고딕"/>
                <a:cs typeface="맑은 고딕"/>
              </a:endParaRPr>
            </a:p>
          </p:txBody>
        </p:sp>
        <p:grpSp>
          <p:nvGrpSpPr>
            <p:cNvPr id="7257" name="그룹 7256"/>
            <p:cNvGrpSpPr>
              <a:grpSpLocks noChangeAspect="1"/>
            </p:cNvGrpSpPr>
            <p:nvPr/>
          </p:nvGrpSpPr>
          <p:grpSpPr>
            <a:xfrm>
              <a:off x="10529787" y="3639494"/>
              <a:ext cx="554269" cy="1160501"/>
              <a:chOff x="864183" y="2314463"/>
              <a:chExt cx="1152128" cy="2412268"/>
            </a:xfrm>
          </p:grpSpPr>
          <p:sp>
            <p:nvSpPr>
              <p:cNvPr id="7258" name="타원 7257"/>
              <p:cNvSpPr/>
              <p:nvPr/>
            </p:nvSpPr>
            <p:spPr>
              <a:xfrm>
                <a:off x="936191" y="2314463"/>
                <a:ext cx="864096" cy="864096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3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  <a:cs typeface="맑은 고딕"/>
                </a:endParaRPr>
              </a:p>
            </p:txBody>
          </p:sp>
          <p:cxnSp>
            <p:nvCxnSpPr>
              <p:cNvPr id="7259" name="직선 연결선 7258"/>
              <p:cNvCxnSpPr>
                <a:stCxn id="7258" idx="4"/>
              </p:cNvCxnSpPr>
              <p:nvPr/>
            </p:nvCxnSpPr>
            <p:spPr>
              <a:xfrm rot="16200000" flipH="1">
                <a:off x="900187" y="3646611"/>
                <a:ext cx="936104" cy="0"/>
              </a:xfrm>
              <a:prstGeom prst="line">
                <a:avLst/>
              </a:prstGeom>
              <a:ln>
                <a:solidFill>
                  <a:schemeClr val="accent2">
                    <a:lumMod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0" name="직선 연결선 7259"/>
              <p:cNvCxnSpPr/>
              <p:nvPr/>
            </p:nvCxnSpPr>
            <p:spPr>
              <a:xfrm rot="5400000">
                <a:off x="810177" y="4168669"/>
                <a:ext cx="612068" cy="504056"/>
              </a:xfrm>
              <a:prstGeom prst="line">
                <a:avLst/>
              </a:prstGeom>
              <a:ln>
                <a:solidFill>
                  <a:schemeClr val="accent2">
                    <a:lumMod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1" name="직선 연결선 7260"/>
              <p:cNvCxnSpPr/>
              <p:nvPr/>
            </p:nvCxnSpPr>
            <p:spPr>
              <a:xfrm rot="16200000" flipH="1">
                <a:off x="1314233" y="4168669"/>
                <a:ext cx="612068" cy="504056"/>
              </a:xfrm>
              <a:prstGeom prst="line">
                <a:avLst/>
              </a:prstGeom>
              <a:ln>
                <a:solidFill>
                  <a:schemeClr val="accent2">
                    <a:lumMod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2" name="직선 연결선 7261"/>
              <p:cNvCxnSpPr/>
              <p:nvPr/>
            </p:nvCxnSpPr>
            <p:spPr>
              <a:xfrm rot="10800000">
                <a:off x="864183" y="3430587"/>
                <a:ext cx="1152128" cy="0"/>
              </a:xfrm>
              <a:prstGeom prst="line">
                <a:avLst/>
              </a:prstGeom>
              <a:ln>
                <a:solidFill>
                  <a:schemeClr val="accent2">
                    <a:lumMod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63" name="타원 7262"/>
            <p:cNvSpPr/>
            <p:nvPr/>
          </p:nvSpPr>
          <p:spPr>
            <a:xfrm>
              <a:off x="2804237" y="3214563"/>
              <a:ext cx="1501345" cy="908472"/>
            </a:xfrm>
            <a:prstGeom prst="ellipse">
              <a:avLst/>
            </a:prstGeom>
            <a:noFill/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7264" name="TextBox 7263"/>
            <p:cNvSpPr txBox="1"/>
            <p:nvPr/>
          </p:nvSpPr>
          <p:spPr>
            <a:xfrm>
              <a:off x="2938588" y="3358579"/>
              <a:ext cx="1242805" cy="6430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>
                  <a:latin typeface="맑은 고딕"/>
                  <a:ea typeface="맑은 고딕"/>
                  <a:cs typeface="맑은 고딕"/>
                </a:rPr>
                <a:t>변수정보</a:t>
              </a:r>
            </a:p>
            <a:p>
              <a:pPr algn="ctr">
                <a:defRPr/>
              </a:pPr>
              <a:r>
                <a:rPr lang="ko-KR" altLang="en-US">
                  <a:latin typeface="맑은 고딕"/>
                  <a:ea typeface="맑은 고딕"/>
                  <a:cs typeface="맑은 고딕"/>
                </a:rPr>
                <a:t>입력</a:t>
              </a:r>
            </a:p>
          </p:txBody>
        </p:sp>
        <p:cxnSp>
          <p:nvCxnSpPr>
            <p:cNvPr id="7265" name="직선 연결선 7264"/>
            <p:cNvCxnSpPr>
              <a:endCxn id="7263" idx="2"/>
            </p:cNvCxnSpPr>
            <p:nvPr/>
          </p:nvCxnSpPr>
          <p:spPr>
            <a:xfrm flipV="1">
              <a:off x="2166040" y="3668799"/>
              <a:ext cx="638196" cy="518709"/>
            </a:xfrm>
            <a:prstGeom prst="line">
              <a:avLst/>
            </a:prstGeom>
            <a:ln w="28575"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66" name="타원 7265"/>
            <p:cNvSpPr/>
            <p:nvPr/>
          </p:nvSpPr>
          <p:spPr>
            <a:xfrm>
              <a:off x="6095992" y="3478314"/>
              <a:ext cx="1746645" cy="644722"/>
            </a:xfrm>
            <a:prstGeom prst="ellipse">
              <a:avLst/>
            </a:prstGeom>
            <a:noFill/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7267" name="TextBox 7266"/>
            <p:cNvSpPr txBox="1"/>
            <p:nvPr/>
          </p:nvSpPr>
          <p:spPr>
            <a:xfrm>
              <a:off x="6163168" y="3607256"/>
              <a:ext cx="1679467" cy="3627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>
                  <a:latin typeface="맑은 고딕"/>
                  <a:ea typeface="맑은 고딕"/>
                  <a:cs typeface="맑은 고딕"/>
                </a:rPr>
                <a:t>정답</a:t>
              </a:r>
              <a:r>
                <a:rPr lang="en-US" altLang="ko-KR">
                  <a:latin typeface="맑은 고딕"/>
                  <a:ea typeface="맑은 고딕"/>
                  <a:cs typeface="맑은 고딕"/>
                </a:rPr>
                <a:t>/</a:t>
              </a:r>
              <a:r>
                <a:rPr lang="ko-KR" altLang="en-US">
                  <a:latin typeface="맑은 고딕"/>
                  <a:ea typeface="맑은 고딕"/>
                  <a:cs typeface="맑은 고딕"/>
                </a:rPr>
                <a:t>오답</a:t>
              </a:r>
            </a:p>
          </p:txBody>
        </p:sp>
        <p:sp>
          <p:nvSpPr>
            <p:cNvPr id="7268" name="타원 7267"/>
            <p:cNvSpPr/>
            <p:nvPr/>
          </p:nvSpPr>
          <p:spPr>
            <a:xfrm>
              <a:off x="4315758" y="4671051"/>
              <a:ext cx="1513383" cy="847768"/>
            </a:xfrm>
            <a:prstGeom prst="ellipse">
              <a:avLst/>
            </a:prstGeom>
            <a:noFill/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7269" name="TextBox 7268"/>
            <p:cNvSpPr txBox="1"/>
            <p:nvPr/>
          </p:nvSpPr>
          <p:spPr>
            <a:xfrm>
              <a:off x="4450109" y="4799993"/>
              <a:ext cx="1242807" cy="6368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>
                  <a:latin typeface="맑은 고딕"/>
                  <a:ea typeface="맑은 고딕"/>
                  <a:cs typeface="맑은 고딕"/>
                </a:rPr>
                <a:t>DB</a:t>
              </a:r>
              <a:r>
                <a:rPr lang="ko-KR" altLang="en-US">
                  <a:latin typeface="맑은 고딕"/>
                  <a:ea typeface="맑은 고딕"/>
                  <a:cs typeface="맑은 고딕"/>
                </a:rPr>
                <a:t>정보</a:t>
              </a:r>
            </a:p>
            <a:p>
              <a:pPr algn="ctr">
                <a:defRPr/>
              </a:pPr>
              <a:r>
                <a:rPr lang="ko-KR" altLang="en-US">
                  <a:latin typeface="맑은 고딕"/>
                  <a:ea typeface="맑은 고딕"/>
                  <a:cs typeface="맑은 고딕"/>
                </a:rPr>
                <a:t>비교</a:t>
              </a:r>
            </a:p>
          </p:txBody>
        </p:sp>
        <p:cxnSp>
          <p:nvCxnSpPr>
            <p:cNvPr id="7270" name="직선 화살표 연결선 7269"/>
            <p:cNvCxnSpPr>
              <a:stCxn id="7263" idx="4"/>
              <a:endCxn id="7268" idx="1"/>
            </p:cNvCxnSpPr>
            <p:nvPr/>
          </p:nvCxnSpPr>
          <p:spPr>
            <a:xfrm>
              <a:off x="3554909" y="4123036"/>
              <a:ext cx="982478" cy="672168"/>
            </a:xfrm>
            <a:prstGeom prst="straightConnector1">
              <a:avLst/>
            </a:prstGeom>
            <a:ln w="28575">
              <a:solidFill>
                <a:schemeClr val="accent2">
                  <a:lumMod val="3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1" name="직선 화살표 연결선 7270"/>
            <p:cNvCxnSpPr>
              <a:stCxn id="7268" idx="7"/>
              <a:endCxn id="7266" idx="3"/>
            </p:cNvCxnSpPr>
            <p:nvPr/>
          </p:nvCxnSpPr>
          <p:spPr>
            <a:xfrm rot="5400000" flipH="1" flipV="1">
              <a:off x="5596355" y="4039775"/>
              <a:ext cx="766584" cy="744271"/>
            </a:xfrm>
            <a:prstGeom prst="straightConnector1">
              <a:avLst/>
            </a:prstGeom>
            <a:ln w="28575">
              <a:solidFill>
                <a:schemeClr val="accent2">
                  <a:lumMod val="3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2" name="직선 연결선 7271"/>
            <p:cNvCxnSpPr>
              <a:stCxn id="7267" idx="3"/>
            </p:cNvCxnSpPr>
            <p:nvPr/>
          </p:nvCxnSpPr>
          <p:spPr>
            <a:xfrm>
              <a:off x="7842637" y="3771389"/>
              <a:ext cx="2586378" cy="383883"/>
            </a:xfrm>
            <a:prstGeom prst="line">
              <a:avLst/>
            </a:prstGeom>
            <a:ln w="28575"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3" name="TextBox 7272"/>
            <p:cNvSpPr txBox="1"/>
            <p:nvPr/>
          </p:nvSpPr>
          <p:spPr>
            <a:xfrm>
              <a:off x="5894931" y="4438699"/>
              <a:ext cx="1276393" cy="299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>
                  <a:latin typeface="맑은 고딕"/>
                  <a:ea typeface="맑은 고딕"/>
                  <a:cs typeface="맑은 고딕"/>
                </a:rPr>
                <a:t>&lt;&lt;include&gt;&gt;</a:t>
              </a:r>
            </a:p>
          </p:txBody>
        </p:sp>
        <p:sp>
          <p:nvSpPr>
            <p:cNvPr id="7274" name="TextBox 7273"/>
            <p:cNvSpPr txBox="1"/>
            <p:nvPr/>
          </p:nvSpPr>
          <p:spPr>
            <a:xfrm>
              <a:off x="3899792" y="4143094"/>
              <a:ext cx="1276395" cy="2956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>
                  <a:latin typeface="맑은 고딕"/>
                  <a:ea typeface="맑은 고딕"/>
                  <a:cs typeface="맑은 고딕"/>
                </a:rPr>
                <a:t>&lt;&lt;include&gt;&gt;</a:t>
              </a:r>
            </a:p>
          </p:txBody>
        </p:sp>
        <p:sp>
          <p:nvSpPr>
            <p:cNvPr id="7276" name="TextBox 7275"/>
            <p:cNvSpPr txBox="1"/>
            <p:nvPr/>
          </p:nvSpPr>
          <p:spPr>
            <a:xfrm>
              <a:off x="10513256" y="4942753"/>
              <a:ext cx="612068" cy="360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/>
                <a:t>App</a:t>
              </a:r>
            </a:p>
          </p:txBody>
        </p:sp>
      </p:grpSp>
      <p:sp>
        <p:nvSpPr>
          <p:cNvPr id="7277" name="TextBox 7248"/>
          <p:cNvSpPr txBox="1"/>
          <p:nvPr/>
        </p:nvSpPr>
        <p:spPr>
          <a:xfrm>
            <a:off x="612155" y="1846411"/>
            <a:ext cx="11113509" cy="390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000" b="1">
                <a:latin typeface="맑은 고딕"/>
                <a:ea typeface="맑은 고딕"/>
                <a:cs typeface="맑은 고딕"/>
              </a:rPr>
              <a:t>7. </a:t>
            </a: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정답</a:t>
            </a:r>
            <a:r>
              <a:rPr lang="en-US" altLang="ko-KR" sz="2000" b="1">
                <a:latin typeface="맑은 고딕"/>
                <a:ea typeface="맑은 고딕"/>
                <a:cs typeface="맑은 고딕"/>
              </a:rPr>
              <a:t>/</a:t>
            </a: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오답</a:t>
            </a:r>
            <a:r>
              <a:rPr lang="en-US" altLang="ko-KR" sz="2000" b="1">
                <a:latin typeface="맑은 고딕"/>
                <a:ea typeface="맑은 고딕"/>
                <a:cs typeface="맑은 고딕"/>
              </a:rPr>
              <a:t>(Use case)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4362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2" y="3"/>
            <a:ext cx="3324740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25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모듈 상세 설계</a:t>
            </a: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7277" name="TextBox 7248"/>
          <p:cNvSpPr txBox="1"/>
          <p:nvPr/>
        </p:nvSpPr>
        <p:spPr>
          <a:xfrm>
            <a:off x="587388" y="1310749"/>
            <a:ext cx="11113510" cy="392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000" b="1">
                <a:latin typeface="맑은 고딕"/>
                <a:ea typeface="맑은 고딕"/>
                <a:cs typeface="맑은 고딕"/>
              </a:rPr>
              <a:t>7. </a:t>
            </a: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정답</a:t>
            </a:r>
            <a:r>
              <a:rPr lang="en-US" altLang="ko-KR" sz="2000" b="1">
                <a:latin typeface="맑은 고딕"/>
                <a:ea typeface="맑은 고딕"/>
                <a:cs typeface="맑은 고딕"/>
              </a:rPr>
              <a:t>/</a:t>
            </a: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오답</a:t>
            </a:r>
            <a:r>
              <a:rPr lang="en-US" altLang="ko-KR" sz="2000" b="1">
                <a:latin typeface="맑은 고딕"/>
                <a:ea typeface="맑은 고딕"/>
                <a:cs typeface="맑은 고딕"/>
              </a:rPr>
              <a:t>(Sequence Diagram)</a:t>
            </a:r>
          </a:p>
        </p:txBody>
      </p:sp>
      <p:sp>
        <p:nvSpPr>
          <p:cNvPr id="7278" name="직사각형 7277"/>
          <p:cNvSpPr/>
          <p:nvPr/>
        </p:nvSpPr>
        <p:spPr>
          <a:xfrm>
            <a:off x="1091444" y="1844824"/>
            <a:ext cx="1620180" cy="6120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79" name="TextBox 7278"/>
          <p:cNvSpPr txBox="1"/>
          <p:nvPr/>
        </p:nvSpPr>
        <p:spPr>
          <a:xfrm>
            <a:off x="1127448" y="1952836"/>
            <a:ext cx="1584176" cy="364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cxnSp>
        <p:nvCxnSpPr>
          <p:cNvPr id="7280" name="직선 연결선 7279"/>
          <p:cNvCxnSpPr>
            <a:stCxn id="7278" idx="2"/>
          </p:cNvCxnSpPr>
          <p:nvPr/>
        </p:nvCxnSpPr>
        <p:spPr>
          <a:xfrm rot="5400000">
            <a:off x="-123691" y="4464115"/>
            <a:ext cx="4032448" cy="180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1" name="직사각형 7280"/>
          <p:cNvSpPr/>
          <p:nvPr/>
        </p:nvSpPr>
        <p:spPr>
          <a:xfrm>
            <a:off x="3251684" y="1844824"/>
            <a:ext cx="1620180" cy="6120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82" name="TextBox 7281"/>
          <p:cNvSpPr txBox="1"/>
          <p:nvPr/>
        </p:nvSpPr>
        <p:spPr>
          <a:xfrm>
            <a:off x="3287688" y="1952836"/>
            <a:ext cx="1584176" cy="366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DB</a:t>
            </a:r>
          </a:p>
        </p:txBody>
      </p:sp>
      <p:cxnSp>
        <p:nvCxnSpPr>
          <p:cNvPr id="7283" name="직선 연결선 7282"/>
          <p:cNvCxnSpPr>
            <a:stCxn id="7281" idx="2"/>
          </p:cNvCxnSpPr>
          <p:nvPr/>
        </p:nvCxnSpPr>
        <p:spPr>
          <a:xfrm rot="5400000">
            <a:off x="2036549" y="4464115"/>
            <a:ext cx="4032448" cy="180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4" name="직사각형 7283"/>
          <p:cNvSpPr/>
          <p:nvPr/>
        </p:nvSpPr>
        <p:spPr>
          <a:xfrm>
            <a:off x="5411924" y="1844824"/>
            <a:ext cx="1620180" cy="6120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85" name="TextBox 7284"/>
          <p:cNvSpPr txBox="1"/>
          <p:nvPr/>
        </p:nvSpPr>
        <p:spPr>
          <a:xfrm>
            <a:off x="5447928" y="1952836"/>
            <a:ext cx="1584176" cy="366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App</a:t>
            </a:r>
          </a:p>
        </p:txBody>
      </p:sp>
      <p:cxnSp>
        <p:nvCxnSpPr>
          <p:cNvPr id="7286" name="직선 연결선 7285"/>
          <p:cNvCxnSpPr>
            <a:stCxn id="7284" idx="2"/>
          </p:cNvCxnSpPr>
          <p:nvPr/>
        </p:nvCxnSpPr>
        <p:spPr>
          <a:xfrm rot="5400000">
            <a:off x="4196789" y="4464115"/>
            <a:ext cx="4032448" cy="180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7" name="직사각형 7286"/>
          <p:cNvSpPr/>
          <p:nvPr/>
        </p:nvSpPr>
        <p:spPr>
          <a:xfrm>
            <a:off x="1775520" y="2816932"/>
            <a:ext cx="216024" cy="6120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88" name="직사각형 7287"/>
          <p:cNvSpPr/>
          <p:nvPr/>
        </p:nvSpPr>
        <p:spPr>
          <a:xfrm>
            <a:off x="6132004" y="2816932"/>
            <a:ext cx="216024" cy="1260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289" name="직선 화살표 연결선 7288"/>
          <p:cNvCxnSpPr/>
          <p:nvPr/>
        </p:nvCxnSpPr>
        <p:spPr>
          <a:xfrm>
            <a:off x="1991544" y="2852936"/>
            <a:ext cx="41044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90" name="TextBox 7289"/>
          <p:cNvSpPr txBox="1"/>
          <p:nvPr/>
        </p:nvSpPr>
        <p:spPr>
          <a:xfrm>
            <a:off x="4223792" y="2888940"/>
            <a:ext cx="2052228" cy="290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latin typeface="맑은 고딕"/>
                <a:ea typeface="맑은 고딕"/>
                <a:cs typeface="맑은 고딕"/>
              </a:rPr>
              <a:t>1. select variables</a:t>
            </a:r>
          </a:p>
        </p:txBody>
      </p:sp>
      <p:sp>
        <p:nvSpPr>
          <p:cNvPr id="7291" name="직사각형 7290"/>
          <p:cNvSpPr/>
          <p:nvPr/>
        </p:nvSpPr>
        <p:spPr>
          <a:xfrm>
            <a:off x="3935760" y="3429000"/>
            <a:ext cx="216024" cy="6120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292" name="직선 화살표 연결선 7291"/>
          <p:cNvCxnSpPr/>
          <p:nvPr/>
        </p:nvCxnSpPr>
        <p:spPr>
          <a:xfrm rot="10800000">
            <a:off x="4187788" y="3429000"/>
            <a:ext cx="19082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93" name="TextBox 7292"/>
          <p:cNvSpPr txBox="1"/>
          <p:nvPr/>
        </p:nvSpPr>
        <p:spPr>
          <a:xfrm>
            <a:off x="4259796" y="4041068"/>
            <a:ext cx="2808312" cy="29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latin typeface="맑은 고딕"/>
                <a:ea typeface="맑은 고딕"/>
                <a:cs typeface="맑은 고딕"/>
              </a:rPr>
              <a:t>3. send a information</a:t>
            </a:r>
          </a:p>
        </p:txBody>
      </p:sp>
      <p:cxnSp>
        <p:nvCxnSpPr>
          <p:cNvPr id="7294" name="직선 화살표 연결선 7293"/>
          <p:cNvCxnSpPr/>
          <p:nvPr/>
        </p:nvCxnSpPr>
        <p:spPr>
          <a:xfrm rot="10800000" flipH="1">
            <a:off x="4223792" y="4005063"/>
            <a:ext cx="19082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95" name="TextBox 7294"/>
          <p:cNvSpPr txBox="1"/>
          <p:nvPr/>
        </p:nvSpPr>
        <p:spPr>
          <a:xfrm>
            <a:off x="4223792" y="3429000"/>
            <a:ext cx="2808312" cy="28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latin typeface="맑은 고딕"/>
                <a:ea typeface="맑은 고딕"/>
                <a:cs typeface="맑은 고딕"/>
              </a:rPr>
              <a:t>2. compare variables</a:t>
            </a:r>
          </a:p>
        </p:txBody>
      </p:sp>
      <p:cxnSp>
        <p:nvCxnSpPr>
          <p:cNvPr id="7300" name="직선 화살표 연결선 7299"/>
          <p:cNvCxnSpPr/>
          <p:nvPr/>
        </p:nvCxnSpPr>
        <p:spPr>
          <a:xfrm rot="10800000">
            <a:off x="2027548" y="4689139"/>
            <a:ext cx="40684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2" name="직사각형 7301"/>
          <p:cNvSpPr/>
          <p:nvPr/>
        </p:nvSpPr>
        <p:spPr>
          <a:xfrm>
            <a:off x="1559496" y="4293096"/>
            <a:ext cx="4896544" cy="972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7303" name="TextBox 7302"/>
          <p:cNvSpPr txBox="1"/>
          <p:nvPr/>
        </p:nvSpPr>
        <p:spPr>
          <a:xfrm>
            <a:off x="1559496" y="4293096"/>
            <a:ext cx="1476164" cy="291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 b="1">
                <a:latin typeface="맑은 고딕"/>
                <a:ea typeface="맑은 고딕"/>
                <a:cs typeface="맑은 고딕"/>
              </a:rPr>
              <a:t>Opt1. </a:t>
            </a:r>
            <a:r>
              <a:rPr lang="ko-KR" altLang="en-US" sz="1300" b="1">
                <a:latin typeface="맑은 고딕"/>
                <a:ea typeface="맑은 고딕"/>
                <a:cs typeface="맑은 고딕"/>
              </a:rPr>
              <a:t>정답</a:t>
            </a:r>
          </a:p>
        </p:txBody>
      </p:sp>
      <p:sp>
        <p:nvSpPr>
          <p:cNvPr id="7304" name="직사각형 7303"/>
          <p:cNvSpPr/>
          <p:nvPr/>
        </p:nvSpPr>
        <p:spPr>
          <a:xfrm>
            <a:off x="1559496" y="5445224"/>
            <a:ext cx="4896544" cy="972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7305" name="TextBox 7304"/>
          <p:cNvSpPr txBox="1"/>
          <p:nvPr/>
        </p:nvSpPr>
        <p:spPr>
          <a:xfrm>
            <a:off x="1559496" y="5445224"/>
            <a:ext cx="1476164" cy="291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 b="1">
                <a:latin typeface="맑은 고딕"/>
                <a:ea typeface="맑은 고딕"/>
                <a:cs typeface="맑은 고딕"/>
              </a:rPr>
              <a:t>Opt2. </a:t>
            </a:r>
            <a:r>
              <a:rPr lang="ko-KR" altLang="en-US" sz="1300" b="1">
                <a:latin typeface="맑은 고딕"/>
                <a:ea typeface="맑은 고딕"/>
                <a:cs typeface="맑은 고딕"/>
              </a:rPr>
              <a:t>오답</a:t>
            </a:r>
          </a:p>
        </p:txBody>
      </p:sp>
      <p:sp>
        <p:nvSpPr>
          <p:cNvPr id="7306" name="직사각형 7305"/>
          <p:cNvSpPr/>
          <p:nvPr/>
        </p:nvSpPr>
        <p:spPr>
          <a:xfrm>
            <a:off x="1559496" y="4293096"/>
            <a:ext cx="133214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7307" name="직사각형 7306"/>
          <p:cNvSpPr/>
          <p:nvPr/>
        </p:nvSpPr>
        <p:spPr>
          <a:xfrm>
            <a:off x="1559496" y="5445224"/>
            <a:ext cx="133214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7308" name="직사각형 7307"/>
          <p:cNvSpPr/>
          <p:nvPr/>
        </p:nvSpPr>
        <p:spPr>
          <a:xfrm>
            <a:off x="6096000" y="4617132"/>
            <a:ext cx="216024" cy="6120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309" name="직사각형 7308"/>
          <p:cNvSpPr/>
          <p:nvPr/>
        </p:nvSpPr>
        <p:spPr>
          <a:xfrm>
            <a:off x="1775520" y="4617132"/>
            <a:ext cx="216024" cy="6120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310" name="직선 화살표 연결선 7309"/>
          <p:cNvCxnSpPr/>
          <p:nvPr/>
        </p:nvCxnSpPr>
        <p:spPr>
          <a:xfrm rot="10800000">
            <a:off x="2027548" y="5841267"/>
            <a:ext cx="40684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11" name="직사각형 7310"/>
          <p:cNvSpPr/>
          <p:nvPr/>
        </p:nvSpPr>
        <p:spPr>
          <a:xfrm>
            <a:off x="6096000" y="5769260"/>
            <a:ext cx="216024" cy="6120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312" name="직사각형 7311"/>
          <p:cNvSpPr/>
          <p:nvPr/>
        </p:nvSpPr>
        <p:spPr>
          <a:xfrm>
            <a:off x="1775520" y="5769260"/>
            <a:ext cx="216024" cy="6120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314" name="TextBox 7313"/>
          <p:cNvSpPr txBox="1"/>
          <p:nvPr/>
        </p:nvSpPr>
        <p:spPr>
          <a:xfrm>
            <a:off x="2423592" y="4725144"/>
            <a:ext cx="2808312" cy="29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latin typeface="맑은 고딕"/>
                <a:ea typeface="맑은 고딕"/>
                <a:cs typeface="맑은 고딕"/>
              </a:rPr>
              <a:t>4. display correct mark</a:t>
            </a:r>
          </a:p>
        </p:txBody>
      </p:sp>
      <p:sp>
        <p:nvSpPr>
          <p:cNvPr id="7315" name="TextBox 7314"/>
          <p:cNvSpPr txBox="1"/>
          <p:nvPr/>
        </p:nvSpPr>
        <p:spPr>
          <a:xfrm>
            <a:off x="2459596" y="5877272"/>
            <a:ext cx="2808312" cy="283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latin typeface="맑은 고딕"/>
                <a:ea typeface="맑은 고딕"/>
                <a:cs typeface="맑은 고딕"/>
              </a:rPr>
              <a:t>4. display wrong mark</a:t>
            </a:r>
          </a:p>
        </p:txBody>
      </p:sp>
    </p:spTree>
    <p:extLst>
      <p:ext uri="{BB962C8B-B14F-4D97-AF65-F5344CB8AC3E}">
        <p14:creationId xmlns:p14="http://schemas.microsoft.com/office/powerpoint/2010/main" val="103149973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4362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2" y="3"/>
            <a:ext cx="3324740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25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모듈 상세 설계</a:t>
            </a: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7249" name="TextBox 7248"/>
          <p:cNvSpPr txBox="1"/>
          <p:nvPr/>
        </p:nvSpPr>
        <p:spPr>
          <a:xfrm>
            <a:off x="527640" y="1498979"/>
            <a:ext cx="111135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000" b="1">
                <a:latin typeface="맑은 고딕"/>
                <a:ea typeface="맑은 고딕"/>
                <a:cs typeface="맑은 고딕"/>
              </a:rPr>
              <a:t>8. </a:t>
            </a: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난이도에 따른 문제 구성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459154" y="2394688"/>
            <a:ext cx="2268252" cy="662365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기본 문제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204443" y="3106551"/>
            <a:ext cx="2268252" cy="648072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기본 정석 변형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468139" y="3804121"/>
            <a:ext cx="2268252" cy="648072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응용 문제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0788" y="2210290"/>
            <a:ext cx="5904656" cy="2797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latin typeface="맑은 고딕"/>
                <a:ea typeface="맑은 고딕"/>
                <a:cs typeface="맑은 고딕"/>
              </a:rPr>
              <a:t>● 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기본 문제 </a:t>
            </a:r>
            <a:r>
              <a:rPr lang="en-US" altLang="ko-KR" dirty="0">
                <a:latin typeface="맑은 고딕"/>
                <a:ea typeface="맑은 고딕"/>
                <a:cs typeface="맑은 고딕"/>
              </a:rPr>
              <a:t>: </a:t>
            </a:r>
            <a:r>
              <a:rPr lang="ko-KR" altLang="en-US" dirty="0">
                <a:latin typeface="맑은 고딕"/>
                <a:ea typeface="맑은 고딕"/>
                <a:cs typeface="맑은 고딕"/>
              </a:rPr>
              <a:t>기본적인 패턴들의 대한 문제</a:t>
            </a:r>
          </a:p>
          <a:p>
            <a:pPr lvl="0">
              <a:defRPr/>
            </a:pPr>
            <a:endParaRPr lang="en-US" altLang="ko-KR" dirty="0"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r>
              <a:rPr lang="ko-KR" altLang="en-US" dirty="0">
                <a:latin typeface="맑은 고딕"/>
                <a:ea typeface="맑은 고딕"/>
                <a:cs typeface="맑은 고딕"/>
              </a:rPr>
              <a:t>● 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기본 정석 변형 </a:t>
            </a:r>
            <a:r>
              <a:rPr lang="en-US" altLang="ko-KR" dirty="0">
                <a:latin typeface="맑은 고딕"/>
                <a:ea typeface="맑은 고딕"/>
                <a:cs typeface="맑은 고딕"/>
              </a:rPr>
              <a:t>: </a:t>
            </a:r>
            <a:r>
              <a:rPr lang="ko-KR" altLang="en-US" dirty="0">
                <a:latin typeface="맑은 고딕"/>
                <a:ea typeface="맑은 고딕"/>
                <a:cs typeface="맑은 고딕"/>
              </a:rPr>
              <a:t>기본 정석에서 </a:t>
            </a:r>
            <a:r>
              <a:rPr lang="ko-KR" altLang="en-US" dirty="0" err="1">
                <a:latin typeface="맑은 고딕"/>
                <a:ea typeface="맑은 고딕"/>
                <a:cs typeface="맑은 고딕"/>
              </a:rPr>
              <a:t>적구들이</a:t>
            </a:r>
            <a:r>
              <a:rPr lang="ko-KR" altLang="en-US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dirty="0">
                <a:latin typeface="맑은 고딕"/>
                <a:ea typeface="맑은 고딕"/>
                <a:cs typeface="맑은 고딕"/>
              </a:rPr>
              <a:t>1~2</a:t>
            </a:r>
            <a:r>
              <a:rPr lang="ko-KR" altLang="en-US" dirty="0" err="1">
                <a:latin typeface="맑은 고딕"/>
                <a:ea typeface="맑은 고딕"/>
                <a:cs typeface="맑은 고딕"/>
              </a:rPr>
              <a:t>포인트정도</a:t>
            </a:r>
            <a:r>
              <a:rPr lang="ko-KR" altLang="en-US" dirty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  <a:cs typeface="맑은 고딕"/>
              </a:rPr>
              <a:t>이동하였을때의</a:t>
            </a:r>
            <a:r>
              <a:rPr lang="ko-KR" altLang="en-US" dirty="0">
                <a:latin typeface="맑은 고딕"/>
                <a:ea typeface="맑은 고딕"/>
                <a:cs typeface="맑은 고딕"/>
              </a:rPr>
              <a:t> 문제</a:t>
            </a:r>
          </a:p>
          <a:p>
            <a:pPr lvl="0">
              <a:defRPr/>
            </a:pPr>
            <a:endParaRPr lang="en-US" altLang="ko-KR" dirty="0"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r>
              <a:rPr lang="ko-KR" altLang="en-US" dirty="0">
                <a:latin typeface="맑은 고딕"/>
                <a:ea typeface="맑은 고딕"/>
                <a:cs typeface="맑은 고딕"/>
              </a:rPr>
              <a:t>● 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응용 문제 </a:t>
            </a:r>
            <a:r>
              <a:rPr lang="en-US" altLang="ko-KR" dirty="0">
                <a:latin typeface="맑은 고딕"/>
                <a:ea typeface="맑은 고딕"/>
                <a:cs typeface="맑은 고딕"/>
              </a:rPr>
              <a:t>: </a:t>
            </a:r>
            <a:r>
              <a:rPr lang="ko-KR" altLang="en-US" dirty="0">
                <a:latin typeface="맑은 고딕"/>
                <a:ea typeface="맑은 고딕"/>
                <a:cs typeface="맑은 고딕"/>
              </a:rPr>
              <a:t>기본문제를 응용한 문제</a:t>
            </a:r>
          </a:p>
          <a:p>
            <a:pPr lvl="0">
              <a:defRPr/>
            </a:pPr>
            <a:endParaRPr lang="en-US" altLang="ko-KR" dirty="0"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r>
              <a:rPr lang="ko-KR" altLang="en-US" dirty="0">
                <a:latin typeface="맑은 고딕"/>
                <a:ea typeface="맑은 고딕"/>
                <a:cs typeface="맑은 고딕"/>
              </a:rPr>
              <a:t>● 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실전 문제 </a:t>
            </a:r>
            <a:r>
              <a:rPr lang="en-US" altLang="ko-KR" dirty="0">
                <a:latin typeface="맑은 고딕"/>
                <a:ea typeface="맑은 고딕"/>
                <a:cs typeface="맑은 고딕"/>
              </a:rPr>
              <a:t>: </a:t>
            </a:r>
            <a:r>
              <a:rPr lang="ko-KR" altLang="en-US" dirty="0">
                <a:latin typeface="맑은 고딕"/>
                <a:ea typeface="맑은 고딕"/>
                <a:cs typeface="맑은 고딕"/>
              </a:rPr>
              <a:t>기본문제와 응용문제를 참고하여 길을 </a:t>
            </a:r>
            <a:r>
              <a:rPr lang="ko-KR" altLang="en-US" dirty="0" err="1">
                <a:latin typeface="맑은 고딕"/>
                <a:ea typeface="맑은 고딕"/>
                <a:cs typeface="맑은 고딕"/>
              </a:rPr>
              <a:t>만들어가야할</a:t>
            </a:r>
            <a:r>
              <a:rPr lang="ko-KR" altLang="en-US" dirty="0">
                <a:latin typeface="맑은 고딕"/>
                <a:ea typeface="맑은 고딕"/>
                <a:cs typeface="맑은 고딕"/>
              </a:rPr>
              <a:t> 정도의 문제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9154" y="5101961"/>
            <a:ext cx="2268252" cy="648072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실전 문제</a:t>
            </a:r>
          </a:p>
        </p:txBody>
      </p:sp>
      <p:cxnSp>
        <p:nvCxnSpPr>
          <p:cNvPr id="10" name="직선 화살표 연결선 9"/>
          <p:cNvCxnSpPr>
            <a:stCxn id="3" idx="2"/>
            <a:endCxn id="9" idx="0"/>
          </p:cNvCxnSpPr>
          <p:nvPr/>
        </p:nvCxnSpPr>
        <p:spPr>
          <a:xfrm rot="16200000" flipH="1">
            <a:off x="1224238" y="3426094"/>
            <a:ext cx="747067" cy="898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9" idx="2"/>
            <a:endCxn id="11" idx="0"/>
          </p:cNvCxnSpPr>
          <p:nvPr/>
        </p:nvCxnSpPr>
        <p:spPr>
          <a:xfrm rot="5400000">
            <a:off x="1272888" y="4772584"/>
            <a:ext cx="649768" cy="898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0" name="직선 화살표 연결선 7249"/>
          <p:cNvCxnSpPr>
            <a:endCxn id="4" idx="1"/>
          </p:cNvCxnSpPr>
          <p:nvPr/>
        </p:nvCxnSpPr>
        <p:spPr>
          <a:xfrm>
            <a:off x="1584263" y="3430587"/>
            <a:ext cx="162018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4362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2" y="3"/>
            <a:ext cx="3324740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25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모듈 상세 설계</a:t>
            </a: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grpSp>
        <p:nvGrpSpPr>
          <p:cNvPr id="7255" name="그룹 7254"/>
          <p:cNvGrpSpPr>
            <a:grpSpLocks noChangeAspect="1"/>
          </p:cNvGrpSpPr>
          <p:nvPr/>
        </p:nvGrpSpPr>
        <p:grpSpPr>
          <a:xfrm>
            <a:off x="597946" y="3430587"/>
            <a:ext cx="554269" cy="1160501"/>
            <a:chOff x="864183" y="2314463"/>
            <a:chExt cx="1152128" cy="2412268"/>
          </a:xfrm>
        </p:grpSpPr>
        <p:sp>
          <p:nvSpPr>
            <p:cNvPr id="7250" name="타원 7249"/>
            <p:cNvSpPr/>
            <p:nvPr/>
          </p:nvSpPr>
          <p:spPr>
            <a:xfrm>
              <a:off x="936191" y="2314463"/>
              <a:ext cx="864096" cy="864096"/>
            </a:xfrm>
            <a:prstGeom prst="ellipse">
              <a:avLst/>
            </a:prstGeom>
            <a:noFill/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latin typeface="맑은 고딕"/>
                <a:ea typeface="맑은 고딕"/>
                <a:cs typeface="맑은 고딕"/>
              </a:endParaRPr>
            </a:p>
          </p:txBody>
        </p:sp>
        <p:cxnSp>
          <p:nvCxnSpPr>
            <p:cNvPr id="7251" name="직선 연결선 7250"/>
            <p:cNvCxnSpPr>
              <a:stCxn id="7250" idx="4"/>
            </p:cNvCxnSpPr>
            <p:nvPr/>
          </p:nvCxnSpPr>
          <p:spPr>
            <a:xfrm rot="16200000" flipH="1">
              <a:off x="900187" y="3646611"/>
              <a:ext cx="936104" cy="0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2" name="직선 연결선 7251"/>
            <p:cNvCxnSpPr/>
            <p:nvPr/>
          </p:nvCxnSpPr>
          <p:spPr>
            <a:xfrm rot="5400000">
              <a:off x="810177" y="4168669"/>
              <a:ext cx="612068" cy="504056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3" name="직선 연결선 7252"/>
            <p:cNvCxnSpPr/>
            <p:nvPr/>
          </p:nvCxnSpPr>
          <p:spPr>
            <a:xfrm rot="16200000" flipH="1">
              <a:off x="1314233" y="4168669"/>
              <a:ext cx="612068" cy="504056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4" name="직선 연결선 7253"/>
            <p:cNvCxnSpPr/>
            <p:nvPr/>
          </p:nvCxnSpPr>
          <p:spPr>
            <a:xfrm rot="10800000">
              <a:off x="864183" y="3430587"/>
              <a:ext cx="1152128" cy="0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56" name="직사각형 7255"/>
          <p:cNvSpPr/>
          <p:nvPr/>
        </p:nvSpPr>
        <p:spPr>
          <a:xfrm>
            <a:off x="1476250" y="2962535"/>
            <a:ext cx="9541062" cy="3276364"/>
          </a:xfrm>
          <a:prstGeom prst="rect">
            <a:avLst/>
          </a:prstGeom>
          <a:noFill/>
          <a:ln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7257" name="그룹 7256"/>
          <p:cNvGrpSpPr>
            <a:grpSpLocks noChangeAspect="1"/>
          </p:cNvGrpSpPr>
          <p:nvPr/>
        </p:nvGrpSpPr>
        <p:grpSpPr>
          <a:xfrm>
            <a:off x="11327139" y="3430587"/>
            <a:ext cx="554269" cy="1160501"/>
            <a:chOff x="864183" y="2314463"/>
            <a:chExt cx="1152128" cy="2412268"/>
          </a:xfrm>
        </p:grpSpPr>
        <p:sp>
          <p:nvSpPr>
            <p:cNvPr id="7258" name="타원 7257"/>
            <p:cNvSpPr/>
            <p:nvPr/>
          </p:nvSpPr>
          <p:spPr>
            <a:xfrm>
              <a:off x="936191" y="2314463"/>
              <a:ext cx="864096" cy="864096"/>
            </a:xfrm>
            <a:prstGeom prst="ellipse">
              <a:avLst/>
            </a:prstGeom>
            <a:noFill/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latin typeface="맑은 고딕"/>
                <a:ea typeface="맑은 고딕"/>
                <a:cs typeface="맑은 고딕"/>
              </a:endParaRPr>
            </a:p>
          </p:txBody>
        </p:sp>
        <p:cxnSp>
          <p:nvCxnSpPr>
            <p:cNvPr id="7259" name="직선 연결선 7258"/>
            <p:cNvCxnSpPr>
              <a:stCxn id="7258" idx="4"/>
            </p:cNvCxnSpPr>
            <p:nvPr/>
          </p:nvCxnSpPr>
          <p:spPr>
            <a:xfrm rot="16200000" flipH="1">
              <a:off x="900187" y="3646611"/>
              <a:ext cx="936104" cy="0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0" name="직선 연결선 7259"/>
            <p:cNvCxnSpPr/>
            <p:nvPr/>
          </p:nvCxnSpPr>
          <p:spPr>
            <a:xfrm rot="5400000">
              <a:off x="810177" y="4168669"/>
              <a:ext cx="612068" cy="504056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1" name="직선 연결선 7260"/>
            <p:cNvCxnSpPr/>
            <p:nvPr/>
          </p:nvCxnSpPr>
          <p:spPr>
            <a:xfrm rot="16200000" flipH="1">
              <a:off x="1314233" y="4168669"/>
              <a:ext cx="612068" cy="504056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2" name="직선 연결선 7261"/>
            <p:cNvCxnSpPr/>
            <p:nvPr/>
          </p:nvCxnSpPr>
          <p:spPr>
            <a:xfrm rot="10800000">
              <a:off x="864183" y="3430587"/>
              <a:ext cx="1152128" cy="0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63" name="타원 7262"/>
          <p:cNvSpPr/>
          <p:nvPr/>
        </p:nvSpPr>
        <p:spPr>
          <a:xfrm>
            <a:off x="1822335" y="3430587"/>
            <a:ext cx="1490120" cy="908472"/>
          </a:xfrm>
          <a:prstGeom prst="ellipse">
            <a:avLst/>
          </a:prstGeom>
          <a:noFill/>
          <a:ln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64" name="TextBox 7263"/>
          <p:cNvSpPr txBox="1"/>
          <p:nvPr/>
        </p:nvSpPr>
        <p:spPr>
          <a:xfrm>
            <a:off x="1970930" y="3574603"/>
            <a:ext cx="1233513" cy="643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난이도</a:t>
            </a:r>
          </a:p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선택</a:t>
            </a:r>
          </a:p>
        </p:txBody>
      </p:sp>
      <p:cxnSp>
        <p:nvCxnSpPr>
          <p:cNvPr id="7265" name="직선 연결선 7264"/>
          <p:cNvCxnSpPr>
            <a:endCxn id="7263" idx="2"/>
          </p:cNvCxnSpPr>
          <p:nvPr/>
        </p:nvCxnSpPr>
        <p:spPr>
          <a:xfrm flipV="1">
            <a:off x="1224223" y="3884824"/>
            <a:ext cx="598112" cy="85823"/>
          </a:xfrm>
          <a:prstGeom prst="line">
            <a:avLst/>
          </a:prstGeom>
          <a:ln w="28575">
            <a:solidFill>
              <a:schemeClr val="accent2">
                <a:lumMod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6" name="타원 7265"/>
          <p:cNvSpPr/>
          <p:nvPr/>
        </p:nvSpPr>
        <p:spPr>
          <a:xfrm>
            <a:off x="6444803" y="3430587"/>
            <a:ext cx="1440160" cy="648072"/>
          </a:xfrm>
          <a:prstGeom prst="ellipse">
            <a:avLst/>
          </a:prstGeom>
          <a:noFill/>
          <a:ln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67" name="TextBox 7266"/>
          <p:cNvSpPr txBox="1"/>
          <p:nvPr/>
        </p:nvSpPr>
        <p:spPr>
          <a:xfrm>
            <a:off x="6326065" y="3574603"/>
            <a:ext cx="1666910" cy="366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레벨 선택</a:t>
            </a:r>
          </a:p>
        </p:txBody>
      </p:sp>
      <p:sp>
        <p:nvSpPr>
          <p:cNvPr id="7268" name="타원 7267"/>
          <p:cNvSpPr/>
          <p:nvPr/>
        </p:nvSpPr>
        <p:spPr>
          <a:xfrm>
            <a:off x="4032535" y="3430587"/>
            <a:ext cx="1296144" cy="720080"/>
          </a:xfrm>
          <a:prstGeom prst="ellipse">
            <a:avLst/>
          </a:prstGeom>
          <a:noFill/>
          <a:ln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270" name="직선 화살표 연결선 7269"/>
          <p:cNvCxnSpPr>
            <a:stCxn id="7263" idx="6"/>
            <a:endCxn id="7268" idx="2"/>
          </p:cNvCxnSpPr>
          <p:nvPr/>
        </p:nvCxnSpPr>
        <p:spPr>
          <a:xfrm flipV="1">
            <a:off x="3312455" y="3790627"/>
            <a:ext cx="720080" cy="94196"/>
          </a:xfrm>
          <a:prstGeom prst="straightConnector1">
            <a:avLst/>
          </a:prstGeom>
          <a:ln w="28575">
            <a:solidFill>
              <a:schemeClr val="accent2">
                <a:lumMod val="3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1" name="직선 화살표 연결선 7270"/>
          <p:cNvCxnSpPr>
            <a:stCxn id="7268" idx="6"/>
            <a:endCxn id="7266" idx="2"/>
          </p:cNvCxnSpPr>
          <p:nvPr/>
        </p:nvCxnSpPr>
        <p:spPr>
          <a:xfrm flipV="1">
            <a:off x="5328679" y="3754623"/>
            <a:ext cx="1116124" cy="36004"/>
          </a:xfrm>
          <a:prstGeom prst="straightConnector1">
            <a:avLst/>
          </a:prstGeom>
          <a:ln w="28575">
            <a:solidFill>
              <a:schemeClr val="accent2">
                <a:lumMod val="3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2" name="직선 연결선 7271"/>
          <p:cNvCxnSpPr>
            <a:stCxn id="7280" idx="6"/>
          </p:cNvCxnSpPr>
          <p:nvPr/>
        </p:nvCxnSpPr>
        <p:spPr>
          <a:xfrm>
            <a:off x="10261228" y="3754623"/>
            <a:ext cx="900100" cy="216023"/>
          </a:xfrm>
          <a:prstGeom prst="line">
            <a:avLst/>
          </a:prstGeom>
          <a:ln w="28575">
            <a:solidFill>
              <a:schemeClr val="accent2">
                <a:lumMod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3" name="TextBox 7272"/>
          <p:cNvSpPr txBox="1"/>
          <p:nvPr/>
        </p:nvSpPr>
        <p:spPr>
          <a:xfrm>
            <a:off x="5321969" y="3430587"/>
            <a:ext cx="1266850" cy="234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>
                <a:latin typeface="맑은 고딕"/>
                <a:ea typeface="맑은 고딕"/>
                <a:cs typeface="맑은 고딕"/>
              </a:rPr>
              <a:t>&lt;&lt;include&gt;&gt;</a:t>
            </a:r>
          </a:p>
        </p:txBody>
      </p:sp>
      <p:sp>
        <p:nvSpPr>
          <p:cNvPr id="7274" name="TextBox 7273"/>
          <p:cNvSpPr txBox="1"/>
          <p:nvPr/>
        </p:nvSpPr>
        <p:spPr>
          <a:xfrm>
            <a:off x="3161727" y="3430587"/>
            <a:ext cx="1266852" cy="234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>
                <a:latin typeface="맑은 고딕"/>
                <a:ea typeface="맑은 고딕"/>
                <a:cs typeface="맑은 고딕"/>
              </a:rPr>
              <a:t>&lt;&lt;include&gt;&gt;</a:t>
            </a:r>
          </a:p>
        </p:txBody>
      </p:sp>
      <p:sp>
        <p:nvSpPr>
          <p:cNvPr id="7276" name="TextBox 7275"/>
          <p:cNvSpPr txBox="1"/>
          <p:nvPr/>
        </p:nvSpPr>
        <p:spPr>
          <a:xfrm>
            <a:off x="11269340" y="4834743"/>
            <a:ext cx="607492" cy="364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App</a:t>
            </a:r>
          </a:p>
        </p:txBody>
      </p:sp>
      <p:sp>
        <p:nvSpPr>
          <p:cNvPr id="7277" name="TextBox 7248"/>
          <p:cNvSpPr txBox="1"/>
          <p:nvPr/>
        </p:nvSpPr>
        <p:spPr>
          <a:xfrm>
            <a:off x="612155" y="1846411"/>
            <a:ext cx="11113509" cy="390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000" b="1">
                <a:latin typeface="맑은 고딕"/>
                <a:ea typeface="맑은 고딕"/>
                <a:cs typeface="맑은 고딕"/>
              </a:rPr>
              <a:t>8. </a:t>
            </a: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난이도에 따른 문제 구성</a:t>
            </a:r>
            <a:r>
              <a:rPr lang="en-US" altLang="ko-KR" sz="2000" b="1">
                <a:latin typeface="맑은 고딕"/>
                <a:ea typeface="맑은 고딕"/>
                <a:cs typeface="맑은 고딕"/>
              </a:rPr>
              <a:t>(Use case)</a:t>
            </a:r>
          </a:p>
        </p:txBody>
      </p:sp>
      <p:sp>
        <p:nvSpPr>
          <p:cNvPr id="7280" name="타원 7279"/>
          <p:cNvSpPr/>
          <p:nvPr/>
        </p:nvSpPr>
        <p:spPr>
          <a:xfrm>
            <a:off x="8857072" y="3430587"/>
            <a:ext cx="1404156" cy="648072"/>
          </a:xfrm>
          <a:prstGeom prst="ellipse">
            <a:avLst/>
          </a:prstGeom>
          <a:noFill/>
          <a:ln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281" name="직선 화살표 연결선 7280"/>
          <p:cNvCxnSpPr>
            <a:stCxn id="7266" idx="6"/>
            <a:endCxn id="7280" idx="2"/>
          </p:cNvCxnSpPr>
          <p:nvPr/>
        </p:nvCxnSpPr>
        <p:spPr>
          <a:xfrm>
            <a:off x="7884963" y="3754623"/>
            <a:ext cx="972108" cy="0"/>
          </a:xfrm>
          <a:prstGeom prst="straightConnector1">
            <a:avLst/>
          </a:prstGeom>
          <a:ln w="28575">
            <a:solidFill>
              <a:schemeClr val="accent2">
                <a:lumMod val="3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2" name="TextBox 7281"/>
          <p:cNvSpPr txBox="1"/>
          <p:nvPr/>
        </p:nvSpPr>
        <p:spPr>
          <a:xfrm>
            <a:off x="4248559" y="3610607"/>
            <a:ext cx="1188132" cy="35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길 선택</a:t>
            </a:r>
          </a:p>
        </p:txBody>
      </p:sp>
      <p:sp>
        <p:nvSpPr>
          <p:cNvPr id="7283" name="TextBox 7282"/>
          <p:cNvSpPr txBox="1"/>
          <p:nvPr/>
        </p:nvSpPr>
        <p:spPr>
          <a:xfrm>
            <a:off x="7878254" y="3430587"/>
            <a:ext cx="1266850" cy="234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>
                <a:latin typeface="맑은 고딕"/>
                <a:ea typeface="맑은 고딕"/>
                <a:cs typeface="맑은 고딕"/>
              </a:rPr>
              <a:t>&lt;&lt;include&gt;&gt;</a:t>
            </a:r>
          </a:p>
        </p:txBody>
      </p:sp>
      <p:sp>
        <p:nvSpPr>
          <p:cNvPr id="7284" name="TextBox 7283"/>
          <p:cNvSpPr txBox="1"/>
          <p:nvPr/>
        </p:nvSpPr>
        <p:spPr>
          <a:xfrm>
            <a:off x="9037092" y="3538599"/>
            <a:ext cx="1692188" cy="366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문제추출</a:t>
            </a:r>
          </a:p>
        </p:txBody>
      </p:sp>
      <p:sp>
        <p:nvSpPr>
          <p:cNvPr id="7285" name="타원 7284"/>
          <p:cNvSpPr/>
          <p:nvPr/>
        </p:nvSpPr>
        <p:spPr>
          <a:xfrm>
            <a:off x="1656271" y="4690727"/>
            <a:ext cx="936104" cy="612068"/>
          </a:xfrm>
          <a:prstGeom prst="ellipse">
            <a:avLst/>
          </a:prstGeom>
          <a:noFill/>
          <a:ln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86" name="TextBox 7285"/>
          <p:cNvSpPr txBox="1"/>
          <p:nvPr/>
        </p:nvSpPr>
        <p:spPr>
          <a:xfrm>
            <a:off x="1692275" y="4870747"/>
            <a:ext cx="900100" cy="289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/>
              <a:t>기본 문제</a:t>
            </a:r>
          </a:p>
        </p:txBody>
      </p:sp>
      <p:sp>
        <p:nvSpPr>
          <p:cNvPr id="7289" name="타원 7288"/>
          <p:cNvSpPr/>
          <p:nvPr/>
        </p:nvSpPr>
        <p:spPr>
          <a:xfrm>
            <a:off x="3060427" y="5554823"/>
            <a:ext cx="936104" cy="612068"/>
          </a:xfrm>
          <a:prstGeom prst="ellipse">
            <a:avLst/>
          </a:prstGeom>
          <a:noFill/>
          <a:ln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90" name="TextBox 7289"/>
          <p:cNvSpPr txBox="1"/>
          <p:nvPr/>
        </p:nvSpPr>
        <p:spPr>
          <a:xfrm>
            <a:off x="3096431" y="5698839"/>
            <a:ext cx="900100" cy="290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/>
              <a:t>응용 문제</a:t>
            </a:r>
          </a:p>
        </p:txBody>
      </p:sp>
      <p:sp>
        <p:nvSpPr>
          <p:cNvPr id="7291" name="타원 7290"/>
          <p:cNvSpPr/>
          <p:nvPr/>
        </p:nvSpPr>
        <p:spPr>
          <a:xfrm>
            <a:off x="4176551" y="5410807"/>
            <a:ext cx="936104" cy="612068"/>
          </a:xfrm>
          <a:prstGeom prst="ellipse">
            <a:avLst/>
          </a:prstGeom>
          <a:noFill/>
          <a:ln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92" name="TextBox 7291"/>
          <p:cNvSpPr txBox="1"/>
          <p:nvPr/>
        </p:nvSpPr>
        <p:spPr>
          <a:xfrm>
            <a:off x="4248560" y="5554823"/>
            <a:ext cx="900100" cy="291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/>
              <a:t>실전 문제</a:t>
            </a:r>
          </a:p>
        </p:txBody>
      </p:sp>
      <p:sp>
        <p:nvSpPr>
          <p:cNvPr id="7293" name="타원 7292"/>
          <p:cNvSpPr/>
          <p:nvPr/>
        </p:nvSpPr>
        <p:spPr>
          <a:xfrm>
            <a:off x="1512255" y="5590827"/>
            <a:ext cx="936104" cy="612068"/>
          </a:xfrm>
          <a:prstGeom prst="ellipse">
            <a:avLst/>
          </a:prstGeom>
          <a:noFill/>
          <a:ln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94" name="TextBox 7293"/>
          <p:cNvSpPr txBox="1"/>
          <p:nvPr/>
        </p:nvSpPr>
        <p:spPr>
          <a:xfrm>
            <a:off x="1584263" y="5662835"/>
            <a:ext cx="900100" cy="490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/>
              <a:t>기본 변형 문제</a:t>
            </a:r>
          </a:p>
        </p:txBody>
      </p:sp>
      <p:cxnSp>
        <p:nvCxnSpPr>
          <p:cNvPr id="7295" name="직선 화살표 연결선 7294"/>
          <p:cNvCxnSpPr>
            <a:stCxn id="7285" idx="0"/>
          </p:cNvCxnSpPr>
          <p:nvPr/>
        </p:nvCxnSpPr>
        <p:spPr>
          <a:xfrm rot="5400000" flipH="1" flipV="1">
            <a:off x="2034313" y="4420698"/>
            <a:ext cx="360040" cy="180020"/>
          </a:xfrm>
          <a:prstGeom prst="straightConnector1">
            <a:avLst/>
          </a:prstGeom>
          <a:ln w="28575">
            <a:solidFill>
              <a:schemeClr val="accent2">
                <a:lumMod val="3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6" name="직선 화살표 연결선 7295"/>
          <p:cNvCxnSpPr>
            <a:stCxn id="7293" idx="0"/>
            <a:endCxn id="7285" idx="4"/>
          </p:cNvCxnSpPr>
          <p:nvPr/>
        </p:nvCxnSpPr>
        <p:spPr>
          <a:xfrm rot="5400000" flipH="1" flipV="1">
            <a:off x="1908299" y="5374803"/>
            <a:ext cx="288031" cy="144016"/>
          </a:xfrm>
          <a:prstGeom prst="straightConnector1">
            <a:avLst/>
          </a:prstGeom>
          <a:ln w="28575">
            <a:solidFill>
              <a:schemeClr val="accent2">
                <a:lumMod val="3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7" name="직선 화살표 연결선 7296"/>
          <p:cNvCxnSpPr>
            <a:stCxn id="7289" idx="0"/>
            <a:endCxn id="7263" idx="4"/>
          </p:cNvCxnSpPr>
          <p:nvPr/>
        </p:nvCxnSpPr>
        <p:spPr>
          <a:xfrm rot="16200000" flipV="1">
            <a:off x="2440056" y="4466400"/>
            <a:ext cx="1215763" cy="961084"/>
          </a:xfrm>
          <a:prstGeom prst="straightConnector1">
            <a:avLst/>
          </a:prstGeom>
          <a:ln w="28575">
            <a:solidFill>
              <a:schemeClr val="accent2">
                <a:lumMod val="3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8" name="직선 화살표 연결선 7297"/>
          <p:cNvCxnSpPr>
            <a:stCxn id="7291" idx="0"/>
          </p:cNvCxnSpPr>
          <p:nvPr/>
        </p:nvCxnSpPr>
        <p:spPr>
          <a:xfrm rot="10800000">
            <a:off x="2988419" y="4294683"/>
            <a:ext cx="1656183" cy="1116124"/>
          </a:xfrm>
          <a:prstGeom prst="straightConnector1">
            <a:avLst/>
          </a:prstGeom>
          <a:ln w="28575">
            <a:solidFill>
              <a:schemeClr val="accent2">
                <a:lumMod val="3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99" name="TextBox 7298"/>
          <p:cNvSpPr txBox="1"/>
          <p:nvPr/>
        </p:nvSpPr>
        <p:spPr>
          <a:xfrm>
            <a:off x="1440247" y="4439698"/>
            <a:ext cx="828092" cy="206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00">
                <a:latin typeface="맑은 고딕"/>
                <a:ea typeface="맑은 고딕"/>
                <a:cs typeface="맑은 고딕"/>
              </a:rPr>
              <a:t>&lt;&lt;extend&gt;&gt;</a:t>
            </a:r>
          </a:p>
        </p:txBody>
      </p:sp>
      <p:sp>
        <p:nvSpPr>
          <p:cNvPr id="7300" name="TextBox 7299"/>
          <p:cNvSpPr txBox="1"/>
          <p:nvPr/>
        </p:nvSpPr>
        <p:spPr>
          <a:xfrm>
            <a:off x="1476251" y="5338799"/>
            <a:ext cx="828092" cy="212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800">
                <a:latin typeface="맑은 고딕"/>
                <a:ea typeface="맑은 고딕"/>
                <a:cs typeface="맑은 고딕"/>
              </a:rPr>
              <a:t>&lt;&lt;extend&gt;&gt;</a:t>
            </a:r>
          </a:p>
        </p:txBody>
      </p:sp>
      <p:sp>
        <p:nvSpPr>
          <p:cNvPr id="7301" name="TextBox 7300"/>
          <p:cNvSpPr txBox="1"/>
          <p:nvPr/>
        </p:nvSpPr>
        <p:spPr>
          <a:xfrm>
            <a:off x="3168439" y="4978759"/>
            <a:ext cx="1008112" cy="23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>
                <a:latin typeface="맑은 고딕"/>
                <a:ea typeface="맑은 고딕"/>
                <a:cs typeface="맑은 고딕"/>
              </a:rPr>
              <a:t>&lt;&lt;extend&gt;&gt;</a:t>
            </a:r>
          </a:p>
        </p:txBody>
      </p:sp>
      <p:sp>
        <p:nvSpPr>
          <p:cNvPr id="7302" name="TextBox 7301"/>
          <p:cNvSpPr txBox="1"/>
          <p:nvPr/>
        </p:nvSpPr>
        <p:spPr>
          <a:xfrm>
            <a:off x="3636491" y="4487367"/>
            <a:ext cx="1080120" cy="239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>
                <a:latin typeface="맑은 고딕"/>
                <a:ea typeface="맑은 고딕"/>
                <a:cs typeface="맑은 고딕"/>
              </a:rPr>
              <a:t>&lt;&lt;extend&gt;&gt;</a:t>
            </a:r>
          </a:p>
        </p:txBody>
      </p:sp>
      <p:sp>
        <p:nvSpPr>
          <p:cNvPr id="7307" name="타원 7306"/>
          <p:cNvSpPr/>
          <p:nvPr/>
        </p:nvSpPr>
        <p:spPr>
          <a:xfrm>
            <a:off x="5832735" y="5446811"/>
            <a:ext cx="936104" cy="612068"/>
          </a:xfrm>
          <a:prstGeom prst="ellipse">
            <a:avLst/>
          </a:prstGeom>
          <a:noFill/>
          <a:ln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308" name="TextBox 7307"/>
          <p:cNvSpPr txBox="1"/>
          <p:nvPr/>
        </p:nvSpPr>
        <p:spPr>
          <a:xfrm>
            <a:off x="5904743" y="5590827"/>
            <a:ext cx="900100" cy="291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300"/>
              <a:t>앞돌리기</a:t>
            </a:r>
          </a:p>
        </p:txBody>
      </p:sp>
      <p:cxnSp>
        <p:nvCxnSpPr>
          <p:cNvPr id="7309" name="직선 화살표 연결선 7308"/>
          <p:cNvCxnSpPr>
            <a:stCxn id="7307" idx="0"/>
            <a:endCxn id="7268" idx="4"/>
          </p:cNvCxnSpPr>
          <p:nvPr/>
        </p:nvCxnSpPr>
        <p:spPr>
          <a:xfrm rot="10800000">
            <a:off x="4680607" y="4150667"/>
            <a:ext cx="1620180" cy="1296144"/>
          </a:xfrm>
          <a:prstGeom prst="straightConnector1">
            <a:avLst/>
          </a:prstGeom>
          <a:ln w="28575">
            <a:solidFill>
              <a:schemeClr val="accent2">
                <a:lumMod val="3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10" name="TextBox 7309"/>
          <p:cNvSpPr txBox="1"/>
          <p:nvPr/>
        </p:nvSpPr>
        <p:spPr>
          <a:xfrm>
            <a:off x="5616711" y="4582715"/>
            <a:ext cx="1044116" cy="23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>
                <a:latin typeface="맑은 고딕"/>
                <a:ea typeface="맑은 고딕"/>
                <a:cs typeface="맑은 고딕"/>
              </a:rPr>
              <a:t>&lt;&lt;extend&gt;&gt;</a:t>
            </a:r>
          </a:p>
        </p:txBody>
      </p:sp>
      <p:sp>
        <p:nvSpPr>
          <p:cNvPr id="7312" name="TextBox 7311"/>
          <p:cNvSpPr txBox="1"/>
          <p:nvPr/>
        </p:nvSpPr>
        <p:spPr>
          <a:xfrm>
            <a:off x="6840847" y="5410807"/>
            <a:ext cx="1080121" cy="44306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300" b="1"/>
              <a:t>...</a:t>
            </a:r>
          </a:p>
        </p:txBody>
      </p:sp>
      <p:sp>
        <p:nvSpPr>
          <p:cNvPr id="7313" name="타원 7312"/>
          <p:cNvSpPr/>
          <p:nvPr/>
        </p:nvSpPr>
        <p:spPr>
          <a:xfrm>
            <a:off x="8893076" y="5446811"/>
            <a:ext cx="936104" cy="612068"/>
          </a:xfrm>
          <a:prstGeom prst="ellipse">
            <a:avLst/>
          </a:prstGeom>
          <a:noFill/>
          <a:ln>
            <a:solidFill>
              <a:schemeClr val="accent2">
                <a:lumMod val="3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314" name="TextBox 7313"/>
          <p:cNvSpPr txBox="1"/>
          <p:nvPr/>
        </p:nvSpPr>
        <p:spPr>
          <a:xfrm>
            <a:off x="8965084" y="5590827"/>
            <a:ext cx="900100" cy="291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/>
              <a:t>LEVEL 1</a:t>
            </a:r>
          </a:p>
        </p:txBody>
      </p:sp>
      <p:cxnSp>
        <p:nvCxnSpPr>
          <p:cNvPr id="7315" name="직선 화살표 연결선 7314"/>
          <p:cNvCxnSpPr>
            <a:stCxn id="7313" idx="0"/>
            <a:endCxn id="7266" idx="5"/>
          </p:cNvCxnSpPr>
          <p:nvPr/>
        </p:nvCxnSpPr>
        <p:spPr>
          <a:xfrm rot="10800000">
            <a:off x="7674056" y="3983751"/>
            <a:ext cx="1687071" cy="1463060"/>
          </a:xfrm>
          <a:prstGeom prst="straightConnector1">
            <a:avLst/>
          </a:prstGeom>
          <a:ln w="28575">
            <a:solidFill>
              <a:schemeClr val="accent2">
                <a:lumMod val="3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16" name="TextBox 7315"/>
          <p:cNvSpPr txBox="1"/>
          <p:nvPr/>
        </p:nvSpPr>
        <p:spPr>
          <a:xfrm>
            <a:off x="8425024" y="4366691"/>
            <a:ext cx="1188132" cy="241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>
                <a:latin typeface="맑은 고딕"/>
                <a:ea typeface="맑은 고딕"/>
                <a:cs typeface="맑은 고딕"/>
              </a:rPr>
              <a:t>&lt;&lt;extend&gt;&gt;</a:t>
            </a:r>
          </a:p>
        </p:txBody>
      </p:sp>
      <p:sp>
        <p:nvSpPr>
          <p:cNvPr id="7318" name="TextBox 7317"/>
          <p:cNvSpPr txBox="1"/>
          <p:nvPr/>
        </p:nvSpPr>
        <p:spPr>
          <a:xfrm>
            <a:off x="9901188" y="5410807"/>
            <a:ext cx="1080120" cy="44306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300" b="1"/>
              <a:t>...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4362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2" y="3"/>
            <a:ext cx="3324740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25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모듈 상세 설계</a:t>
            </a: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7249" name="TextBox 7248"/>
          <p:cNvSpPr txBox="1"/>
          <p:nvPr/>
        </p:nvSpPr>
        <p:spPr>
          <a:xfrm>
            <a:off x="527640" y="1498979"/>
            <a:ext cx="111135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000" b="1">
                <a:latin typeface="맑은 고딕"/>
                <a:ea typeface="맑은 고딕"/>
                <a:cs typeface="맑은 고딕"/>
              </a:rPr>
              <a:t>9. </a:t>
            </a: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점수에 따른 보상</a:t>
            </a:r>
          </a:p>
        </p:txBody>
      </p:sp>
      <p:grpSp>
        <p:nvGrpSpPr>
          <p:cNvPr id="7252" name="그룹 7251"/>
          <p:cNvGrpSpPr/>
          <p:nvPr/>
        </p:nvGrpSpPr>
        <p:grpSpPr>
          <a:xfrm>
            <a:off x="299356" y="2212278"/>
            <a:ext cx="1764195" cy="496642"/>
            <a:chOff x="299355" y="2212278"/>
            <a:chExt cx="2232248" cy="504056"/>
          </a:xfrm>
        </p:grpSpPr>
        <p:sp>
          <p:nvSpPr>
            <p:cNvPr id="7250" name="순서도: 대체 처리 7249"/>
            <p:cNvSpPr/>
            <p:nvPr/>
          </p:nvSpPr>
          <p:spPr>
            <a:xfrm>
              <a:off x="335360" y="2212278"/>
              <a:ext cx="2160240" cy="504056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251" name="TextBox 7250"/>
            <p:cNvSpPr txBox="1"/>
            <p:nvPr/>
          </p:nvSpPr>
          <p:spPr>
            <a:xfrm>
              <a:off x="299355" y="2276870"/>
              <a:ext cx="2232248" cy="3674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b="1">
                  <a:latin typeface="맑은 고딕"/>
                  <a:ea typeface="맑은 고딕"/>
                  <a:cs typeface="맑은 고딕"/>
                </a:rPr>
                <a:t>Level 1</a:t>
              </a:r>
            </a:p>
          </p:txBody>
        </p:sp>
      </p:grpSp>
      <p:grpSp>
        <p:nvGrpSpPr>
          <p:cNvPr id="7253" name="그룹 7252"/>
          <p:cNvGrpSpPr/>
          <p:nvPr/>
        </p:nvGrpSpPr>
        <p:grpSpPr>
          <a:xfrm>
            <a:off x="299356" y="2852936"/>
            <a:ext cx="1764195" cy="496642"/>
            <a:chOff x="299353" y="2212278"/>
            <a:chExt cx="2232248" cy="504056"/>
          </a:xfrm>
        </p:grpSpPr>
        <p:sp>
          <p:nvSpPr>
            <p:cNvPr id="7254" name="순서도: 대체 처리 7253"/>
            <p:cNvSpPr/>
            <p:nvPr/>
          </p:nvSpPr>
          <p:spPr>
            <a:xfrm>
              <a:off x="335360" y="2212278"/>
              <a:ext cx="2160240" cy="504056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255" name="TextBox 7254"/>
            <p:cNvSpPr txBox="1"/>
            <p:nvPr/>
          </p:nvSpPr>
          <p:spPr>
            <a:xfrm>
              <a:off x="299353" y="2276869"/>
              <a:ext cx="2232248" cy="3731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b="1">
                  <a:latin typeface="맑은 고딕"/>
                  <a:ea typeface="맑은 고딕"/>
                  <a:cs typeface="맑은 고딕"/>
                </a:rPr>
                <a:t>Level 2</a:t>
              </a:r>
            </a:p>
          </p:txBody>
        </p:sp>
      </p:grpSp>
      <p:grpSp>
        <p:nvGrpSpPr>
          <p:cNvPr id="7256" name="그룹 7255"/>
          <p:cNvGrpSpPr/>
          <p:nvPr/>
        </p:nvGrpSpPr>
        <p:grpSpPr>
          <a:xfrm>
            <a:off x="299356" y="3501008"/>
            <a:ext cx="1764195" cy="496642"/>
            <a:chOff x="299355" y="2212278"/>
            <a:chExt cx="2232248" cy="504056"/>
          </a:xfrm>
        </p:grpSpPr>
        <p:sp>
          <p:nvSpPr>
            <p:cNvPr id="7257" name="순서도: 대체 처리 7256"/>
            <p:cNvSpPr/>
            <p:nvPr/>
          </p:nvSpPr>
          <p:spPr>
            <a:xfrm>
              <a:off x="335360" y="2212278"/>
              <a:ext cx="2160240" cy="504056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258" name="TextBox 7257"/>
            <p:cNvSpPr txBox="1"/>
            <p:nvPr/>
          </p:nvSpPr>
          <p:spPr>
            <a:xfrm>
              <a:off x="299355" y="2276869"/>
              <a:ext cx="2232248" cy="3727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b="1">
                  <a:latin typeface="맑은 고딕"/>
                  <a:ea typeface="맑은 고딕"/>
                  <a:cs typeface="맑은 고딕"/>
                </a:rPr>
                <a:t>Level 3</a:t>
              </a:r>
            </a:p>
          </p:txBody>
        </p:sp>
      </p:grpSp>
      <p:grpSp>
        <p:nvGrpSpPr>
          <p:cNvPr id="7259" name="그룹 7258"/>
          <p:cNvGrpSpPr/>
          <p:nvPr/>
        </p:nvGrpSpPr>
        <p:grpSpPr>
          <a:xfrm>
            <a:off x="299356" y="4149080"/>
            <a:ext cx="1764195" cy="496642"/>
            <a:chOff x="299354" y="2212278"/>
            <a:chExt cx="2232248" cy="504056"/>
          </a:xfrm>
        </p:grpSpPr>
        <p:sp>
          <p:nvSpPr>
            <p:cNvPr id="7260" name="순서도: 대체 처리 7259"/>
            <p:cNvSpPr/>
            <p:nvPr/>
          </p:nvSpPr>
          <p:spPr>
            <a:xfrm>
              <a:off x="335360" y="2212278"/>
              <a:ext cx="2160240" cy="504056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261" name="TextBox 7260"/>
            <p:cNvSpPr txBox="1"/>
            <p:nvPr/>
          </p:nvSpPr>
          <p:spPr>
            <a:xfrm>
              <a:off x="299354" y="2276862"/>
              <a:ext cx="2232248" cy="3731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b="1">
                  <a:latin typeface="맑은 고딕"/>
                  <a:ea typeface="맑은 고딕"/>
                  <a:cs typeface="맑은 고딕"/>
                </a:rPr>
                <a:t>Level 4</a:t>
              </a:r>
            </a:p>
          </p:txBody>
        </p:sp>
      </p:grpSp>
      <p:pic>
        <p:nvPicPr>
          <p:cNvPr id="7262" name="그림 726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5904" y="4113076"/>
            <a:ext cx="561504" cy="561504"/>
          </a:xfrm>
          <a:prstGeom prst="rect">
            <a:avLst/>
          </a:prstGeom>
        </p:spPr>
      </p:pic>
      <p:sp>
        <p:nvSpPr>
          <p:cNvPr id="7263" name="직사각형 7262"/>
          <p:cNvSpPr/>
          <p:nvPr/>
        </p:nvSpPr>
        <p:spPr>
          <a:xfrm>
            <a:off x="2711623" y="2384884"/>
            <a:ext cx="2880320" cy="1764196"/>
          </a:xfrm>
          <a:prstGeom prst="rect">
            <a:avLst/>
          </a:prstGeom>
          <a:solidFill>
            <a:schemeClr val="bg1">
              <a:lumMod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7264" name="직선 연결선 7263"/>
          <p:cNvCxnSpPr/>
          <p:nvPr/>
        </p:nvCxnSpPr>
        <p:spPr>
          <a:xfrm>
            <a:off x="2675620" y="2744924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5" name="TextBox 7264"/>
          <p:cNvSpPr txBox="1"/>
          <p:nvPr/>
        </p:nvSpPr>
        <p:spPr>
          <a:xfrm>
            <a:off x="3179676" y="2918480"/>
            <a:ext cx="2376264" cy="366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latin typeface="맑은 고딕"/>
                <a:ea typeface="맑은 고딕"/>
                <a:cs typeface="맑은 고딕"/>
              </a:rPr>
              <a:t>당구 </a:t>
            </a:r>
            <a:r>
              <a:rPr lang="en-US" altLang="ko-KR" b="1">
                <a:latin typeface="맑은 고딕"/>
                <a:ea typeface="맑은 고딕"/>
                <a:cs typeface="맑은 고딕"/>
              </a:rPr>
              <a:t>300</a:t>
            </a:r>
            <a:r>
              <a:rPr lang="ko-KR" altLang="en-US" b="1">
                <a:latin typeface="맑은 고딕"/>
                <a:ea typeface="맑은 고딕"/>
                <a:cs typeface="맑은 고딕"/>
              </a:rPr>
              <a:t>점 돌파</a:t>
            </a:r>
            <a:r>
              <a:rPr lang="en-US" altLang="ko-KR" b="1">
                <a:latin typeface="맑은 고딕"/>
                <a:ea typeface="맑은 고딕"/>
                <a:cs typeface="맑은 고딕"/>
              </a:rPr>
              <a:t>!</a:t>
            </a:r>
          </a:p>
        </p:txBody>
      </p:sp>
      <p:sp>
        <p:nvSpPr>
          <p:cNvPr id="7266" name="직사각형 7265"/>
          <p:cNvSpPr/>
          <p:nvPr/>
        </p:nvSpPr>
        <p:spPr>
          <a:xfrm>
            <a:off x="3719736" y="3609020"/>
            <a:ext cx="864096" cy="396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67" name="TextBox 7266"/>
          <p:cNvSpPr txBox="1"/>
          <p:nvPr/>
        </p:nvSpPr>
        <p:spPr>
          <a:xfrm>
            <a:off x="3827748" y="3645024"/>
            <a:ext cx="792088" cy="344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>
                <a:latin typeface="맑은 고딕"/>
                <a:ea typeface="맑은 고딕"/>
                <a:cs typeface="맑은 고딕"/>
              </a:rPr>
              <a:t>확인</a:t>
            </a:r>
          </a:p>
        </p:txBody>
      </p:sp>
      <p:sp>
        <p:nvSpPr>
          <p:cNvPr id="7268" name="TextBox 7183"/>
          <p:cNvSpPr txBox="1"/>
          <p:nvPr/>
        </p:nvSpPr>
        <p:spPr>
          <a:xfrm>
            <a:off x="6636060" y="1808819"/>
            <a:ext cx="4248472" cy="3018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latin typeface="맑은 고딕"/>
                <a:ea typeface="맑은 고딕"/>
                <a:cs typeface="맑은 고딕"/>
              </a:rPr>
              <a:t>● </a:t>
            </a:r>
            <a:r>
              <a:rPr lang="ko-KR" altLang="en-US" sz="2200">
                <a:latin typeface="맑은 고딕"/>
                <a:ea typeface="맑은 고딕"/>
                <a:cs typeface="맑은 고딕"/>
              </a:rPr>
              <a:t>기능</a:t>
            </a:r>
          </a:p>
          <a:p>
            <a:pPr lvl="0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   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점수에 따른 단계 잠금 해제</a:t>
            </a:r>
          </a:p>
          <a:p>
            <a:pPr lvl="0">
              <a:defRPr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   업적 시스템으로 도전 동기부여</a:t>
            </a:r>
          </a:p>
          <a:p>
            <a:pPr lvl="0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r>
              <a:rPr lang="ko-KR" altLang="en-US" sz="2000">
                <a:latin typeface="맑은 고딕"/>
                <a:ea typeface="맑은 고딕"/>
                <a:cs typeface="맑은 고딕"/>
              </a:rPr>
              <a:t> ● </a:t>
            </a:r>
            <a:r>
              <a:rPr lang="ko-KR" altLang="en-US" sz="2200">
                <a:latin typeface="맑은 고딕"/>
                <a:ea typeface="맑은 고딕"/>
                <a:cs typeface="맑은 고딕"/>
              </a:rPr>
              <a:t>다루는 정보</a:t>
            </a:r>
          </a:p>
          <a:p>
            <a:pPr lvl="0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   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서버에 저장되어 있는 사용자의 점수</a:t>
            </a:r>
          </a:p>
          <a:p>
            <a:pPr lvl="0">
              <a:defRPr/>
            </a:pPr>
            <a:endParaRPr lang="ko-KR" altLang="en-US"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r>
              <a:rPr lang="ko-KR" altLang="en-US" sz="2000">
                <a:latin typeface="맑은 고딕"/>
                <a:ea typeface="맑은 고딕"/>
                <a:cs typeface="맑은 고딕"/>
              </a:rPr>
              <a:t> ● </a:t>
            </a:r>
            <a:r>
              <a:rPr lang="ko-KR" altLang="en-US" sz="2200">
                <a:latin typeface="맑은 고딕"/>
                <a:ea typeface="맑은 고딕"/>
                <a:cs typeface="맑은 고딕"/>
              </a:rPr>
              <a:t>출력</a:t>
            </a:r>
          </a:p>
          <a:p>
            <a:pPr lvl="0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   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업적 대화 상자</a:t>
            </a:r>
          </a:p>
          <a:p>
            <a:pPr lvl="0">
              <a:defRPr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   버튼 잠금 해제</a:t>
            </a:r>
          </a:p>
        </p:txBody>
      </p:sp>
      <p:sp>
        <p:nvSpPr>
          <p:cNvPr id="7270" name="TextBox 7269"/>
          <p:cNvSpPr txBox="1"/>
          <p:nvPr/>
        </p:nvSpPr>
        <p:spPr>
          <a:xfrm>
            <a:off x="3611724" y="2420888"/>
            <a:ext cx="1656184" cy="3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>
                <a:latin typeface="맑은 고딕"/>
                <a:ea typeface="맑은 고딕"/>
                <a:cs typeface="맑은 고딕"/>
              </a:rPr>
              <a:t>업적 갱신</a:t>
            </a:r>
          </a:p>
        </p:txBody>
      </p:sp>
      <p:sp>
        <p:nvSpPr>
          <p:cNvPr id="7271" name="TextBox 7270"/>
          <p:cNvSpPr txBox="1"/>
          <p:nvPr/>
        </p:nvSpPr>
        <p:spPr>
          <a:xfrm>
            <a:off x="335360" y="4977172"/>
            <a:ext cx="1728192" cy="364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&lt;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단계별 잠금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&gt;</a:t>
            </a:r>
          </a:p>
        </p:txBody>
      </p:sp>
      <p:sp>
        <p:nvSpPr>
          <p:cNvPr id="7272" name="TextBox 7271"/>
          <p:cNvSpPr txBox="1"/>
          <p:nvPr/>
        </p:nvSpPr>
        <p:spPr>
          <a:xfrm>
            <a:off x="2639616" y="4977172"/>
            <a:ext cx="2736304" cy="366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      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&lt;</a:t>
            </a:r>
            <a:r>
              <a:rPr lang="ko-KR" altLang="en-US">
                <a:latin typeface="맑은 고딕"/>
                <a:ea typeface="맑은 고딕"/>
                <a:cs typeface="맑은 고딕"/>
              </a:rPr>
              <a:t>업적 대화 상자</a:t>
            </a:r>
            <a:r>
              <a:rPr lang="en-US" altLang="ko-KR">
                <a:latin typeface="맑은 고딕"/>
                <a:ea typeface="맑은 고딕"/>
                <a:cs typeface="맑은 고딕"/>
              </a:rPr>
              <a:t>&gt;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4362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2" y="3"/>
            <a:ext cx="3324740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25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모듈 상세 설계</a:t>
            </a: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grpSp>
        <p:nvGrpSpPr>
          <p:cNvPr id="7278" name="그룹 7277"/>
          <p:cNvGrpSpPr/>
          <p:nvPr/>
        </p:nvGrpSpPr>
        <p:grpSpPr>
          <a:xfrm>
            <a:off x="1494254" y="2962535"/>
            <a:ext cx="9559062" cy="2772308"/>
            <a:chOff x="1494253" y="2962535"/>
            <a:chExt cx="9631071" cy="2772308"/>
          </a:xfrm>
        </p:grpSpPr>
        <p:grpSp>
          <p:nvGrpSpPr>
            <p:cNvPr id="7255" name="그룹 7254"/>
            <p:cNvGrpSpPr>
              <a:grpSpLocks noChangeAspect="1"/>
            </p:cNvGrpSpPr>
            <p:nvPr/>
          </p:nvGrpSpPr>
          <p:grpSpPr>
            <a:xfrm>
              <a:off x="1494253" y="3639494"/>
              <a:ext cx="554269" cy="1160501"/>
              <a:chOff x="864183" y="2314463"/>
              <a:chExt cx="1152128" cy="2412268"/>
            </a:xfrm>
          </p:grpSpPr>
          <p:sp>
            <p:nvSpPr>
              <p:cNvPr id="7250" name="타원 7249"/>
              <p:cNvSpPr/>
              <p:nvPr/>
            </p:nvSpPr>
            <p:spPr>
              <a:xfrm>
                <a:off x="936191" y="2314463"/>
                <a:ext cx="864096" cy="864096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3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  <a:cs typeface="맑은 고딕"/>
                </a:endParaRPr>
              </a:p>
            </p:txBody>
          </p:sp>
          <p:cxnSp>
            <p:nvCxnSpPr>
              <p:cNvPr id="7251" name="직선 연결선 7250"/>
              <p:cNvCxnSpPr>
                <a:stCxn id="7250" idx="4"/>
              </p:cNvCxnSpPr>
              <p:nvPr/>
            </p:nvCxnSpPr>
            <p:spPr>
              <a:xfrm rot="16200000" flipH="1">
                <a:off x="900187" y="3646611"/>
                <a:ext cx="936104" cy="0"/>
              </a:xfrm>
              <a:prstGeom prst="line">
                <a:avLst/>
              </a:prstGeom>
              <a:ln>
                <a:solidFill>
                  <a:schemeClr val="accent2">
                    <a:lumMod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2" name="직선 연결선 7251"/>
              <p:cNvCxnSpPr/>
              <p:nvPr/>
            </p:nvCxnSpPr>
            <p:spPr>
              <a:xfrm rot="5400000">
                <a:off x="810177" y="4168669"/>
                <a:ext cx="612068" cy="504056"/>
              </a:xfrm>
              <a:prstGeom prst="line">
                <a:avLst/>
              </a:prstGeom>
              <a:ln>
                <a:solidFill>
                  <a:schemeClr val="accent2">
                    <a:lumMod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3" name="직선 연결선 7252"/>
              <p:cNvCxnSpPr/>
              <p:nvPr/>
            </p:nvCxnSpPr>
            <p:spPr>
              <a:xfrm rot="16200000" flipH="1">
                <a:off x="1314233" y="4168669"/>
                <a:ext cx="612068" cy="504056"/>
              </a:xfrm>
              <a:prstGeom prst="line">
                <a:avLst/>
              </a:prstGeom>
              <a:ln>
                <a:solidFill>
                  <a:schemeClr val="accent2">
                    <a:lumMod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4" name="직선 연결선 7253"/>
              <p:cNvCxnSpPr/>
              <p:nvPr/>
            </p:nvCxnSpPr>
            <p:spPr>
              <a:xfrm rot="10800000">
                <a:off x="864183" y="3430587"/>
                <a:ext cx="1152128" cy="0"/>
              </a:xfrm>
              <a:prstGeom prst="line">
                <a:avLst/>
              </a:prstGeom>
              <a:ln>
                <a:solidFill>
                  <a:schemeClr val="accent2">
                    <a:lumMod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56" name="직사각형 7255"/>
            <p:cNvSpPr/>
            <p:nvPr/>
          </p:nvSpPr>
          <p:spPr>
            <a:xfrm>
              <a:off x="2333987" y="2962535"/>
              <a:ext cx="7859904" cy="2772308"/>
            </a:xfrm>
            <a:prstGeom prst="rect">
              <a:avLst/>
            </a:prstGeom>
            <a:noFill/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latin typeface="맑은 고딕"/>
                <a:ea typeface="맑은 고딕"/>
                <a:cs typeface="맑은 고딕"/>
              </a:endParaRPr>
            </a:p>
          </p:txBody>
        </p:sp>
        <p:grpSp>
          <p:nvGrpSpPr>
            <p:cNvPr id="7257" name="그룹 7256"/>
            <p:cNvGrpSpPr>
              <a:grpSpLocks noChangeAspect="1"/>
            </p:cNvGrpSpPr>
            <p:nvPr/>
          </p:nvGrpSpPr>
          <p:grpSpPr>
            <a:xfrm>
              <a:off x="10529787" y="3639494"/>
              <a:ext cx="554269" cy="1160501"/>
              <a:chOff x="864183" y="2314463"/>
              <a:chExt cx="1152128" cy="2412268"/>
            </a:xfrm>
          </p:grpSpPr>
          <p:sp>
            <p:nvSpPr>
              <p:cNvPr id="7258" name="타원 7257"/>
              <p:cNvSpPr/>
              <p:nvPr/>
            </p:nvSpPr>
            <p:spPr>
              <a:xfrm>
                <a:off x="936191" y="2314463"/>
                <a:ext cx="864096" cy="864096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3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>
                  <a:latin typeface="맑은 고딕"/>
                  <a:ea typeface="맑은 고딕"/>
                  <a:cs typeface="맑은 고딕"/>
                </a:endParaRPr>
              </a:p>
            </p:txBody>
          </p:sp>
          <p:cxnSp>
            <p:nvCxnSpPr>
              <p:cNvPr id="7259" name="직선 연결선 7258"/>
              <p:cNvCxnSpPr>
                <a:stCxn id="7258" idx="4"/>
              </p:cNvCxnSpPr>
              <p:nvPr/>
            </p:nvCxnSpPr>
            <p:spPr>
              <a:xfrm rot="16200000" flipH="1">
                <a:off x="900187" y="3646611"/>
                <a:ext cx="936104" cy="0"/>
              </a:xfrm>
              <a:prstGeom prst="line">
                <a:avLst/>
              </a:prstGeom>
              <a:ln>
                <a:solidFill>
                  <a:schemeClr val="accent2">
                    <a:lumMod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0" name="직선 연결선 7259"/>
              <p:cNvCxnSpPr/>
              <p:nvPr/>
            </p:nvCxnSpPr>
            <p:spPr>
              <a:xfrm rot="5400000">
                <a:off x="810177" y="4168669"/>
                <a:ext cx="612068" cy="504056"/>
              </a:xfrm>
              <a:prstGeom prst="line">
                <a:avLst/>
              </a:prstGeom>
              <a:ln>
                <a:solidFill>
                  <a:schemeClr val="accent2">
                    <a:lumMod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1" name="직선 연결선 7260"/>
              <p:cNvCxnSpPr/>
              <p:nvPr/>
            </p:nvCxnSpPr>
            <p:spPr>
              <a:xfrm rot="16200000" flipH="1">
                <a:off x="1314233" y="4168669"/>
                <a:ext cx="612068" cy="504056"/>
              </a:xfrm>
              <a:prstGeom prst="line">
                <a:avLst/>
              </a:prstGeom>
              <a:ln>
                <a:solidFill>
                  <a:schemeClr val="accent2">
                    <a:lumMod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2" name="직선 연결선 7261"/>
              <p:cNvCxnSpPr/>
              <p:nvPr/>
            </p:nvCxnSpPr>
            <p:spPr>
              <a:xfrm rot="10800000">
                <a:off x="864183" y="3430587"/>
                <a:ext cx="1152128" cy="0"/>
              </a:xfrm>
              <a:prstGeom prst="line">
                <a:avLst/>
              </a:prstGeom>
              <a:ln>
                <a:solidFill>
                  <a:schemeClr val="accent2">
                    <a:lumMod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63" name="타원 7262"/>
            <p:cNvSpPr/>
            <p:nvPr/>
          </p:nvSpPr>
          <p:spPr>
            <a:xfrm>
              <a:off x="2804237" y="3478313"/>
              <a:ext cx="1511520" cy="644722"/>
            </a:xfrm>
            <a:prstGeom prst="ellipse">
              <a:avLst/>
            </a:prstGeom>
            <a:noFill/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7264" name="TextBox 7263"/>
            <p:cNvSpPr txBox="1"/>
            <p:nvPr/>
          </p:nvSpPr>
          <p:spPr>
            <a:xfrm>
              <a:off x="2938591" y="3607258"/>
              <a:ext cx="1242805" cy="3627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>
                  <a:latin typeface="맑은 고딕"/>
                  <a:ea typeface="맑은 고딕"/>
                  <a:cs typeface="맑은 고딕"/>
                </a:rPr>
                <a:t>정답 수</a:t>
              </a:r>
            </a:p>
          </p:txBody>
        </p:sp>
        <p:cxnSp>
          <p:nvCxnSpPr>
            <p:cNvPr id="7265" name="직선 연결선 7264"/>
            <p:cNvCxnSpPr>
              <a:endCxn id="7263" idx="2"/>
            </p:cNvCxnSpPr>
            <p:nvPr/>
          </p:nvCxnSpPr>
          <p:spPr>
            <a:xfrm flipV="1">
              <a:off x="2166040" y="3800675"/>
              <a:ext cx="638197" cy="386833"/>
            </a:xfrm>
            <a:prstGeom prst="line">
              <a:avLst/>
            </a:prstGeom>
            <a:ln w="28575"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66" name="타원 7265"/>
            <p:cNvSpPr/>
            <p:nvPr/>
          </p:nvSpPr>
          <p:spPr>
            <a:xfrm>
              <a:off x="6095992" y="3478314"/>
              <a:ext cx="1764561" cy="888377"/>
            </a:xfrm>
            <a:prstGeom prst="ellipse">
              <a:avLst/>
            </a:prstGeom>
            <a:noFill/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7267" name="TextBox 7266"/>
            <p:cNvSpPr txBox="1"/>
            <p:nvPr/>
          </p:nvSpPr>
          <p:spPr>
            <a:xfrm>
              <a:off x="6163168" y="3607256"/>
              <a:ext cx="1679467" cy="638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>
                  <a:latin typeface="맑은 고딕"/>
                  <a:ea typeface="맑은 고딕"/>
                  <a:cs typeface="맑은 고딕"/>
                </a:rPr>
                <a:t>점수 정보</a:t>
              </a:r>
            </a:p>
            <a:p>
              <a:pPr algn="ctr">
                <a:defRPr/>
              </a:pPr>
              <a:r>
                <a:rPr lang="ko-KR" altLang="en-US">
                  <a:latin typeface="맑은 고딕"/>
                  <a:ea typeface="맑은 고딕"/>
                  <a:cs typeface="맑은 고딕"/>
                </a:rPr>
                <a:t>갱신</a:t>
              </a:r>
            </a:p>
          </p:txBody>
        </p:sp>
        <p:sp>
          <p:nvSpPr>
            <p:cNvPr id="7268" name="타원 7267"/>
            <p:cNvSpPr/>
            <p:nvPr/>
          </p:nvSpPr>
          <p:spPr>
            <a:xfrm>
              <a:off x="4315758" y="4671051"/>
              <a:ext cx="1513383" cy="847768"/>
            </a:xfrm>
            <a:prstGeom prst="ellipse">
              <a:avLst/>
            </a:prstGeom>
            <a:noFill/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7269" name="TextBox 7268"/>
            <p:cNvSpPr txBox="1"/>
            <p:nvPr/>
          </p:nvSpPr>
          <p:spPr>
            <a:xfrm>
              <a:off x="4450109" y="4799993"/>
              <a:ext cx="1242807" cy="6368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>
                  <a:latin typeface="맑은 고딕"/>
                  <a:ea typeface="맑은 고딕"/>
                  <a:cs typeface="맑은 고딕"/>
                </a:rPr>
                <a:t>서버 정보</a:t>
              </a:r>
            </a:p>
            <a:p>
              <a:pPr algn="ctr">
                <a:defRPr/>
              </a:pPr>
              <a:r>
                <a:rPr lang="ko-KR" altLang="en-US">
                  <a:latin typeface="맑은 고딕"/>
                  <a:ea typeface="맑은 고딕"/>
                  <a:cs typeface="맑은 고딕"/>
                </a:rPr>
                <a:t>갱신</a:t>
              </a:r>
            </a:p>
          </p:txBody>
        </p:sp>
        <p:cxnSp>
          <p:nvCxnSpPr>
            <p:cNvPr id="7270" name="직선 화살표 연결선 7269"/>
            <p:cNvCxnSpPr>
              <a:stCxn id="7263" idx="4"/>
              <a:endCxn id="7268" idx="1"/>
            </p:cNvCxnSpPr>
            <p:nvPr/>
          </p:nvCxnSpPr>
          <p:spPr>
            <a:xfrm>
              <a:off x="3559997" y="4123036"/>
              <a:ext cx="977390" cy="672167"/>
            </a:xfrm>
            <a:prstGeom prst="straightConnector1">
              <a:avLst/>
            </a:prstGeom>
            <a:ln w="28575">
              <a:solidFill>
                <a:schemeClr val="accent2">
                  <a:lumMod val="3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1" name="직선 화살표 연결선 7270"/>
            <p:cNvCxnSpPr>
              <a:stCxn id="7268" idx="7"/>
              <a:endCxn id="7266" idx="3"/>
            </p:cNvCxnSpPr>
            <p:nvPr/>
          </p:nvCxnSpPr>
          <p:spPr>
            <a:xfrm flipV="1">
              <a:off x="5607511" y="4236591"/>
              <a:ext cx="746895" cy="558612"/>
            </a:xfrm>
            <a:prstGeom prst="straightConnector1">
              <a:avLst/>
            </a:prstGeom>
            <a:ln w="28575">
              <a:solidFill>
                <a:schemeClr val="accent2">
                  <a:lumMod val="3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2" name="직선 연결선 7271"/>
            <p:cNvCxnSpPr>
              <a:stCxn id="7267" idx="3"/>
            </p:cNvCxnSpPr>
            <p:nvPr/>
          </p:nvCxnSpPr>
          <p:spPr>
            <a:xfrm>
              <a:off x="7842634" y="3926750"/>
              <a:ext cx="2586380" cy="228522"/>
            </a:xfrm>
            <a:prstGeom prst="line">
              <a:avLst/>
            </a:prstGeom>
            <a:ln w="28575"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3" name="TextBox 7272"/>
            <p:cNvSpPr txBox="1"/>
            <p:nvPr/>
          </p:nvSpPr>
          <p:spPr>
            <a:xfrm>
              <a:off x="5901692" y="4498928"/>
              <a:ext cx="1276393" cy="299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>
                  <a:latin typeface="맑은 고딕"/>
                  <a:ea typeface="맑은 고딕"/>
                  <a:cs typeface="맑은 고딕"/>
                </a:rPr>
                <a:t>&lt;&lt;include&gt;&gt;</a:t>
              </a:r>
            </a:p>
          </p:txBody>
        </p:sp>
        <p:sp>
          <p:nvSpPr>
            <p:cNvPr id="7274" name="TextBox 7273"/>
            <p:cNvSpPr txBox="1"/>
            <p:nvPr/>
          </p:nvSpPr>
          <p:spPr>
            <a:xfrm>
              <a:off x="3960528" y="4150665"/>
              <a:ext cx="1276395" cy="2956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>
                  <a:latin typeface="맑은 고딕"/>
                  <a:ea typeface="맑은 고딕"/>
                  <a:cs typeface="맑은 고딕"/>
                </a:rPr>
                <a:t>&lt;&lt;include&gt;&gt;</a:t>
              </a:r>
            </a:p>
          </p:txBody>
        </p:sp>
        <p:sp>
          <p:nvSpPr>
            <p:cNvPr id="7276" name="TextBox 7275"/>
            <p:cNvSpPr txBox="1"/>
            <p:nvPr/>
          </p:nvSpPr>
          <p:spPr>
            <a:xfrm>
              <a:off x="10513256" y="4942753"/>
              <a:ext cx="612068" cy="360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/>
                <a:t>App</a:t>
              </a:r>
            </a:p>
          </p:txBody>
        </p:sp>
      </p:grpSp>
      <p:sp>
        <p:nvSpPr>
          <p:cNvPr id="7277" name="TextBox 7248"/>
          <p:cNvSpPr txBox="1"/>
          <p:nvPr/>
        </p:nvSpPr>
        <p:spPr>
          <a:xfrm>
            <a:off x="612155" y="1846411"/>
            <a:ext cx="11113509" cy="390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b="1">
                <a:latin typeface="맑은 고딕"/>
                <a:ea typeface="맑은 고딕"/>
                <a:cs typeface="맑은 고딕"/>
              </a:rPr>
              <a:t>9. </a:t>
            </a: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점수에 따른 보상</a:t>
            </a:r>
            <a:r>
              <a:rPr lang="en-US" altLang="ko-KR" sz="2000" b="1">
                <a:latin typeface="맑은 고딕"/>
                <a:ea typeface="맑은 고딕"/>
                <a:cs typeface="맑은 고딕"/>
              </a:rPr>
              <a:t>(Use case)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Box 5124"/>
          <p:cNvSpPr txBox="1"/>
          <p:nvPr/>
        </p:nvSpPr>
        <p:spPr>
          <a:xfrm>
            <a:off x="687059" y="1427815"/>
            <a:ext cx="11342623" cy="52791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424" lvl="0" indent="-341424" algn="l" defTabSz="857127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kumimoji="0" lang="ko-KR" altLang="en-US" sz="2100" b="1" i="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샷</a:t>
            </a:r>
            <a:r>
              <a:rPr kumimoji="0" lang="ko-KR" altLang="en-US" sz="21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조절에 대한 정밀한 방법 필요</a:t>
            </a:r>
          </a:p>
          <a:p>
            <a:pPr marL="741606" lvl="1" indent="-285844" algn="l" defTabSz="857127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kumimoji="1" lang="ko-KR" altLang="en-US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당점</a:t>
            </a:r>
            <a:r>
              <a:rPr kumimoji="1" lang="en-US" altLang="ko-KR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/</a:t>
            </a:r>
            <a:r>
              <a:rPr kumimoji="1" lang="ko-KR" altLang="en-US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두께</a:t>
            </a:r>
            <a:r>
              <a:rPr kumimoji="1" lang="en-US" altLang="ko-KR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/</a:t>
            </a:r>
            <a:r>
              <a:rPr kumimoji="1" lang="ko-KR" altLang="en-US" sz="1700" b="0" i="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스트로크길이</a:t>
            </a:r>
            <a:r>
              <a:rPr kumimoji="1" lang="en-US" altLang="ko-KR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/</a:t>
            </a:r>
            <a:r>
              <a:rPr kumimoji="1" lang="ko-KR" altLang="en-US" sz="1700" b="0" i="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샷스피드</a:t>
            </a:r>
            <a:r>
              <a:rPr kumimoji="1" lang="ko-KR" altLang="en-US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의외에 밀어치기와 </a:t>
            </a:r>
            <a:r>
              <a:rPr kumimoji="1" lang="ko-KR" altLang="en-US" sz="1700" b="0" i="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끌어치기</a:t>
            </a:r>
            <a:r>
              <a:rPr kumimoji="1" lang="ko-KR" altLang="en-US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항목을 추가</a:t>
            </a:r>
          </a:p>
          <a:p>
            <a:pPr marL="341424" lvl="0" indent="-341424" algn="l" defTabSz="857127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endParaRPr kumimoji="0" lang="ko-KR" altLang="en-US" sz="2100" b="1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341424" lvl="0" indent="-341424" algn="l" defTabSz="857127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kumimoji="0" lang="ko-KR" altLang="en-US" sz="2100" b="1" i="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프로샷을</a:t>
            </a:r>
            <a:r>
              <a:rPr kumimoji="0" lang="ko-KR" altLang="en-US" sz="21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어떻게 구할지 </a:t>
            </a:r>
            <a:r>
              <a:rPr kumimoji="0" lang="en-US" altLang="ko-KR" sz="21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(</a:t>
            </a:r>
            <a:r>
              <a:rPr kumimoji="0" lang="ko-KR" altLang="en-US" sz="21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다양한 사례 필요</a:t>
            </a:r>
            <a:r>
              <a:rPr kumimoji="0" lang="en-US" altLang="ko-KR" sz="21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)</a:t>
            </a:r>
          </a:p>
          <a:p>
            <a:pPr marL="741606" lvl="1" indent="-285844" algn="l" defTabSz="857127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kumimoji="1" lang="ko-KR" altLang="en-US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한국당구아카데미에서 </a:t>
            </a:r>
            <a:r>
              <a:rPr kumimoji="1" lang="en-US" altLang="ko-KR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</a:t>
            </a:r>
            <a:r>
              <a:rPr kumimoji="1" lang="ko-KR" altLang="en-US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월까지는 </a:t>
            </a:r>
            <a:r>
              <a:rPr kumimoji="1" lang="en-US" altLang="ko-KR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25,000</a:t>
            </a:r>
            <a:r>
              <a:rPr kumimoji="1" lang="ko-KR" altLang="en-US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개 </a:t>
            </a:r>
            <a:r>
              <a:rPr kumimoji="1" lang="en-US" altLang="ko-KR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3</a:t>
            </a:r>
            <a:r>
              <a:rPr kumimoji="1" lang="ko-KR" altLang="en-US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월까지는 </a:t>
            </a:r>
            <a:r>
              <a:rPr kumimoji="1" lang="en-US" altLang="ko-KR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35,000</a:t>
            </a:r>
            <a:r>
              <a:rPr kumimoji="1" lang="ko-KR" altLang="en-US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개의 데이터 영상을 보내줄 것이고</a:t>
            </a:r>
            <a:r>
              <a:rPr kumimoji="1" lang="en-US" altLang="ko-KR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,</a:t>
            </a:r>
            <a:r>
              <a:rPr kumimoji="1" lang="ko-KR" altLang="en-US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추후에도 계속 추가될 예정</a:t>
            </a:r>
          </a:p>
          <a:p>
            <a:pPr marL="741606" lvl="1" indent="-285844" algn="l" defTabSz="857127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endParaRPr kumimoji="1" lang="ko-KR" altLang="en-US" sz="1700" b="0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341424" lvl="0" indent="-341424" algn="l" defTabSz="857127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 lang="ko-KR" altLang="en-US"/>
            </a:pPr>
            <a:r>
              <a:rPr kumimoji="0" lang="ko-KR" altLang="en-US" sz="21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당구훈련에 대한 명확한 시나리오를 나열할 것</a:t>
            </a:r>
          </a:p>
          <a:p>
            <a:pPr marL="741606" lvl="1" indent="-285844" algn="l" defTabSz="857127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kumimoji="1" lang="en-US" altLang="ko-KR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App</a:t>
            </a:r>
            <a:r>
              <a:rPr kumimoji="1" lang="ko-KR" altLang="en-US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실행 </a:t>
            </a:r>
            <a:r>
              <a:rPr kumimoji="1" lang="en-US" altLang="ko-KR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-&gt;</a:t>
            </a:r>
            <a:r>
              <a:rPr kumimoji="1" lang="ko-KR" altLang="en-US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훈련시작 </a:t>
            </a:r>
            <a:r>
              <a:rPr kumimoji="1" lang="en-US" altLang="ko-KR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-&gt;</a:t>
            </a:r>
            <a:r>
              <a:rPr kumimoji="1" lang="ko-KR" altLang="en-US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기본문제</a:t>
            </a:r>
            <a:r>
              <a:rPr kumimoji="1" lang="en-US" altLang="ko-KR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/</a:t>
            </a:r>
            <a:r>
              <a:rPr kumimoji="1" lang="ko-KR" altLang="en-US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응용문제</a:t>
            </a:r>
            <a:r>
              <a:rPr kumimoji="1" lang="en-US" altLang="ko-KR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/</a:t>
            </a:r>
            <a:r>
              <a:rPr kumimoji="1" lang="ko-KR" altLang="en-US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실전문제 </a:t>
            </a:r>
            <a:r>
              <a:rPr kumimoji="1" lang="ko-KR" altLang="en-US" sz="1700" b="0" i="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항목중</a:t>
            </a:r>
            <a:r>
              <a:rPr kumimoji="1" lang="ko-KR" altLang="en-US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선택 </a:t>
            </a:r>
            <a:r>
              <a:rPr kumimoji="1" lang="en-US" altLang="ko-KR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-&gt;</a:t>
            </a:r>
            <a:r>
              <a:rPr kumimoji="1" lang="ko-KR" altLang="en-US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700" b="0" i="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경로별항목</a:t>
            </a:r>
            <a:r>
              <a:rPr kumimoji="1" lang="ko-KR" altLang="en-US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선택</a:t>
            </a:r>
            <a:r>
              <a:rPr kumimoji="1" lang="en-US" altLang="ko-KR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(ex. </a:t>
            </a:r>
            <a:r>
              <a:rPr kumimoji="1" lang="ko-KR" altLang="en-US" sz="1700" b="0" i="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접시돌리기</a:t>
            </a:r>
            <a:r>
              <a:rPr kumimoji="1" lang="en-US" altLang="ko-KR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,</a:t>
            </a:r>
            <a:r>
              <a:rPr kumimoji="1" lang="ko-KR" altLang="en-US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700" b="0" i="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앞돌리기</a:t>
            </a:r>
            <a:r>
              <a:rPr kumimoji="1" lang="ko-KR" altLang="en-US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등</a:t>
            </a:r>
            <a:r>
              <a:rPr kumimoji="1" lang="en-US" altLang="ko-KR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)</a:t>
            </a:r>
            <a:r>
              <a:rPr kumimoji="1" lang="ko-KR" altLang="en-US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-&gt;</a:t>
            </a:r>
            <a:r>
              <a:rPr kumimoji="1" lang="ko-KR" altLang="en-US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Level</a:t>
            </a:r>
            <a:r>
              <a:rPr kumimoji="1" lang="ko-KR" altLang="en-US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혹은 </a:t>
            </a:r>
            <a:r>
              <a:rPr kumimoji="1" lang="en-US" altLang="ko-KR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Stage</a:t>
            </a:r>
            <a:r>
              <a:rPr kumimoji="1" lang="ko-KR" altLang="en-US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선택 </a:t>
            </a:r>
            <a:r>
              <a:rPr kumimoji="1" lang="en-US" altLang="ko-KR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-&gt;</a:t>
            </a:r>
            <a:r>
              <a:rPr kumimoji="1" lang="ko-KR" altLang="en-US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DB</a:t>
            </a:r>
            <a:r>
              <a:rPr kumimoji="1" lang="ko-KR" altLang="en-US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에서 </a:t>
            </a:r>
            <a:r>
              <a:rPr kumimoji="1" lang="ko-KR" altLang="en-US" sz="1700" b="0" i="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문제예시중</a:t>
            </a:r>
            <a:r>
              <a:rPr kumimoji="1" lang="ko-KR" altLang="en-US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하나의 문제가 출제 </a:t>
            </a:r>
            <a:r>
              <a:rPr kumimoji="1" lang="en-US" altLang="ko-KR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-&gt;</a:t>
            </a:r>
            <a:r>
              <a:rPr kumimoji="1" lang="ko-KR" altLang="en-US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모든 변수를 직접 입력 </a:t>
            </a:r>
            <a:r>
              <a:rPr kumimoji="1" lang="en-US" altLang="ko-KR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-&gt;</a:t>
            </a:r>
            <a:r>
              <a:rPr kumimoji="1" lang="ko-KR" altLang="en-US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변수를 통해 계산되어 공이 움직임 </a:t>
            </a:r>
            <a:r>
              <a:rPr kumimoji="1" lang="en-US" altLang="ko-KR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-&gt;</a:t>
            </a:r>
            <a:r>
              <a:rPr kumimoji="1" lang="ko-KR" altLang="en-US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프로들의 정답공개</a:t>
            </a:r>
          </a:p>
          <a:p>
            <a:pPr marL="741606" lvl="1" indent="-285844" algn="l" defTabSz="857127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endParaRPr kumimoji="1" lang="ko-KR" altLang="en-US" sz="1700" b="0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341424" lvl="0" indent="-341424" algn="l" defTabSz="857127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kumimoji="0" lang="ko-KR" altLang="en-US" sz="21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기본적인 </a:t>
            </a:r>
            <a:r>
              <a:rPr kumimoji="0" lang="ko-KR" altLang="en-US" sz="2100" b="1" i="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훈력시스템보다</a:t>
            </a:r>
            <a:r>
              <a:rPr kumimoji="0" lang="ko-KR" altLang="en-US" sz="21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2100" b="1" i="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개선된점이</a:t>
            </a:r>
            <a:r>
              <a:rPr kumimoji="0" lang="ko-KR" altLang="en-US" sz="2100" b="1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포함되도록 설계</a:t>
            </a:r>
            <a:endParaRPr kumimoji="0" lang="ko-KR" altLang="en-US" sz="1700" b="1" i="0" dirty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741606" lvl="1" indent="-285844" algn="l" defTabSz="857127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kumimoji="1" lang="ko-KR" altLang="en-US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기본적인 </a:t>
            </a:r>
            <a:r>
              <a:rPr kumimoji="1" lang="ko-KR" altLang="en-US" sz="1700" b="0" i="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변수외에</a:t>
            </a:r>
            <a:r>
              <a:rPr kumimoji="1" lang="ko-KR" altLang="en-US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700" b="0" i="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스트로크길이</a:t>
            </a:r>
            <a:r>
              <a:rPr kumimoji="1" lang="en-US" altLang="ko-KR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/</a:t>
            </a:r>
            <a:r>
              <a:rPr kumimoji="1" lang="ko-KR" altLang="en-US" sz="1700" b="0" i="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샷스피드를</a:t>
            </a:r>
            <a:r>
              <a:rPr kumimoji="1" lang="ko-KR" altLang="en-US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추가하여 실전적용에 용이하고 정밀하다</a:t>
            </a:r>
            <a:r>
              <a:rPr kumimoji="1" lang="en-US" altLang="ko-KR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.</a:t>
            </a:r>
          </a:p>
          <a:p>
            <a:pPr marL="741606" lvl="1" indent="-285844" algn="l" defTabSz="857127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kumimoji="1" lang="ko-KR" altLang="en-US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변수를 직접 입력하고 </a:t>
            </a:r>
            <a:r>
              <a:rPr kumimoji="1" lang="en-US" altLang="ko-KR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Quiz</a:t>
            </a:r>
            <a:r>
              <a:rPr kumimoji="1" lang="ko-KR" altLang="en-US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형 형식으로서 학습능력 향상</a:t>
            </a:r>
          </a:p>
          <a:p>
            <a:pPr marL="741606" lvl="1" indent="-285844" algn="l" defTabSz="857127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kumimoji="1" lang="ko-KR" altLang="en-US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객관식으로 인해 </a:t>
            </a:r>
            <a:r>
              <a:rPr kumimoji="1" lang="ko-KR" altLang="en-US" sz="1700" b="0" i="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두께등</a:t>
            </a:r>
            <a:r>
              <a:rPr kumimoji="1" lang="ko-KR" altLang="en-US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변수들을 </a:t>
            </a:r>
            <a:r>
              <a:rPr kumimoji="1" lang="ko-KR" altLang="en-US" sz="1700" b="0" i="0" dirty="0" err="1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지정하는데에</a:t>
            </a:r>
            <a:r>
              <a:rPr kumimoji="1" lang="ko-KR" altLang="en-US" sz="1700" b="0" i="0" dirty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정확함</a:t>
            </a:r>
          </a:p>
        </p:txBody>
      </p:sp>
      <p:sp>
        <p:nvSpPr>
          <p:cNvPr id="5126" name="TextBox 5125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57127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3</a:t>
            </a:r>
          </a:p>
        </p:txBody>
      </p:sp>
      <p:sp>
        <p:nvSpPr>
          <p:cNvPr id="5135" name="양쪽 모서리가 잘린 사각형 5134"/>
          <p:cNvSpPr/>
          <p:nvPr/>
        </p:nvSpPr>
        <p:spPr>
          <a:xfrm>
            <a:off x="1" y="3"/>
            <a:ext cx="2742152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cxnSp>
        <p:nvCxnSpPr>
          <p:cNvPr id="5136" name="직선 연결선 5135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5143" name="TextBox 5142"/>
          <p:cNvSpPr txBox="1"/>
          <p:nvPr/>
        </p:nvSpPr>
        <p:spPr>
          <a:xfrm>
            <a:off x="297684" y="206288"/>
            <a:ext cx="2146786" cy="849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5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졸업연구 </a:t>
            </a:r>
          </a:p>
          <a:p>
            <a:pPr algn="ctr">
              <a:defRPr lang="ko-KR" altLang="en-US"/>
            </a:pPr>
            <a:r>
              <a:rPr lang="ko-KR" altLang="en-US" sz="25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개요</a:t>
            </a:r>
            <a:endParaRPr lang="ko-KR" altLang="en-US" sz="25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4362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2" y="3"/>
            <a:ext cx="3324740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25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모듈 상세 설계</a:t>
            </a: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7277" name="TextBox 7248"/>
          <p:cNvSpPr txBox="1"/>
          <p:nvPr/>
        </p:nvSpPr>
        <p:spPr>
          <a:xfrm>
            <a:off x="587388" y="1310749"/>
            <a:ext cx="11113510" cy="392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000" b="1">
                <a:latin typeface="맑은 고딕"/>
                <a:ea typeface="맑은 고딕"/>
                <a:cs typeface="맑은 고딕"/>
              </a:rPr>
              <a:t>9. </a:t>
            </a:r>
            <a:r>
              <a:rPr lang="ko-KR" altLang="en-US" sz="2000" b="1">
                <a:latin typeface="맑은 고딕"/>
                <a:ea typeface="맑은 고딕"/>
                <a:cs typeface="맑은 고딕"/>
              </a:rPr>
              <a:t>점수에 따른 보상</a:t>
            </a:r>
            <a:r>
              <a:rPr lang="en-US" altLang="ko-KR" sz="2000" b="1">
                <a:latin typeface="맑은 고딕"/>
                <a:ea typeface="맑은 고딕"/>
                <a:cs typeface="맑은 고딕"/>
              </a:rPr>
              <a:t>(Sequence Diagram)</a:t>
            </a:r>
          </a:p>
        </p:txBody>
      </p:sp>
      <p:sp>
        <p:nvSpPr>
          <p:cNvPr id="7278" name="직사각형 7277"/>
          <p:cNvSpPr/>
          <p:nvPr/>
        </p:nvSpPr>
        <p:spPr>
          <a:xfrm>
            <a:off x="1091444" y="1844824"/>
            <a:ext cx="1620180" cy="6120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79" name="TextBox 7278"/>
          <p:cNvSpPr txBox="1"/>
          <p:nvPr/>
        </p:nvSpPr>
        <p:spPr>
          <a:xfrm>
            <a:off x="1127448" y="1952836"/>
            <a:ext cx="1584176" cy="364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cxnSp>
        <p:nvCxnSpPr>
          <p:cNvPr id="7280" name="직선 연결선 7279"/>
          <p:cNvCxnSpPr>
            <a:stCxn id="7278" idx="2"/>
          </p:cNvCxnSpPr>
          <p:nvPr/>
        </p:nvCxnSpPr>
        <p:spPr>
          <a:xfrm rot="5400000">
            <a:off x="-123691" y="4464115"/>
            <a:ext cx="4032448" cy="180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1" name="직사각형 7280"/>
          <p:cNvSpPr/>
          <p:nvPr/>
        </p:nvSpPr>
        <p:spPr>
          <a:xfrm>
            <a:off x="3251684" y="1844824"/>
            <a:ext cx="1620180" cy="6120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82" name="TextBox 7281"/>
          <p:cNvSpPr txBox="1"/>
          <p:nvPr/>
        </p:nvSpPr>
        <p:spPr>
          <a:xfrm>
            <a:off x="3287688" y="1952836"/>
            <a:ext cx="1584176" cy="366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Server</a:t>
            </a:r>
          </a:p>
        </p:txBody>
      </p:sp>
      <p:cxnSp>
        <p:nvCxnSpPr>
          <p:cNvPr id="7283" name="직선 연결선 7282"/>
          <p:cNvCxnSpPr>
            <a:stCxn id="7281" idx="2"/>
          </p:cNvCxnSpPr>
          <p:nvPr/>
        </p:nvCxnSpPr>
        <p:spPr>
          <a:xfrm rot="5400000">
            <a:off x="2036549" y="4464115"/>
            <a:ext cx="4032448" cy="180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4" name="직사각형 7283"/>
          <p:cNvSpPr/>
          <p:nvPr/>
        </p:nvSpPr>
        <p:spPr>
          <a:xfrm>
            <a:off x="5411924" y="1844824"/>
            <a:ext cx="1620180" cy="6120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85" name="TextBox 7284"/>
          <p:cNvSpPr txBox="1"/>
          <p:nvPr/>
        </p:nvSpPr>
        <p:spPr>
          <a:xfrm>
            <a:off x="5447928" y="1952836"/>
            <a:ext cx="1584176" cy="366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0" eaLnBrk="1" latinLnBrk="1" hangingPunct="1">
              <a:defRPr/>
            </a:pPr>
            <a:r>
              <a:rPr kumimoji="0" lang="en-US" altLang="ko-KR" sz="1800" b="0" i="0" u="none" strike="noStrike" kern="1200" cap="none" normalizeH="0" baseline="0">
                <a:solidFill>
                  <a:srgbClr val="333300"/>
                </a:solidFill>
                <a:latin typeface="맑은 고딕"/>
                <a:ea typeface="맑은 고딕"/>
                <a:cs typeface="맑은 고딕"/>
              </a:rPr>
              <a:t>App</a:t>
            </a:r>
          </a:p>
        </p:txBody>
      </p:sp>
      <p:cxnSp>
        <p:nvCxnSpPr>
          <p:cNvPr id="7286" name="직선 연결선 7285"/>
          <p:cNvCxnSpPr>
            <a:stCxn id="7284" idx="2"/>
          </p:cNvCxnSpPr>
          <p:nvPr/>
        </p:nvCxnSpPr>
        <p:spPr>
          <a:xfrm rot="5400000">
            <a:off x="4196789" y="4464115"/>
            <a:ext cx="4032448" cy="180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7" name="직사각형 7286"/>
          <p:cNvSpPr/>
          <p:nvPr/>
        </p:nvSpPr>
        <p:spPr>
          <a:xfrm>
            <a:off x="1775520" y="2816932"/>
            <a:ext cx="216024" cy="3276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289" name="직선 화살표 연결선 7288"/>
          <p:cNvCxnSpPr/>
          <p:nvPr/>
        </p:nvCxnSpPr>
        <p:spPr>
          <a:xfrm>
            <a:off x="1991544" y="2852936"/>
            <a:ext cx="41044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90" name="TextBox 7289"/>
          <p:cNvSpPr txBox="1"/>
          <p:nvPr/>
        </p:nvSpPr>
        <p:spPr>
          <a:xfrm>
            <a:off x="4259796" y="2888940"/>
            <a:ext cx="2052228" cy="290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latin typeface="맑은 고딕"/>
                <a:ea typeface="맑은 고딕"/>
                <a:cs typeface="맑은 고딕"/>
              </a:rPr>
              <a:t>1. right answer</a:t>
            </a:r>
          </a:p>
        </p:txBody>
      </p:sp>
      <p:sp>
        <p:nvSpPr>
          <p:cNvPr id="7291" name="직사각형 7290"/>
          <p:cNvSpPr/>
          <p:nvPr/>
        </p:nvSpPr>
        <p:spPr>
          <a:xfrm>
            <a:off x="6096000" y="2816932"/>
            <a:ext cx="216024" cy="3240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320" name="직선 화살표 연결선 7319"/>
          <p:cNvCxnSpPr/>
          <p:nvPr/>
        </p:nvCxnSpPr>
        <p:spPr>
          <a:xfrm rot="10800000">
            <a:off x="4223792" y="3429000"/>
            <a:ext cx="18722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1" name="직사각형 7320"/>
          <p:cNvSpPr/>
          <p:nvPr/>
        </p:nvSpPr>
        <p:spPr>
          <a:xfrm>
            <a:off x="3971764" y="3429000"/>
            <a:ext cx="216024" cy="16921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322" name="TextBox 7321"/>
          <p:cNvSpPr txBox="1"/>
          <p:nvPr/>
        </p:nvSpPr>
        <p:spPr>
          <a:xfrm>
            <a:off x="4367808" y="3429000"/>
            <a:ext cx="2160240" cy="483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latin typeface="맑은 고딕"/>
                <a:ea typeface="맑은 고딕"/>
                <a:cs typeface="맑은 고딕"/>
              </a:rPr>
              <a:t>2. send a user’s   information </a:t>
            </a:r>
          </a:p>
        </p:txBody>
      </p:sp>
      <p:sp>
        <p:nvSpPr>
          <p:cNvPr id="7323" name="직사각형 7322"/>
          <p:cNvSpPr/>
          <p:nvPr/>
        </p:nvSpPr>
        <p:spPr>
          <a:xfrm>
            <a:off x="4043772" y="3969060"/>
            <a:ext cx="25202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cxnSp>
        <p:nvCxnSpPr>
          <p:cNvPr id="7324" name="직선 연결선 7323"/>
          <p:cNvCxnSpPr/>
          <p:nvPr/>
        </p:nvCxnSpPr>
        <p:spPr>
          <a:xfrm>
            <a:off x="4331804" y="4077072"/>
            <a:ext cx="3240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5" name="직선 연결선 7324"/>
          <p:cNvCxnSpPr/>
          <p:nvPr/>
        </p:nvCxnSpPr>
        <p:spPr>
          <a:xfrm rot="16200000" flipH="1">
            <a:off x="4493822" y="4239090"/>
            <a:ext cx="3240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6" name="직선 화살표 연결선 7325"/>
          <p:cNvCxnSpPr/>
          <p:nvPr/>
        </p:nvCxnSpPr>
        <p:spPr>
          <a:xfrm rot="10800000">
            <a:off x="4295800" y="4401108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7" name="TextBox 7326"/>
          <p:cNvSpPr txBox="1"/>
          <p:nvPr/>
        </p:nvSpPr>
        <p:spPr>
          <a:xfrm>
            <a:off x="4691844" y="4041068"/>
            <a:ext cx="1692187" cy="49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latin typeface="맑은 고딕"/>
                <a:ea typeface="맑은 고딕"/>
                <a:cs typeface="맑은 고딕"/>
              </a:rPr>
              <a:t>3. update a user’s infomation </a:t>
            </a:r>
          </a:p>
        </p:txBody>
      </p:sp>
      <p:cxnSp>
        <p:nvCxnSpPr>
          <p:cNvPr id="7328" name="직선 화살표 연결선 7327"/>
          <p:cNvCxnSpPr/>
          <p:nvPr/>
        </p:nvCxnSpPr>
        <p:spPr>
          <a:xfrm rot="10800000" flipH="1">
            <a:off x="4223792" y="5085183"/>
            <a:ext cx="18722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9" name="TextBox 7328"/>
          <p:cNvSpPr txBox="1"/>
          <p:nvPr/>
        </p:nvSpPr>
        <p:spPr>
          <a:xfrm>
            <a:off x="4151784" y="5105370"/>
            <a:ext cx="2160240" cy="483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latin typeface="맑은 고딕"/>
                <a:ea typeface="맑은 고딕"/>
                <a:cs typeface="맑은 고딕"/>
              </a:rPr>
              <a:t>4. send a user’s   information </a:t>
            </a:r>
          </a:p>
        </p:txBody>
      </p:sp>
      <p:cxnSp>
        <p:nvCxnSpPr>
          <p:cNvPr id="7330" name="직선 화살표 연결선 7329"/>
          <p:cNvCxnSpPr/>
          <p:nvPr/>
        </p:nvCxnSpPr>
        <p:spPr>
          <a:xfrm flipH="1">
            <a:off x="1991544" y="6057292"/>
            <a:ext cx="41044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31" name="TextBox 7330"/>
          <p:cNvSpPr txBox="1"/>
          <p:nvPr/>
        </p:nvSpPr>
        <p:spPr>
          <a:xfrm>
            <a:off x="4115780" y="6097982"/>
            <a:ext cx="2160240" cy="291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>
                <a:latin typeface="맑은 고딕"/>
                <a:ea typeface="맑은 고딕"/>
                <a:cs typeface="맑은 고딕"/>
              </a:rPr>
              <a:t>5. show an event</a:t>
            </a:r>
          </a:p>
        </p:txBody>
      </p:sp>
    </p:spTree>
    <p:extLst>
      <p:ext uri="{BB962C8B-B14F-4D97-AF65-F5344CB8AC3E}">
        <p14:creationId xmlns:p14="http://schemas.microsoft.com/office/powerpoint/2010/main" val="3535690181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4362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2" y="3"/>
            <a:ext cx="3324740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25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모듈 상세 설계</a:t>
            </a: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7249" name="TextBox 7248"/>
          <p:cNvSpPr txBox="1"/>
          <p:nvPr/>
        </p:nvSpPr>
        <p:spPr>
          <a:xfrm>
            <a:off x="527640" y="1498979"/>
            <a:ext cx="111135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b="1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000" b="1" dirty="0">
                <a:latin typeface="맑은 고딕"/>
                <a:ea typeface="맑은 고딕"/>
                <a:cs typeface="맑은 고딕"/>
              </a:rPr>
              <a:t>10. </a:t>
            </a:r>
            <a:r>
              <a:rPr lang="ko-KR" altLang="en-US" sz="2000" b="1" dirty="0" smtClean="0">
                <a:latin typeface="맑은 고딕"/>
                <a:ea typeface="맑은 고딕"/>
                <a:cs typeface="맑은 고딕"/>
              </a:rPr>
              <a:t>좌표 값 에 </a:t>
            </a:r>
            <a:r>
              <a:rPr lang="ko-KR" altLang="en-US" sz="2000" b="1" dirty="0">
                <a:latin typeface="맑은 고딕"/>
                <a:ea typeface="맑은 고딕"/>
                <a:cs typeface="맑은 고딕"/>
              </a:rPr>
              <a:t>따른 당구공 움직임 </a:t>
            </a:r>
            <a:r>
              <a:rPr lang="ko-KR" altLang="en-US" sz="2000" b="1" dirty="0" smtClean="0">
                <a:latin typeface="맑은 고딕"/>
                <a:ea typeface="맑은 고딕"/>
                <a:cs typeface="맑은 고딕"/>
              </a:rPr>
              <a:t>표</a:t>
            </a:r>
            <a:r>
              <a:rPr lang="ko-KR" altLang="en-US" sz="2000" b="1" dirty="0">
                <a:latin typeface="맑은 고딕"/>
                <a:ea typeface="맑은 고딕"/>
                <a:cs typeface="맑은 고딕"/>
              </a:rPr>
              <a:t>현</a:t>
            </a:r>
          </a:p>
        </p:txBody>
      </p:sp>
      <p:sp>
        <p:nvSpPr>
          <p:cNvPr id="7268" name="TextBox 7183"/>
          <p:cNvSpPr txBox="1"/>
          <p:nvPr/>
        </p:nvSpPr>
        <p:spPr>
          <a:xfrm>
            <a:off x="5616711" y="2422474"/>
            <a:ext cx="5184577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latin typeface="맑은 고딕"/>
                <a:ea typeface="맑은 고딕"/>
                <a:cs typeface="맑은 고딕"/>
              </a:rPr>
              <a:t>● 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기능</a:t>
            </a:r>
          </a:p>
          <a:p>
            <a:pPr lvl="0">
              <a:defRPr/>
            </a:pPr>
            <a:r>
              <a:rPr lang="en-US" altLang="ko-KR" dirty="0">
                <a:latin typeface="맑은 고딕"/>
                <a:ea typeface="맑은 고딕"/>
                <a:cs typeface="맑은 고딕"/>
              </a:rPr>
              <a:t>  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좌표 정보를 받아와 공의 움직임을 좌표정보</a:t>
            </a:r>
            <a:endParaRPr lang="en-US" altLang="ko-KR" dirty="0" smtClean="0"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r>
              <a:rPr lang="en-US" altLang="ko-KR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 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에 따라 움직이게 한다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.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endParaRPr lang="en-US" altLang="ko-KR" dirty="0"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r>
              <a:rPr lang="ko-KR" altLang="en-US" sz="2000" dirty="0">
                <a:latin typeface="맑은 고딕"/>
                <a:ea typeface="맑은 고딕"/>
                <a:cs typeface="맑은 고딕"/>
              </a:rPr>
              <a:t> ● 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다루는 정보</a:t>
            </a:r>
          </a:p>
          <a:p>
            <a:pPr lvl="0">
              <a:defRPr/>
            </a:pPr>
            <a:r>
              <a:rPr lang="en-US" altLang="ko-KR" dirty="0">
                <a:latin typeface="맑은 고딕"/>
                <a:ea typeface="맑은 고딕"/>
                <a:cs typeface="맑은 고딕"/>
              </a:rPr>
              <a:t>  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좌표 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dirty="0" err="1" smtClean="0">
                <a:latin typeface="맑은 고딕"/>
                <a:ea typeface="맑은 고딕"/>
                <a:cs typeface="맑은 고딕"/>
              </a:rPr>
              <a:t>startX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, </a:t>
            </a:r>
            <a:r>
              <a:rPr lang="en-US" altLang="ko-KR" dirty="0" err="1" smtClean="0">
                <a:latin typeface="맑은 고딕"/>
                <a:ea typeface="맑은 고딕"/>
                <a:cs typeface="맑은 고딕"/>
              </a:rPr>
              <a:t>startY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, </a:t>
            </a:r>
            <a:r>
              <a:rPr lang="en-US" altLang="ko-KR" dirty="0" err="1" smtClean="0">
                <a:latin typeface="맑은 고딕"/>
                <a:ea typeface="맑은 고딕"/>
                <a:cs typeface="맑은 고딕"/>
              </a:rPr>
              <a:t>destX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, </a:t>
            </a:r>
            <a:r>
              <a:rPr lang="en-US" altLang="ko-KR" dirty="0" err="1" smtClean="0">
                <a:latin typeface="맑은 고딕"/>
                <a:ea typeface="맑은 고딕"/>
                <a:cs typeface="맑은 고딕"/>
              </a:rPr>
              <a:t>destY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),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공의 속도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 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endParaRPr lang="ko-KR" altLang="en-US" dirty="0">
              <a:latin typeface="맑은 고딕"/>
              <a:ea typeface="맑은 고딕"/>
              <a:cs typeface="맑은 고딕"/>
            </a:endParaRPr>
          </a:p>
          <a:p>
            <a:pPr lvl="0">
              <a:defRPr/>
            </a:pPr>
            <a:r>
              <a:rPr lang="ko-KR" altLang="en-US" sz="2000" dirty="0">
                <a:latin typeface="맑은 고딕"/>
                <a:ea typeface="맑은 고딕"/>
                <a:cs typeface="맑은 고딕"/>
              </a:rPr>
              <a:t> ● </a:t>
            </a:r>
            <a:r>
              <a:rPr lang="ko-KR" altLang="en-US" sz="2200" dirty="0">
                <a:latin typeface="맑은 고딕"/>
                <a:ea typeface="맑은 고딕"/>
                <a:cs typeface="맑은 고딕"/>
              </a:rPr>
              <a:t>출력</a:t>
            </a:r>
          </a:p>
          <a:p>
            <a:pPr lvl="0">
              <a:defRPr/>
            </a:pPr>
            <a:r>
              <a:rPr lang="en-US" altLang="ko-KR" dirty="0">
                <a:latin typeface="맑은 고딕"/>
                <a:ea typeface="맑은 고딕"/>
                <a:cs typeface="맑은 고딕"/>
              </a:rPr>
              <a:t>  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공의 움직임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2018697" y="2999281"/>
            <a:ext cx="1584176" cy="1296144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1661064" y="4209977"/>
            <a:ext cx="425947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602873" y="2690762"/>
            <a:ext cx="425947" cy="4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22001" y="3902200"/>
            <a:ext cx="1906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startX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startY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412355" y="2690762"/>
            <a:ext cx="1521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destX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destY</a:t>
            </a:r>
            <a:endParaRPr lang="ko-KR" altLang="en-US" sz="1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4362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2" y="3"/>
            <a:ext cx="3324740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25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모듈 상세 설계</a:t>
            </a: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7249" name="TextBox 7248"/>
          <p:cNvSpPr txBox="1"/>
          <p:nvPr/>
        </p:nvSpPr>
        <p:spPr>
          <a:xfrm>
            <a:off x="527640" y="1498979"/>
            <a:ext cx="111135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b="1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000" b="1" dirty="0">
                <a:latin typeface="맑은 고딕"/>
                <a:ea typeface="맑은 고딕"/>
                <a:cs typeface="맑은 고딕"/>
              </a:rPr>
              <a:t>10. </a:t>
            </a:r>
            <a:r>
              <a:rPr lang="ko-KR" altLang="en-US" sz="2000" b="1" dirty="0" smtClean="0">
                <a:latin typeface="맑은 고딕"/>
                <a:ea typeface="맑은 고딕"/>
                <a:cs typeface="맑은 고딕"/>
              </a:rPr>
              <a:t>좌표 값 에 </a:t>
            </a:r>
            <a:r>
              <a:rPr lang="ko-KR" altLang="en-US" sz="2000" b="1" dirty="0">
                <a:latin typeface="맑은 고딕"/>
                <a:ea typeface="맑은 고딕"/>
                <a:cs typeface="맑은 고딕"/>
              </a:rPr>
              <a:t>따른 당구공 움직임 </a:t>
            </a:r>
            <a:r>
              <a:rPr lang="ko-KR" altLang="en-US" sz="2000" b="1" dirty="0" smtClean="0">
                <a:latin typeface="맑은 고딕"/>
                <a:ea typeface="맑은 고딕"/>
                <a:cs typeface="맑은 고딕"/>
              </a:rPr>
              <a:t>표</a:t>
            </a:r>
            <a:r>
              <a:rPr lang="ko-KR" altLang="en-US" sz="2000" b="1" dirty="0">
                <a:latin typeface="맑은 고딕"/>
                <a:ea typeface="맑은 고딕"/>
                <a:cs typeface="맑은 고딕"/>
              </a:rPr>
              <a:t>현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91444" y="1844824"/>
            <a:ext cx="1620180" cy="6120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27448" y="1952836"/>
            <a:ext cx="1584176" cy="364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cxnSp>
        <p:nvCxnSpPr>
          <p:cNvPr id="15" name="직선 연결선 14"/>
          <p:cNvCxnSpPr>
            <a:stCxn id="13" idx="2"/>
          </p:cNvCxnSpPr>
          <p:nvPr/>
        </p:nvCxnSpPr>
        <p:spPr>
          <a:xfrm flipH="1">
            <a:off x="1883532" y="2456892"/>
            <a:ext cx="18002" cy="36379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251684" y="1844824"/>
            <a:ext cx="1620180" cy="6120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87688" y="1952836"/>
            <a:ext cx="1584176" cy="366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맑은 고딕"/>
                <a:ea typeface="맑은 고딕"/>
                <a:cs typeface="맑은 고딕"/>
              </a:rPr>
              <a:t>DB</a:t>
            </a:r>
          </a:p>
        </p:txBody>
      </p:sp>
      <p:cxnSp>
        <p:nvCxnSpPr>
          <p:cNvPr id="18" name="직선 연결선 17"/>
          <p:cNvCxnSpPr>
            <a:stCxn id="16" idx="2"/>
          </p:cNvCxnSpPr>
          <p:nvPr/>
        </p:nvCxnSpPr>
        <p:spPr>
          <a:xfrm>
            <a:off x="4061774" y="2456892"/>
            <a:ext cx="0" cy="3529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411924" y="1844824"/>
            <a:ext cx="1620180" cy="6120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47928" y="1952836"/>
            <a:ext cx="1584176" cy="366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Ball</a:t>
            </a:r>
            <a:endParaRPr lang="en-US" altLang="ko-KR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1" name="직선 연결선 20"/>
          <p:cNvCxnSpPr>
            <a:stCxn id="19" idx="2"/>
          </p:cNvCxnSpPr>
          <p:nvPr/>
        </p:nvCxnSpPr>
        <p:spPr>
          <a:xfrm flipH="1">
            <a:off x="6213013" y="2456892"/>
            <a:ext cx="9001" cy="36379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775520" y="2816932"/>
            <a:ext cx="216024" cy="6120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132004" y="2816932"/>
            <a:ext cx="216024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991544" y="2852936"/>
            <a:ext cx="410445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23792" y="2888940"/>
            <a:ext cx="2052228" cy="290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 dirty="0">
                <a:latin typeface="맑은 고딕"/>
                <a:ea typeface="맑은 고딕"/>
                <a:cs typeface="맑은 고딕"/>
              </a:rPr>
              <a:t>1. </a:t>
            </a:r>
            <a:r>
              <a:rPr lang="en-US" altLang="ko-KR" sz="1300" dirty="0" smtClean="0">
                <a:latin typeface="맑은 고딕"/>
                <a:ea typeface="맑은 고딕"/>
                <a:cs typeface="맑은 고딕"/>
              </a:rPr>
              <a:t>Select a Value</a:t>
            </a:r>
            <a:endParaRPr lang="en-US" altLang="ko-KR" sz="13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35760" y="3429000"/>
            <a:ext cx="216024" cy="6120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rot="10800000">
            <a:off x="4187788" y="3429000"/>
            <a:ext cx="19082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59796" y="4041068"/>
            <a:ext cx="2808312" cy="29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 dirty="0">
                <a:latin typeface="맑은 고딕"/>
                <a:ea typeface="맑은 고딕"/>
                <a:cs typeface="맑은 고딕"/>
              </a:rPr>
              <a:t>3. send a </a:t>
            </a:r>
            <a:r>
              <a:rPr lang="en-US" altLang="ko-KR" sz="1300" dirty="0" smtClean="0">
                <a:latin typeface="맑은 고딕"/>
                <a:ea typeface="맑은 고딕"/>
                <a:cs typeface="맑은 고딕"/>
              </a:rPr>
              <a:t>Ball Position</a:t>
            </a:r>
            <a:endParaRPr lang="en-US" altLang="ko-KR" sz="13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rot="10800000" flipH="1">
            <a:off x="4223792" y="4005063"/>
            <a:ext cx="19082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23792" y="3429000"/>
            <a:ext cx="280831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 dirty="0">
                <a:latin typeface="맑은 고딕"/>
                <a:ea typeface="맑은 고딕"/>
                <a:cs typeface="맑은 고딕"/>
              </a:rPr>
              <a:t>2. </a:t>
            </a:r>
            <a:r>
              <a:rPr lang="en-US" altLang="ko-KR" sz="1300" dirty="0" smtClean="0">
                <a:latin typeface="맑은 고딕"/>
                <a:ea typeface="맑은 고딕"/>
                <a:cs typeface="맑은 고딕"/>
              </a:rPr>
              <a:t>Request Ball Position</a:t>
            </a:r>
            <a:endParaRPr lang="en-US" altLang="ko-KR" sz="13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6492044" y="4437112"/>
            <a:ext cx="3240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rot="16200000" flipH="1">
            <a:off x="6654062" y="4599130"/>
            <a:ext cx="3240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rot="10800000">
            <a:off x="6456040" y="4761148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240016" y="4329100"/>
            <a:ext cx="216024" cy="6120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603948" y="1844824"/>
            <a:ext cx="1620180" cy="6120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39952" y="1952836"/>
            <a:ext cx="1584176" cy="366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View</a:t>
            </a:r>
            <a:endParaRPr lang="en-US" altLang="ko-KR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0" name="직선 연결선 39"/>
          <p:cNvCxnSpPr>
            <a:stCxn id="38" idx="2"/>
          </p:cNvCxnSpPr>
          <p:nvPr/>
        </p:nvCxnSpPr>
        <p:spPr>
          <a:xfrm flipH="1">
            <a:off x="8405037" y="2456892"/>
            <a:ext cx="9001" cy="36379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8324028" y="2816932"/>
            <a:ext cx="216024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8684068" y="4186519"/>
            <a:ext cx="3240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rot="16200000" flipH="1">
            <a:off x="8857322" y="4348537"/>
            <a:ext cx="3240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rot="10800000">
            <a:off x="8666066" y="4503917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421575" y="3989865"/>
            <a:ext cx="216024" cy="6120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6348028" y="3601191"/>
            <a:ext cx="1976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56039" y="3676672"/>
            <a:ext cx="280831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 dirty="0">
                <a:latin typeface="맑은 고딕"/>
                <a:ea typeface="맑은 고딕"/>
                <a:cs typeface="맑은 고딕"/>
              </a:rPr>
              <a:t>4</a:t>
            </a:r>
            <a:r>
              <a:rPr lang="en-US" altLang="ko-KR" sz="1300" dirty="0" smtClean="0">
                <a:latin typeface="맑은 고딕"/>
                <a:ea typeface="맑은 고딕"/>
                <a:cs typeface="맑은 고딕"/>
              </a:rPr>
              <a:t>. Send Ball real position</a:t>
            </a:r>
            <a:endParaRPr lang="en-US" altLang="ko-KR" sz="13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026106" y="4218167"/>
            <a:ext cx="21532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 dirty="0">
                <a:latin typeface="맑은 고딕"/>
                <a:ea typeface="맑은 고딕"/>
                <a:cs typeface="맑은 고딕"/>
              </a:rPr>
              <a:t>5</a:t>
            </a:r>
            <a:r>
              <a:rPr lang="en-US" altLang="ko-KR" sz="1300" dirty="0" smtClean="0">
                <a:latin typeface="맑은 고딕"/>
                <a:ea typeface="맑은 고딕"/>
                <a:cs typeface="맑은 고딕"/>
              </a:rPr>
              <a:t>. Drawing Ball</a:t>
            </a:r>
            <a:endParaRPr lang="en-US" altLang="ko-KR" sz="13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10456" y="4468760"/>
            <a:ext cx="143454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 dirty="0">
                <a:latin typeface="맑은 고딕"/>
                <a:ea typeface="맑은 고딕"/>
                <a:cs typeface="맑은 고딕"/>
              </a:rPr>
              <a:t>6</a:t>
            </a:r>
            <a:r>
              <a:rPr lang="en-US" altLang="ko-KR" sz="1300" dirty="0" smtClean="0">
                <a:latin typeface="맑은 고딕"/>
                <a:ea typeface="맑은 고딕"/>
                <a:cs typeface="맑은 고딕"/>
              </a:rPr>
              <a:t>. </a:t>
            </a:r>
            <a:r>
              <a:rPr lang="en-US" altLang="ko-KR" sz="1300" dirty="0" err="1" smtClean="0">
                <a:latin typeface="맑은 고딕"/>
                <a:ea typeface="맑은 고딕"/>
                <a:cs typeface="맑은 고딕"/>
              </a:rPr>
              <a:t>Chage</a:t>
            </a:r>
            <a:r>
              <a:rPr lang="en-US" altLang="ko-KR" sz="1300" dirty="0" smtClean="0">
                <a:latin typeface="맑은 고딕"/>
                <a:ea typeface="맑은 고딕"/>
                <a:cs typeface="맑은 고딕"/>
              </a:rPr>
              <a:t> next position</a:t>
            </a:r>
            <a:endParaRPr lang="en-US" altLang="ko-KR" sz="1300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150532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4362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1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1" y="3"/>
            <a:ext cx="3636490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시스템 모듈 상세 설계 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– Android API</a:t>
            </a:r>
            <a:endParaRPr lang="ko-KR" altLang="en-US" sz="24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7234" name="TextBox 7233"/>
          <p:cNvSpPr txBox="1"/>
          <p:nvPr/>
        </p:nvSpPr>
        <p:spPr>
          <a:xfrm>
            <a:off x="547097" y="1342358"/>
            <a:ext cx="1155698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b="1" dirty="0">
              <a:latin typeface="맑은 고딕" pitchFamily="50" charset="-127"/>
              <a:ea typeface="맑은 고딕" pitchFamily="50" charset="-127"/>
              <a:cs typeface="맑은 고딕"/>
            </a:endParaRPr>
          </a:p>
          <a:p>
            <a:pPr>
              <a:defRPr/>
            </a:pPr>
            <a:endParaRPr lang="en-US" altLang="ko-KR" sz="2000" b="1" dirty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003377" y="1769033"/>
            <a:ext cx="11449273" cy="1908213"/>
            <a:chOff x="540147" y="1522374"/>
            <a:chExt cx="11449273" cy="1908213"/>
          </a:xfrm>
        </p:grpSpPr>
        <p:cxnSp>
          <p:nvCxnSpPr>
            <p:cNvPr id="7" name="직선 연결선 6"/>
            <p:cNvCxnSpPr/>
            <p:nvPr/>
          </p:nvCxnSpPr>
          <p:spPr>
            <a:xfrm rot="16200000" flipH="1">
              <a:off x="954193" y="2476481"/>
              <a:ext cx="1908212" cy="0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540148" y="1954423"/>
              <a:ext cx="11449272" cy="0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540147" y="2458479"/>
              <a:ext cx="11449272" cy="0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40147" y="2962535"/>
              <a:ext cx="11449272" cy="0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0147" y="1522374"/>
              <a:ext cx="13681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>
                  <a:latin typeface="맑은 고딕"/>
                  <a:ea typeface="맑은 고딕"/>
                  <a:cs typeface="맑은 고딕"/>
                </a:rPr>
                <a:t>형식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0147" y="2020469"/>
              <a:ext cx="1368152" cy="3671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>
                  <a:latin typeface="맑은 고딕"/>
                  <a:ea typeface="맑은 고딕"/>
                  <a:cs typeface="맑은 고딕"/>
                </a:rPr>
                <a:t>리턴 값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0147" y="2530487"/>
              <a:ext cx="1368152" cy="3674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>
                  <a:latin typeface="맑은 고딕"/>
                  <a:ea typeface="맑은 고딕"/>
                  <a:cs typeface="맑은 고딕"/>
                </a:rPr>
                <a:t>설명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0147" y="2998539"/>
              <a:ext cx="1368152" cy="3673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 dirty="0">
                  <a:latin typeface="맑은 고딕"/>
                  <a:ea typeface="맑은 고딕"/>
                  <a:cs typeface="맑은 고딕"/>
                </a:rPr>
                <a:t>예시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551660" y="1769033"/>
            <a:ext cx="230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Void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Fileread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n)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51660" y="22671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없음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1660" y="2777146"/>
            <a:ext cx="899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입력 받은 숫자에 해당하는 리소스의 파일을 불러와 공 좌표 정보 리스트에 넣어준다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025928" y="4006651"/>
            <a:ext cx="11449273" cy="1908213"/>
            <a:chOff x="540147" y="1522374"/>
            <a:chExt cx="11449273" cy="1908213"/>
          </a:xfrm>
        </p:grpSpPr>
        <p:cxnSp>
          <p:nvCxnSpPr>
            <p:cNvPr id="20" name="직선 연결선 19"/>
            <p:cNvCxnSpPr/>
            <p:nvPr/>
          </p:nvCxnSpPr>
          <p:spPr>
            <a:xfrm rot="16200000" flipH="1">
              <a:off x="954193" y="2476481"/>
              <a:ext cx="1908212" cy="0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540148" y="1954423"/>
              <a:ext cx="11449272" cy="0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540147" y="2458479"/>
              <a:ext cx="11449272" cy="0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540147" y="2962535"/>
              <a:ext cx="11449272" cy="0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40147" y="1522374"/>
              <a:ext cx="13681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>
                  <a:latin typeface="맑은 고딕"/>
                  <a:ea typeface="맑은 고딕"/>
                  <a:cs typeface="맑은 고딕"/>
                </a:rPr>
                <a:t>형식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0147" y="2020469"/>
              <a:ext cx="1368152" cy="3671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>
                  <a:latin typeface="맑은 고딕"/>
                  <a:ea typeface="맑은 고딕"/>
                  <a:cs typeface="맑은 고딕"/>
                </a:rPr>
                <a:t>리턴 값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0147" y="2530487"/>
              <a:ext cx="1368152" cy="3674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>
                  <a:latin typeface="맑은 고딕"/>
                  <a:ea typeface="맑은 고딕"/>
                  <a:cs typeface="맑은 고딕"/>
                </a:rPr>
                <a:t>설명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0147" y="2998539"/>
              <a:ext cx="1368152" cy="3673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 dirty="0">
                  <a:latin typeface="맑은 고딕"/>
                  <a:ea typeface="맑은 고딕"/>
                  <a:cs typeface="맑은 고딕"/>
                </a:rPr>
                <a:t>예시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683682" y="3998794"/>
            <a:ext cx="319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Void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Parse_read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(list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BallXY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76047" y="4513619"/>
            <a:ext cx="2188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[]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BallXYArrays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76047" y="5012832"/>
            <a:ext cx="1019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Fileread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에서 받은 리스트의 문자열을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파싱하여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목적에 맞게 나누어 배열에 넣은 후 리턴 시킨다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67340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4362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1" i="0">
                <a:solidFill>
                  <a:srgbClr val="000000">
                    <a:alpha val="100000"/>
                  </a:srgb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1" y="3"/>
            <a:ext cx="3636490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맑은 고딕"/>
              </a:rPr>
              <a:t>시스템 모듈 상세 설계 </a:t>
            </a:r>
            <a:r>
              <a:rPr lang="en-US" altLang="ko-KR" sz="2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맑은 고딕"/>
              </a:rPr>
              <a:t>– Android API</a:t>
            </a:r>
            <a:endParaRPr lang="ko-KR" altLang="en-US" sz="2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맑은 고딕"/>
            </a:endParaRP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grpSp>
        <p:nvGrpSpPr>
          <p:cNvPr id="6" name="그룹 5"/>
          <p:cNvGrpSpPr/>
          <p:nvPr/>
        </p:nvGrpSpPr>
        <p:grpSpPr>
          <a:xfrm>
            <a:off x="719516" y="1950975"/>
            <a:ext cx="11449273" cy="1908213"/>
            <a:chOff x="540147" y="1522374"/>
            <a:chExt cx="11449273" cy="1908213"/>
          </a:xfrm>
        </p:grpSpPr>
        <p:cxnSp>
          <p:nvCxnSpPr>
            <p:cNvPr id="7" name="직선 연결선 6"/>
            <p:cNvCxnSpPr/>
            <p:nvPr/>
          </p:nvCxnSpPr>
          <p:spPr>
            <a:xfrm rot="16200000" flipH="1">
              <a:off x="954193" y="2476481"/>
              <a:ext cx="1908212" cy="0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540148" y="1954423"/>
              <a:ext cx="11449272" cy="0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540147" y="2458479"/>
              <a:ext cx="11449272" cy="0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40147" y="2962535"/>
              <a:ext cx="11449272" cy="0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0147" y="1522374"/>
              <a:ext cx="13681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 dirty="0">
                  <a:latin typeface="맑은 고딕" pitchFamily="50" charset="-127"/>
                  <a:ea typeface="맑은 고딕" pitchFamily="50" charset="-127"/>
                  <a:cs typeface="맑은 고딕"/>
                </a:rPr>
                <a:t>형식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0147" y="2020469"/>
              <a:ext cx="1368152" cy="3671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>
                  <a:latin typeface="맑은 고딕" pitchFamily="50" charset="-127"/>
                  <a:ea typeface="맑은 고딕" pitchFamily="50" charset="-127"/>
                  <a:cs typeface="맑은 고딕"/>
                </a:rPr>
                <a:t>리턴 값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0147" y="2530487"/>
              <a:ext cx="1368152" cy="3674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>
                  <a:latin typeface="맑은 고딕" pitchFamily="50" charset="-127"/>
                  <a:ea typeface="맑은 고딕" pitchFamily="50" charset="-127"/>
                  <a:cs typeface="맑은 고딕"/>
                </a:rPr>
                <a:t>설명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0147" y="2998539"/>
              <a:ext cx="1368152" cy="3673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>
                  <a:latin typeface="맑은 고딕" pitchFamily="50" charset="-127"/>
                  <a:ea typeface="맑은 고딕" pitchFamily="50" charset="-127"/>
                  <a:cs typeface="맑은 고딕"/>
                </a:rPr>
                <a:t>예시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293739" y="1952735"/>
            <a:ext cx="4088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Void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LineGo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flaot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posX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float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posY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93739" y="24468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없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음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93739" y="2959088"/>
            <a:ext cx="774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다음 가야 될 포지션에 해당하는 위치 좌표를 받아 그 위치까지 움직인다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19515" y="4158004"/>
            <a:ext cx="11449273" cy="1908213"/>
            <a:chOff x="540147" y="1522374"/>
            <a:chExt cx="11449273" cy="1908213"/>
          </a:xfrm>
        </p:grpSpPr>
        <p:cxnSp>
          <p:nvCxnSpPr>
            <p:cNvPr id="19" name="직선 연결선 18"/>
            <p:cNvCxnSpPr/>
            <p:nvPr/>
          </p:nvCxnSpPr>
          <p:spPr>
            <a:xfrm rot="16200000" flipH="1">
              <a:off x="954193" y="2476481"/>
              <a:ext cx="1908212" cy="0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40148" y="1954423"/>
              <a:ext cx="11449272" cy="0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540147" y="2458479"/>
              <a:ext cx="11449272" cy="0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540147" y="2962535"/>
              <a:ext cx="11449272" cy="0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40147" y="1522374"/>
              <a:ext cx="13681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 dirty="0">
                  <a:latin typeface="맑은 고딕" pitchFamily="50" charset="-127"/>
                  <a:ea typeface="맑은 고딕" pitchFamily="50" charset="-127"/>
                  <a:cs typeface="맑은 고딕"/>
                </a:rPr>
                <a:t>형식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0147" y="2020469"/>
              <a:ext cx="1368152" cy="3671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>
                  <a:latin typeface="맑은 고딕" pitchFamily="50" charset="-127"/>
                  <a:ea typeface="맑은 고딕" pitchFamily="50" charset="-127"/>
                  <a:cs typeface="맑은 고딕"/>
                </a:rPr>
                <a:t>리턴 값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0147" y="2530487"/>
              <a:ext cx="1368152" cy="3674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>
                  <a:latin typeface="맑은 고딕" pitchFamily="50" charset="-127"/>
                  <a:ea typeface="맑은 고딕" pitchFamily="50" charset="-127"/>
                  <a:cs typeface="맑은 고딕"/>
                </a:rPr>
                <a:t>설명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0147" y="2998539"/>
              <a:ext cx="1368152" cy="3673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>
                  <a:latin typeface="맑은 고딕" pitchFamily="50" charset="-127"/>
                  <a:ea typeface="맑은 고딕" pitchFamily="50" charset="-127"/>
                  <a:cs typeface="맑은 고딕"/>
                </a:rPr>
                <a:t>예시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293739" y="4165955"/>
            <a:ext cx="623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ScreenScaleRatio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target_width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target_height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93739" y="4674884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비율에 비례한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좌표값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리턴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93739" y="5149530"/>
            <a:ext cx="1015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원하는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타겟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해상도와 원래 해상도의 비율을 계산하여 그 값에 맞는 비율에 비례한 </a:t>
            </a:r>
            <a:r>
              <a:rPr lang="ko-KR" altLang="en-US" b="1" dirty="0" err="1" smtClean="0">
                <a:latin typeface="맑은 고딕" pitchFamily="50" charset="-127"/>
                <a:ea typeface="맑은 고딕" pitchFamily="50" charset="-127"/>
              </a:rPr>
              <a:t>좌표값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계산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905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4362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1" y="3"/>
            <a:ext cx="3636490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시스템 모듈 상세 설계 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– Android API</a:t>
            </a:r>
            <a:endParaRPr lang="ko-KR" altLang="en-US" sz="2400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grpSp>
        <p:nvGrpSpPr>
          <p:cNvPr id="7246" name="그룹 7245"/>
          <p:cNvGrpSpPr/>
          <p:nvPr/>
        </p:nvGrpSpPr>
        <p:grpSpPr>
          <a:xfrm>
            <a:off x="576151" y="2523780"/>
            <a:ext cx="11449273" cy="1908213"/>
            <a:chOff x="540147" y="1522374"/>
            <a:chExt cx="11449273" cy="1908213"/>
          </a:xfrm>
        </p:grpSpPr>
        <p:cxnSp>
          <p:nvCxnSpPr>
            <p:cNvPr id="7236" name="직선 연결선 7235"/>
            <p:cNvCxnSpPr/>
            <p:nvPr/>
          </p:nvCxnSpPr>
          <p:spPr>
            <a:xfrm rot="16200000" flipH="1">
              <a:off x="954193" y="2476481"/>
              <a:ext cx="1908212" cy="0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7" name="직선 연결선 7236"/>
            <p:cNvCxnSpPr/>
            <p:nvPr/>
          </p:nvCxnSpPr>
          <p:spPr>
            <a:xfrm>
              <a:off x="540148" y="1954423"/>
              <a:ext cx="11449272" cy="0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8" name="직선 연결선 7237"/>
            <p:cNvCxnSpPr/>
            <p:nvPr/>
          </p:nvCxnSpPr>
          <p:spPr>
            <a:xfrm>
              <a:off x="540147" y="2458479"/>
              <a:ext cx="11449272" cy="0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9" name="직선 연결선 7238"/>
            <p:cNvCxnSpPr/>
            <p:nvPr/>
          </p:nvCxnSpPr>
          <p:spPr>
            <a:xfrm>
              <a:off x="540147" y="2962535"/>
              <a:ext cx="11449272" cy="0"/>
            </a:xfrm>
            <a:prstGeom prst="line">
              <a:avLst/>
            </a:prstGeom>
            <a:ln>
              <a:solidFill>
                <a:schemeClr val="accent2">
                  <a:lumMod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40" name="TextBox 7239"/>
            <p:cNvSpPr txBox="1"/>
            <p:nvPr/>
          </p:nvSpPr>
          <p:spPr>
            <a:xfrm>
              <a:off x="540147" y="1522374"/>
              <a:ext cx="1368152" cy="3638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>
                  <a:latin typeface="맑은 고딕"/>
                  <a:ea typeface="맑은 고딕"/>
                  <a:cs typeface="맑은 고딕"/>
                </a:rPr>
                <a:t>형식</a:t>
              </a:r>
            </a:p>
          </p:txBody>
        </p:sp>
        <p:sp>
          <p:nvSpPr>
            <p:cNvPr id="7242" name="TextBox 7241"/>
            <p:cNvSpPr txBox="1"/>
            <p:nvPr/>
          </p:nvSpPr>
          <p:spPr>
            <a:xfrm>
              <a:off x="540147" y="2020469"/>
              <a:ext cx="1368152" cy="3671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>
                  <a:latin typeface="맑은 고딕"/>
                  <a:ea typeface="맑은 고딕"/>
                  <a:cs typeface="맑은 고딕"/>
                </a:rPr>
                <a:t>리턴 값</a:t>
              </a:r>
            </a:p>
          </p:txBody>
        </p:sp>
        <p:sp>
          <p:nvSpPr>
            <p:cNvPr id="7243" name="TextBox 7242"/>
            <p:cNvSpPr txBox="1"/>
            <p:nvPr/>
          </p:nvSpPr>
          <p:spPr>
            <a:xfrm>
              <a:off x="540147" y="2530487"/>
              <a:ext cx="1368152" cy="3674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>
                  <a:latin typeface="맑은 고딕"/>
                  <a:ea typeface="맑은 고딕"/>
                  <a:cs typeface="맑은 고딕"/>
                </a:rPr>
                <a:t>설명</a:t>
              </a:r>
            </a:p>
          </p:txBody>
        </p:sp>
        <p:sp>
          <p:nvSpPr>
            <p:cNvPr id="7244" name="TextBox 7243"/>
            <p:cNvSpPr txBox="1"/>
            <p:nvPr/>
          </p:nvSpPr>
          <p:spPr>
            <a:xfrm>
              <a:off x="540147" y="2998539"/>
              <a:ext cx="1368152" cy="3673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>
                  <a:latin typeface="맑은 고딕"/>
                  <a:ea typeface="맑은 고딕"/>
                  <a:cs typeface="맑은 고딕"/>
                </a:rPr>
                <a:t>예시</a:t>
              </a:r>
            </a:p>
          </p:txBody>
        </p:sp>
      </p:grpSp>
      <p:sp>
        <p:nvSpPr>
          <p:cNvPr id="7247" name="TextBox 7246"/>
          <p:cNvSpPr txBox="1"/>
          <p:nvPr/>
        </p:nvSpPr>
        <p:spPr>
          <a:xfrm>
            <a:off x="1944301" y="2588824"/>
            <a:ext cx="8388934" cy="365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latin typeface="맑은 고딕"/>
                <a:ea typeface="맑은 고딕"/>
                <a:cs typeface="맑은 고딕"/>
              </a:rPr>
              <a:t>void </a:t>
            </a:r>
            <a:r>
              <a:rPr lang="en-US" altLang="ko-KR" b="1" dirty="0" err="1">
                <a:latin typeface="맑은 고딕"/>
                <a:ea typeface="맑은 고딕"/>
                <a:cs typeface="맑은 고딕"/>
              </a:rPr>
              <a:t>CheckValue</a:t>
            </a:r>
            <a:r>
              <a:rPr lang="en-US" altLang="ko-KR" b="1" dirty="0">
                <a:latin typeface="맑은 고딕"/>
                <a:ea typeface="맑은 고딕"/>
                <a:cs typeface="맑은 고딕"/>
              </a:rPr>
              <a:t>(String </a:t>
            </a:r>
            <a:r>
              <a:rPr lang="en-US" altLang="ko-KR" b="1" dirty="0" err="1">
                <a:latin typeface="맑은 고딕"/>
                <a:ea typeface="맑은 고딕"/>
                <a:cs typeface="맑은 고딕"/>
              </a:rPr>
              <a:t>vpoint,String</a:t>
            </a:r>
            <a:r>
              <a:rPr lang="en-US" altLang="ko-KR" b="1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b="1" dirty="0" err="1">
                <a:latin typeface="맑은 고딕"/>
                <a:ea typeface="맑은 고딕"/>
                <a:cs typeface="맑은 고딕"/>
              </a:rPr>
              <a:t>vtip</a:t>
            </a:r>
            <a:r>
              <a:rPr lang="en-US" altLang="ko-KR" b="1" dirty="0">
                <a:latin typeface="맑은 고딕"/>
                <a:ea typeface="맑은 고딕"/>
                <a:cs typeface="맑은 고딕"/>
              </a:rPr>
              <a:t>, String </a:t>
            </a:r>
            <a:r>
              <a:rPr lang="en-US" altLang="ko-KR" b="1" dirty="0" err="1">
                <a:latin typeface="맑은 고딕"/>
                <a:ea typeface="맑은 고딕"/>
                <a:cs typeface="맑은 고딕"/>
              </a:rPr>
              <a:t>vthick</a:t>
            </a:r>
            <a:r>
              <a:rPr lang="en-US" altLang="ko-KR" b="1" dirty="0">
                <a:latin typeface="맑은 고딕"/>
                <a:ea typeface="맑은 고딕"/>
                <a:cs typeface="맑은 고딕"/>
              </a:rPr>
              <a:t>, String </a:t>
            </a:r>
            <a:r>
              <a:rPr lang="en-US" altLang="ko-KR" b="1" dirty="0" err="1">
                <a:latin typeface="맑은 고딕"/>
                <a:ea typeface="맑은 고딕"/>
                <a:cs typeface="맑은 고딕"/>
              </a:rPr>
              <a:t>vstrock</a:t>
            </a:r>
            <a:r>
              <a:rPr lang="en-US" altLang="ko-KR" b="1" dirty="0">
                <a:latin typeface="맑은 고딕"/>
                <a:ea typeface="맑은 고딕"/>
                <a:cs typeface="맑은 고딕"/>
              </a:rPr>
              <a:t>)</a:t>
            </a:r>
          </a:p>
        </p:txBody>
      </p:sp>
      <p:sp>
        <p:nvSpPr>
          <p:cNvPr id="7248" name="TextBox 7247"/>
          <p:cNvSpPr txBox="1"/>
          <p:nvPr/>
        </p:nvSpPr>
        <p:spPr>
          <a:xfrm>
            <a:off x="1944302" y="3063839"/>
            <a:ext cx="2412268" cy="366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latin typeface="맑은 고딕"/>
                <a:ea typeface="맑은 고딕"/>
                <a:cs typeface="맑은 고딕"/>
              </a:rPr>
              <a:t>없음</a:t>
            </a:r>
          </a:p>
        </p:txBody>
      </p:sp>
      <p:sp>
        <p:nvSpPr>
          <p:cNvPr id="7249" name="TextBox 7248"/>
          <p:cNvSpPr txBox="1"/>
          <p:nvPr/>
        </p:nvSpPr>
        <p:spPr>
          <a:xfrm>
            <a:off x="1944301" y="3567895"/>
            <a:ext cx="8676966" cy="36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latin typeface="맑은 고딕"/>
                <a:ea typeface="맑은 고딕"/>
                <a:cs typeface="맑은 고딕"/>
              </a:rPr>
              <a:t>각 변수들이 입력되었을 때</a:t>
            </a:r>
            <a:r>
              <a:rPr lang="en-US" altLang="ko-KR" b="1"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b="1">
                <a:latin typeface="맑은 고딕"/>
                <a:ea typeface="맑은 고딕"/>
                <a:cs typeface="맑은 고딕"/>
              </a:rPr>
              <a:t> 화면에 변수상황들을 그리기위한 함수들의 집합 함수</a:t>
            </a:r>
          </a:p>
        </p:txBody>
      </p:sp>
      <p:sp>
        <p:nvSpPr>
          <p:cNvPr id="7250" name="TextBox 7249"/>
          <p:cNvSpPr txBox="1"/>
          <p:nvPr/>
        </p:nvSpPr>
        <p:spPr>
          <a:xfrm>
            <a:off x="1944301" y="3963939"/>
            <a:ext cx="6480723" cy="361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latin typeface="맑은 고딕"/>
                <a:ea typeface="맑은 고딕"/>
                <a:cs typeface="맑은 고딕"/>
              </a:rPr>
              <a:t>CheckValue(v_point, v_tip, v_thick, v_strock);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4362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1" y="3"/>
            <a:ext cx="3636490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시스템 모듈 상세 설계 </a:t>
            </a:r>
            <a:r>
              <a:rPr lang="en-US" altLang="ko-KR" sz="2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– Android API</a:t>
            </a:r>
            <a:endParaRPr lang="ko-KR" altLang="en-US" sz="2400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cxnSp>
        <p:nvCxnSpPr>
          <p:cNvPr id="7236" name="직선 연결선 7235"/>
          <p:cNvCxnSpPr/>
          <p:nvPr/>
        </p:nvCxnSpPr>
        <p:spPr>
          <a:xfrm rot="16200000" flipH="1" flipV="1">
            <a:off x="50740" y="3811984"/>
            <a:ext cx="3787127" cy="0"/>
          </a:xfrm>
          <a:prstGeom prst="line">
            <a:avLst/>
          </a:prstGeom>
          <a:ln>
            <a:solidFill>
              <a:schemeClr val="accent2">
                <a:lumMod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7" name="직선 연결선 7236"/>
          <p:cNvCxnSpPr/>
          <p:nvPr/>
        </p:nvCxnSpPr>
        <p:spPr>
          <a:xfrm>
            <a:off x="576152" y="4265388"/>
            <a:ext cx="11449272" cy="0"/>
          </a:xfrm>
          <a:prstGeom prst="line">
            <a:avLst/>
          </a:prstGeom>
          <a:ln>
            <a:solidFill>
              <a:schemeClr val="accent2">
                <a:lumMod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8" name="직선 연결선 7237"/>
          <p:cNvCxnSpPr/>
          <p:nvPr/>
        </p:nvCxnSpPr>
        <p:spPr>
          <a:xfrm>
            <a:off x="576151" y="4733440"/>
            <a:ext cx="11449272" cy="0"/>
          </a:xfrm>
          <a:prstGeom prst="line">
            <a:avLst/>
          </a:prstGeom>
          <a:ln>
            <a:solidFill>
              <a:schemeClr val="accent2">
                <a:lumMod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9" name="직선 연결선 7238"/>
          <p:cNvCxnSpPr/>
          <p:nvPr/>
        </p:nvCxnSpPr>
        <p:spPr>
          <a:xfrm>
            <a:off x="576151" y="5273500"/>
            <a:ext cx="11449272" cy="0"/>
          </a:xfrm>
          <a:prstGeom prst="line">
            <a:avLst/>
          </a:prstGeom>
          <a:ln>
            <a:solidFill>
              <a:schemeClr val="accent2">
                <a:lumMod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0" name="TextBox 7239"/>
          <p:cNvSpPr txBox="1"/>
          <p:nvPr/>
        </p:nvSpPr>
        <p:spPr>
          <a:xfrm>
            <a:off x="576151" y="1918419"/>
            <a:ext cx="1368152" cy="367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맑은 고딕"/>
                <a:ea typeface="맑은 고딕"/>
                <a:cs typeface="맑은 고딕"/>
              </a:rPr>
              <a:t>형식</a:t>
            </a:r>
          </a:p>
        </p:txBody>
      </p:sp>
      <p:sp>
        <p:nvSpPr>
          <p:cNvPr id="7242" name="TextBox 7241"/>
          <p:cNvSpPr txBox="1"/>
          <p:nvPr/>
        </p:nvSpPr>
        <p:spPr>
          <a:xfrm>
            <a:off x="576151" y="4329802"/>
            <a:ext cx="1368152" cy="36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맑은 고딕"/>
                <a:ea typeface="맑은 고딕"/>
                <a:cs typeface="맑은 고딕"/>
              </a:rPr>
              <a:t>리턴 값</a:t>
            </a:r>
          </a:p>
        </p:txBody>
      </p:sp>
      <p:sp>
        <p:nvSpPr>
          <p:cNvPr id="7243" name="TextBox 7242"/>
          <p:cNvSpPr txBox="1"/>
          <p:nvPr/>
        </p:nvSpPr>
        <p:spPr>
          <a:xfrm>
            <a:off x="576151" y="4797946"/>
            <a:ext cx="1368152" cy="367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맑은 고딕"/>
                <a:ea typeface="맑은 고딕"/>
                <a:cs typeface="맑은 고딕"/>
              </a:rPr>
              <a:t>설명</a:t>
            </a:r>
          </a:p>
        </p:txBody>
      </p:sp>
      <p:sp>
        <p:nvSpPr>
          <p:cNvPr id="7244" name="TextBox 7243"/>
          <p:cNvSpPr txBox="1"/>
          <p:nvPr/>
        </p:nvSpPr>
        <p:spPr>
          <a:xfrm>
            <a:off x="576151" y="5309504"/>
            <a:ext cx="1368152" cy="367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맑은 고딕"/>
                <a:ea typeface="맑은 고딕"/>
                <a:cs typeface="맑은 고딕"/>
              </a:rPr>
              <a:t>예시</a:t>
            </a:r>
          </a:p>
        </p:txBody>
      </p:sp>
      <p:sp>
        <p:nvSpPr>
          <p:cNvPr id="7247" name="TextBox 7246"/>
          <p:cNvSpPr txBox="1"/>
          <p:nvPr/>
        </p:nvSpPr>
        <p:spPr>
          <a:xfrm>
            <a:off x="1980305" y="1961130"/>
            <a:ext cx="8388935" cy="2291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latin typeface="맑은 고딕"/>
                <a:ea typeface="맑은 고딕"/>
                <a:cs typeface="맑은 고딕"/>
              </a:rPr>
              <a:t>void onlyThick(String Vthick)</a:t>
            </a:r>
          </a:p>
          <a:p>
            <a:pPr>
              <a:defRPr/>
            </a:pPr>
            <a:r>
              <a:rPr lang="en-US" altLang="ko-KR" b="1">
                <a:latin typeface="맑은 고딕"/>
                <a:ea typeface="맑은 고딕"/>
                <a:cs typeface="맑은 고딕"/>
              </a:rPr>
              <a:t>void onlyTip(String Vtip)</a:t>
            </a:r>
          </a:p>
          <a:p>
            <a:pPr>
              <a:defRPr/>
            </a:pPr>
            <a:r>
              <a:rPr lang="en-US" altLang="ko-KR" b="1">
                <a:latin typeface="맑은 고딕"/>
                <a:ea typeface="맑은 고딕"/>
                <a:cs typeface="맑은 고딕"/>
              </a:rPr>
              <a:t>void onlyPoint(String Vpoint)</a:t>
            </a:r>
          </a:p>
          <a:p>
            <a:pPr>
              <a:defRPr/>
            </a:pPr>
            <a:r>
              <a:rPr lang="en-US" altLang="ko-KR" b="1">
                <a:latin typeface="맑은 고딕"/>
                <a:ea typeface="맑은 고딕"/>
                <a:cs typeface="맑은 고딕"/>
              </a:rPr>
              <a:t>void onlyStrock(String Vstrock)</a:t>
            </a:r>
          </a:p>
          <a:p>
            <a:pPr>
              <a:defRPr/>
            </a:pPr>
            <a:r>
              <a:rPr lang="en-US" altLang="ko-KR" b="1">
                <a:latin typeface="맑은 고딕"/>
                <a:ea typeface="맑은 고딕"/>
                <a:cs typeface="맑은 고딕"/>
              </a:rPr>
              <a:t>void ThickNTip(String Vthick, String Vtip)</a:t>
            </a:r>
          </a:p>
          <a:p>
            <a:pPr>
              <a:defRPr/>
            </a:pPr>
            <a:r>
              <a:rPr lang="en-US" altLang="ko-KR" b="1">
                <a:latin typeface="맑은 고딕"/>
                <a:ea typeface="맑은 고딕"/>
                <a:cs typeface="맑은 고딕"/>
              </a:rPr>
              <a:t>void ThickNPoint(String Vthick, String Vpoint)</a:t>
            </a:r>
          </a:p>
          <a:p>
            <a:pPr>
              <a:defRPr/>
            </a:pPr>
            <a:r>
              <a:rPr lang="en-US" altLang="ko-KR" b="1">
                <a:latin typeface="맑은 고딕"/>
                <a:ea typeface="맑은 고딕"/>
                <a:cs typeface="맑은 고딕"/>
              </a:rPr>
              <a:t>void PointNTip(String Vpoint,String Vtip)</a:t>
            </a:r>
          </a:p>
          <a:p>
            <a:pPr>
              <a:defRPr/>
            </a:pPr>
            <a:r>
              <a:rPr lang="en-US" altLang="ko-KR" b="1">
                <a:latin typeface="맑은 고딕"/>
                <a:ea typeface="맑은 고딕"/>
                <a:cs typeface="맑은 고딕"/>
              </a:rPr>
              <a:t>void ThickNTipNPoint(String Vthick,String Vpoint,String Vtip)</a:t>
            </a:r>
          </a:p>
        </p:txBody>
      </p:sp>
      <p:sp>
        <p:nvSpPr>
          <p:cNvPr id="7248" name="TextBox 7247"/>
          <p:cNvSpPr txBox="1"/>
          <p:nvPr/>
        </p:nvSpPr>
        <p:spPr>
          <a:xfrm>
            <a:off x="1944302" y="4329846"/>
            <a:ext cx="2412268" cy="36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latin typeface="맑은 고딕"/>
                <a:ea typeface="맑은 고딕"/>
                <a:cs typeface="맑은 고딕"/>
              </a:rPr>
              <a:t>없음</a:t>
            </a:r>
          </a:p>
        </p:txBody>
      </p:sp>
      <p:sp>
        <p:nvSpPr>
          <p:cNvPr id="7249" name="TextBox 7248"/>
          <p:cNvSpPr txBox="1"/>
          <p:nvPr/>
        </p:nvSpPr>
        <p:spPr>
          <a:xfrm>
            <a:off x="1944301" y="4797829"/>
            <a:ext cx="8676966" cy="367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latin typeface="맑은 고딕"/>
                <a:ea typeface="맑은 고딕"/>
                <a:cs typeface="맑은 고딕"/>
              </a:rPr>
              <a:t>각 변수들이 입력되었을 때</a:t>
            </a:r>
            <a:r>
              <a:rPr lang="en-US" altLang="ko-KR" b="1"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b="1">
                <a:latin typeface="맑은 고딕"/>
                <a:ea typeface="맑은 고딕"/>
                <a:cs typeface="맑은 고딕"/>
              </a:rPr>
              <a:t> 화면에 변수상황들을 그리기위한 함수</a:t>
            </a:r>
          </a:p>
        </p:txBody>
      </p:sp>
      <p:sp>
        <p:nvSpPr>
          <p:cNvPr id="7250" name="TextBox 7249"/>
          <p:cNvSpPr txBox="1"/>
          <p:nvPr/>
        </p:nvSpPr>
        <p:spPr>
          <a:xfrm>
            <a:off x="1944301" y="5309504"/>
            <a:ext cx="6480723" cy="367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latin typeface="맑은 고딕"/>
                <a:ea typeface="맑은 고딕"/>
                <a:cs typeface="맑은 고딕"/>
              </a:rPr>
              <a:t>ThickNPoint(vthick, vpoint);;</a:t>
            </a: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4362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2" y="3"/>
            <a:ext cx="3324740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25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모듈 상세 설계</a:t>
            </a:r>
            <a:r>
              <a:rPr lang="en-US" altLang="ko-KR" sz="25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Flowchart</a:t>
            </a: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7250" name="TextBox 27"/>
          <p:cNvSpPr txBox="1"/>
          <p:nvPr/>
        </p:nvSpPr>
        <p:spPr>
          <a:xfrm>
            <a:off x="3204443" y="1270347"/>
            <a:ext cx="3600400" cy="52925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90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51" name="직사각형 5"/>
          <p:cNvSpPr/>
          <p:nvPr/>
        </p:nvSpPr>
        <p:spPr>
          <a:xfrm>
            <a:off x="648159" y="3147321"/>
            <a:ext cx="1878494" cy="566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>
                <a:latin typeface="맑은 고딕"/>
                <a:ea typeface="맑은 고딕"/>
                <a:cs typeface="맑은 고딕"/>
              </a:rPr>
              <a:t>서버에 로그인</a:t>
            </a:r>
          </a:p>
        </p:txBody>
      </p:sp>
      <p:sp>
        <p:nvSpPr>
          <p:cNvPr id="7252" name="모서리가 둥근 직사각형 6"/>
          <p:cNvSpPr/>
          <p:nvPr/>
        </p:nvSpPr>
        <p:spPr>
          <a:xfrm>
            <a:off x="641873" y="1486371"/>
            <a:ext cx="1878494" cy="56653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>
                <a:latin typeface="맑은 고딕"/>
                <a:ea typeface="맑은 고딕"/>
                <a:cs typeface="맑은 고딕"/>
              </a:rPr>
              <a:t>시작</a:t>
            </a:r>
          </a:p>
        </p:txBody>
      </p:sp>
      <p:sp>
        <p:nvSpPr>
          <p:cNvPr id="7253" name="직사각형 11"/>
          <p:cNvSpPr/>
          <p:nvPr/>
        </p:nvSpPr>
        <p:spPr>
          <a:xfrm>
            <a:off x="648159" y="4690727"/>
            <a:ext cx="1878494" cy="566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>
                <a:latin typeface="맑은 고딕"/>
                <a:ea typeface="맑은 고딕"/>
                <a:cs typeface="맑은 고딕"/>
              </a:rPr>
              <a:t>문제 선택</a:t>
            </a:r>
          </a:p>
        </p:txBody>
      </p:sp>
      <p:sp>
        <p:nvSpPr>
          <p:cNvPr id="7254" name="직사각형 12"/>
          <p:cNvSpPr/>
          <p:nvPr/>
        </p:nvSpPr>
        <p:spPr>
          <a:xfrm>
            <a:off x="4334968" y="2081856"/>
            <a:ext cx="1878494" cy="5665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>
                <a:latin typeface="맑은 고딕"/>
                <a:ea typeface="맑은 고딕"/>
                <a:cs typeface="맑은 고딕"/>
              </a:rPr>
              <a:t>DB</a:t>
            </a:r>
            <a:r>
              <a:rPr lang="ko-KR" altLang="en-US" sz="1700">
                <a:latin typeface="맑은 고딕"/>
                <a:ea typeface="맑은 고딕"/>
                <a:cs typeface="맑은 고딕"/>
              </a:rPr>
              <a:t>의 문제 추출</a:t>
            </a:r>
          </a:p>
        </p:txBody>
      </p:sp>
      <p:cxnSp>
        <p:nvCxnSpPr>
          <p:cNvPr id="7255" name="직선 화살표 연결선 16"/>
          <p:cNvCxnSpPr>
            <a:stCxn id="7252" idx="2"/>
            <a:endCxn id="7251" idx="0"/>
          </p:cNvCxnSpPr>
          <p:nvPr/>
        </p:nvCxnSpPr>
        <p:spPr>
          <a:xfrm rot="16200000" flipH="1">
            <a:off x="1037053" y="2596968"/>
            <a:ext cx="1094420" cy="6286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  <a:effectLst>
            <a:outerShdw blurRad="76200" dist="762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56" name="직선 화살표 연결선 18"/>
          <p:cNvCxnSpPr>
            <a:stCxn id="7251" idx="2"/>
            <a:endCxn id="7253" idx="0"/>
          </p:cNvCxnSpPr>
          <p:nvPr/>
        </p:nvCxnSpPr>
        <p:spPr>
          <a:xfrm rot="16200000" flipH="1">
            <a:off x="1098969" y="4202290"/>
            <a:ext cx="976874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  <a:effectLst>
            <a:outerShdw blurRad="76200" dist="762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57" name="꺾인 연결선 24"/>
          <p:cNvCxnSpPr>
            <a:stCxn id="7253" idx="3"/>
            <a:endCxn id="7254" idx="0"/>
          </p:cNvCxnSpPr>
          <p:nvPr/>
        </p:nvCxnSpPr>
        <p:spPr>
          <a:xfrm flipV="1">
            <a:off x="2526653" y="2081856"/>
            <a:ext cx="2747561" cy="2892137"/>
          </a:xfrm>
          <a:prstGeom prst="bentConnector4">
            <a:avLst>
              <a:gd name="adj1" fmla="val 32847"/>
              <a:gd name="adj2" fmla="val 104782"/>
            </a:avLst>
          </a:prstGeom>
          <a:ln w="38100">
            <a:solidFill>
              <a:schemeClr val="dk1"/>
            </a:solidFill>
            <a:tailEnd type="triangle"/>
          </a:ln>
          <a:effectLst>
            <a:outerShdw blurRad="76200" dist="762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58" name="직선 화살표 연결선 38"/>
          <p:cNvCxnSpPr>
            <a:stCxn id="7260" idx="2"/>
            <a:endCxn id="7261" idx="0"/>
          </p:cNvCxnSpPr>
          <p:nvPr/>
        </p:nvCxnSpPr>
        <p:spPr>
          <a:xfrm rot="16200000" flipH="1">
            <a:off x="5116761" y="3655638"/>
            <a:ext cx="324430" cy="9525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  <a:effectLst>
            <a:outerShdw blurRad="76200" dist="762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59" name="TextBox 28"/>
          <p:cNvSpPr txBox="1"/>
          <p:nvPr/>
        </p:nvSpPr>
        <p:spPr>
          <a:xfrm>
            <a:off x="4356571" y="1121278"/>
            <a:ext cx="13303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 spc="-150" dirty="0" err="1" smtClean="0">
                <a:latin typeface="맑은 고딕"/>
                <a:ea typeface="맑은 고딕"/>
                <a:cs typeface="맑은 고딕"/>
              </a:rPr>
              <a:t>계산부</a:t>
            </a:r>
            <a:endParaRPr lang="ko-KR" altLang="en-US" b="1" spc="-15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60" name="직사각형 59"/>
          <p:cNvSpPr/>
          <p:nvPr/>
        </p:nvSpPr>
        <p:spPr>
          <a:xfrm>
            <a:off x="4334967" y="2931654"/>
            <a:ext cx="1878494" cy="5665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>
                <a:latin typeface="맑은 고딕"/>
                <a:ea typeface="맑은 고딕"/>
                <a:cs typeface="맑은 고딕"/>
              </a:rPr>
              <a:t>공의 좌표값 추출</a:t>
            </a:r>
          </a:p>
        </p:txBody>
      </p:sp>
      <p:sp>
        <p:nvSpPr>
          <p:cNvPr id="7261" name="직사각형 61"/>
          <p:cNvSpPr/>
          <p:nvPr/>
        </p:nvSpPr>
        <p:spPr>
          <a:xfrm>
            <a:off x="4344492" y="3822616"/>
            <a:ext cx="1878494" cy="5665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 dirty="0" err="1">
                <a:latin typeface="맑은 고딕"/>
                <a:ea typeface="맑은 고딕"/>
                <a:cs typeface="맑은 고딕"/>
              </a:rPr>
              <a:t>파싱</a:t>
            </a:r>
            <a:endParaRPr lang="ko-KR" altLang="en-US" sz="17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262" name="직선 화살표 연결선 68"/>
          <p:cNvCxnSpPr>
            <a:stCxn id="7254" idx="2"/>
            <a:endCxn id="7260" idx="0"/>
          </p:cNvCxnSpPr>
          <p:nvPr/>
        </p:nvCxnSpPr>
        <p:spPr>
          <a:xfrm rot="5400000">
            <a:off x="5132581" y="2790020"/>
            <a:ext cx="283266" cy="1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  <a:effectLst>
            <a:outerShdw blurRad="76200" dist="762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63" name="직사각형 71"/>
          <p:cNvSpPr/>
          <p:nvPr/>
        </p:nvSpPr>
        <p:spPr>
          <a:xfrm>
            <a:off x="4356571" y="5770847"/>
            <a:ext cx="1878494" cy="5665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>
                <a:latin typeface="맑은 고딕"/>
                <a:ea typeface="맑은 고딕"/>
                <a:cs typeface="맑은 고딕"/>
              </a:rPr>
              <a:t>정답과 비교</a:t>
            </a:r>
          </a:p>
        </p:txBody>
      </p:sp>
      <p:sp>
        <p:nvSpPr>
          <p:cNvPr id="7264" name="직사각형 72"/>
          <p:cNvSpPr/>
          <p:nvPr/>
        </p:nvSpPr>
        <p:spPr>
          <a:xfrm>
            <a:off x="4350285" y="4880279"/>
            <a:ext cx="1878494" cy="566532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>
                <a:latin typeface="맑은 고딕"/>
                <a:ea typeface="맑은 고딕"/>
                <a:cs typeface="맑은 고딕"/>
              </a:rPr>
              <a:t>변수값 입력</a:t>
            </a:r>
          </a:p>
        </p:txBody>
      </p:sp>
      <p:cxnSp>
        <p:nvCxnSpPr>
          <p:cNvPr id="7265" name="직선 화살표 연결선 75"/>
          <p:cNvCxnSpPr>
            <a:stCxn id="7264" idx="4"/>
            <a:endCxn id="7263" idx="0"/>
          </p:cNvCxnSpPr>
          <p:nvPr/>
        </p:nvCxnSpPr>
        <p:spPr>
          <a:xfrm rot="16200000" flipH="1">
            <a:off x="5130657" y="5605686"/>
            <a:ext cx="324036" cy="6286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  <a:effectLst>
            <a:outerShdw blurRad="76200" dist="762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67" name="직사각형 78"/>
          <p:cNvSpPr/>
          <p:nvPr/>
        </p:nvSpPr>
        <p:spPr>
          <a:xfrm>
            <a:off x="9822894" y="3070547"/>
            <a:ext cx="1878494" cy="684076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>
                <a:latin typeface="맑은 고딕"/>
                <a:ea typeface="맑은 고딕"/>
                <a:cs typeface="맑은 고딕"/>
              </a:rPr>
              <a:t>“</a:t>
            </a:r>
            <a:r>
              <a:rPr lang="ko-KR" altLang="en-US" sz="1700">
                <a:latin typeface="맑은 고딕"/>
                <a:ea typeface="맑은 고딕"/>
                <a:cs typeface="맑은 고딕"/>
              </a:rPr>
              <a:t>오답</a:t>
            </a:r>
            <a:r>
              <a:rPr lang="en-US" altLang="ko-KR" sz="1700">
                <a:latin typeface="맑은 고딕"/>
                <a:ea typeface="맑은 고딕"/>
                <a:cs typeface="맑은 고딕"/>
              </a:rPr>
              <a:t>”</a:t>
            </a:r>
            <a:r>
              <a:rPr lang="ko-KR" altLang="en-US" sz="1700">
                <a:latin typeface="맑은 고딕"/>
                <a:ea typeface="맑은 고딕"/>
                <a:cs typeface="맑은 고딕"/>
              </a:rPr>
              <a:t>글 출력</a:t>
            </a:r>
          </a:p>
        </p:txBody>
      </p:sp>
      <p:sp>
        <p:nvSpPr>
          <p:cNvPr id="7269" name="직사각형 80"/>
          <p:cNvSpPr/>
          <p:nvPr/>
        </p:nvSpPr>
        <p:spPr>
          <a:xfrm>
            <a:off x="8533036" y="4798739"/>
            <a:ext cx="1878494" cy="566532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>
                <a:latin typeface="맑은 고딕"/>
                <a:ea typeface="맑은 고딕"/>
                <a:cs typeface="맑은 고딕"/>
              </a:rPr>
              <a:t>프로의 샷 공개</a:t>
            </a:r>
          </a:p>
        </p:txBody>
      </p:sp>
      <p:sp>
        <p:nvSpPr>
          <p:cNvPr id="7271" name="순서도: 판단 83"/>
          <p:cNvSpPr/>
          <p:nvPr/>
        </p:nvSpPr>
        <p:spPr>
          <a:xfrm>
            <a:off x="8497032" y="1630387"/>
            <a:ext cx="1888113" cy="624012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>
                <a:latin typeface="맑은 고딕"/>
                <a:ea typeface="맑은 고딕"/>
                <a:cs typeface="맑은 고딕"/>
              </a:rPr>
              <a:t>상태</a:t>
            </a:r>
          </a:p>
        </p:txBody>
      </p:sp>
      <p:sp>
        <p:nvSpPr>
          <p:cNvPr id="7272" name="순서도: 문서 84"/>
          <p:cNvSpPr/>
          <p:nvPr/>
        </p:nvSpPr>
        <p:spPr>
          <a:xfrm>
            <a:off x="7380907" y="3063805"/>
            <a:ext cx="1698475" cy="733564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700">
                <a:latin typeface="맑은 고딕"/>
                <a:ea typeface="맑은 고딕"/>
                <a:cs typeface="맑은 고딕"/>
              </a:rPr>
              <a:t>“</a:t>
            </a:r>
            <a:r>
              <a:rPr lang="ko-KR" altLang="en-US" sz="1700">
                <a:latin typeface="맑은 고딕"/>
                <a:ea typeface="맑은 고딕"/>
                <a:cs typeface="맑은 고딕"/>
              </a:rPr>
              <a:t>정답</a:t>
            </a:r>
            <a:r>
              <a:rPr lang="en-US" altLang="ko-KR" sz="1700">
                <a:latin typeface="맑은 고딕"/>
                <a:ea typeface="맑은 고딕"/>
                <a:cs typeface="맑은 고딕"/>
              </a:rPr>
              <a:t>”</a:t>
            </a:r>
            <a:r>
              <a:rPr lang="ko-KR" altLang="en-US" sz="1700">
                <a:latin typeface="맑은 고딕"/>
                <a:ea typeface="맑은 고딕"/>
                <a:cs typeface="맑은 고딕"/>
              </a:rPr>
              <a:t>글 출력</a:t>
            </a:r>
          </a:p>
        </p:txBody>
      </p:sp>
      <p:cxnSp>
        <p:nvCxnSpPr>
          <p:cNvPr id="7274" name="꺾인 연결선 88"/>
          <p:cNvCxnSpPr>
            <a:stCxn id="7261" idx="2"/>
            <a:endCxn id="7264" idx="1"/>
          </p:cNvCxnSpPr>
          <p:nvPr/>
        </p:nvCxnSpPr>
        <p:spPr>
          <a:xfrm rot="5400000" flipV="1">
            <a:off x="5041070" y="4631817"/>
            <a:ext cx="491131" cy="5793"/>
          </a:xfrm>
          <a:prstGeom prst="bentConnector3">
            <a:avLst>
              <a:gd name="adj1" fmla="val 50000"/>
            </a:avLst>
          </a:prstGeom>
          <a:ln w="38100">
            <a:solidFill>
              <a:schemeClr val="dk1"/>
            </a:solidFill>
            <a:tailEnd type="triangle"/>
          </a:ln>
          <a:effectLst>
            <a:outerShdw blurRad="76200" dist="762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75" name="TextBox 115"/>
          <p:cNvSpPr txBox="1"/>
          <p:nvPr/>
        </p:nvSpPr>
        <p:spPr>
          <a:xfrm>
            <a:off x="8353016" y="2263573"/>
            <a:ext cx="615724" cy="3443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700">
                <a:latin typeface="맑은 고딕"/>
                <a:ea typeface="맑은 고딕"/>
                <a:cs typeface="맑은 고딕"/>
              </a:rPr>
              <a:t>정답</a:t>
            </a:r>
          </a:p>
        </p:txBody>
      </p:sp>
      <p:sp>
        <p:nvSpPr>
          <p:cNvPr id="7276" name="TextBox 116"/>
          <p:cNvSpPr txBox="1"/>
          <p:nvPr/>
        </p:nvSpPr>
        <p:spPr>
          <a:xfrm>
            <a:off x="9901188" y="2263941"/>
            <a:ext cx="1039708" cy="344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700">
                <a:latin typeface="맑은 고딕"/>
                <a:ea typeface="맑은 고딕"/>
                <a:cs typeface="맑은 고딕"/>
              </a:rPr>
              <a:t>오답</a:t>
            </a:r>
          </a:p>
        </p:txBody>
      </p:sp>
      <p:sp>
        <p:nvSpPr>
          <p:cNvPr id="7277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anchor="ctr"/>
          <a:lstStyle/>
          <a:p>
            <a:pPr lvl="0">
              <a:defRPr/>
            </a:pPr>
            <a:fld id="{03626A22-04D7-4912-944B-37A8B64CBDCE}" type="slidenum">
              <a:rPr lang="en-US" altLang="en-US">
                <a:latin typeface="맑은 고딕"/>
                <a:ea typeface="맑은 고딕"/>
                <a:cs typeface="맑은 고딕"/>
              </a:rPr>
              <a:pPr lvl="0">
                <a:defRPr/>
              </a:pPr>
              <a:t>37</a:t>
            </a:fld>
            <a:endParaRPr lang="en-US" altLang="en-US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279" name="꺾인 연결선 7278"/>
          <p:cNvCxnSpPr>
            <a:stCxn id="7263" idx="2"/>
            <a:endCxn id="7271" idx="0"/>
          </p:cNvCxnSpPr>
          <p:nvPr/>
        </p:nvCxnSpPr>
        <p:spPr>
          <a:xfrm rot="5400000" flipH="1" flipV="1">
            <a:off x="5014957" y="1911248"/>
            <a:ext cx="4706992" cy="4145269"/>
          </a:xfrm>
          <a:prstGeom prst="bentConnector5">
            <a:avLst>
              <a:gd name="adj1" fmla="val -2993"/>
              <a:gd name="adj2" fmla="val 50000"/>
              <a:gd name="adj3" fmla="val 102990"/>
            </a:avLst>
          </a:prstGeom>
          <a:ln w="38100">
            <a:solidFill>
              <a:schemeClr val="tx1"/>
            </a:solidFill>
            <a:tailEnd type="arrow"/>
          </a:ln>
          <a:effectLst>
            <a:outerShdw blurRad="76200" dist="76200" dir="54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0" name="꺾인 연결선 7279"/>
          <p:cNvCxnSpPr>
            <a:stCxn id="7271" idx="2"/>
            <a:endCxn id="7272" idx="0"/>
          </p:cNvCxnSpPr>
          <p:nvPr/>
        </p:nvCxnSpPr>
        <p:spPr>
          <a:xfrm rot="5400000">
            <a:off x="8430913" y="2053631"/>
            <a:ext cx="809405" cy="121094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  <a:effectLst>
            <a:outerShdw blurRad="76200" dist="76200" dir="54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1" name="꺾인 연결선 7280"/>
          <p:cNvCxnSpPr/>
          <p:nvPr/>
        </p:nvCxnSpPr>
        <p:spPr>
          <a:xfrm rot="5400000" flipV="1">
            <a:off x="9693540" y="2001947"/>
            <a:ext cx="816148" cy="132105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  <a:effectLst>
            <a:outerShdw blurRad="76200" dist="76200" dir="54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2" name="꺾인 연결선 7281"/>
          <p:cNvCxnSpPr>
            <a:stCxn id="7267" idx="2"/>
            <a:endCxn id="7269" idx="0"/>
          </p:cNvCxnSpPr>
          <p:nvPr/>
        </p:nvCxnSpPr>
        <p:spPr>
          <a:xfrm rot="5400000">
            <a:off x="9572542" y="3609140"/>
            <a:ext cx="1089341" cy="128985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  <a:effectLst>
            <a:outerShdw blurRad="76200" dist="76200" dir="54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3" name="꺾인 연결선 7282"/>
          <p:cNvCxnSpPr/>
          <p:nvPr/>
        </p:nvCxnSpPr>
        <p:spPr>
          <a:xfrm rot="5400000" flipV="1">
            <a:off x="8326282" y="3622486"/>
            <a:ext cx="1049867" cy="124213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  <a:effectLst>
            <a:outerShdw blurRad="76200" dist="76200" dir="54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34364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4362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2" y="3"/>
            <a:ext cx="3324740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25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데모 환경 설계</a:t>
            </a:r>
            <a:endParaRPr lang="ko-KR" altLang="en-US" sz="25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7249" name="TextBox 7248"/>
          <p:cNvSpPr txBox="1"/>
          <p:nvPr/>
        </p:nvSpPr>
        <p:spPr>
          <a:xfrm>
            <a:off x="741754" y="5194783"/>
            <a:ext cx="111135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●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당구를 잘 모르는 사용자와 당구에 숙련된 사용자가 직접 어플리케이션을 사용해 봄으로써 실력 향상의 척도 측정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defRPr lang="ko-KR" altLang="en-US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● 테스트를 통하여 수정할 점과 학습 의 방법을 수정해 나간다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98029" y="1245209"/>
            <a:ext cx="3682478" cy="1692750"/>
            <a:chOff x="4644603" y="1217211"/>
            <a:chExt cx="3682478" cy="169275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603" y="1217211"/>
              <a:ext cx="1836204" cy="169275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6778909" y="2311447"/>
              <a:ext cx="1548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당구 초보자</a:t>
              </a:r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81630" y="3000372"/>
            <a:ext cx="3528392" cy="1602460"/>
            <a:chOff x="5040647" y="3160275"/>
            <a:chExt cx="3528392" cy="160246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647" y="3160275"/>
              <a:ext cx="1738262" cy="160246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020867" y="4393403"/>
              <a:ext cx="1548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당구 </a:t>
              </a:r>
              <a:r>
                <a:rPr lang="ko-KR" altLang="en-US" dirty="0" err="1" smtClean="0"/>
                <a:t>숙련자</a:t>
              </a:r>
              <a:endParaRPr lang="ko-KR" altLang="en-US" dirty="0"/>
            </a:p>
          </p:txBody>
        </p:sp>
      </p:grpSp>
      <p:cxnSp>
        <p:nvCxnSpPr>
          <p:cNvPr id="6" name="직선 화살표 연결선 5"/>
          <p:cNvCxnSpPr>
            <a:stCxn id="4" idx="3"/>
          </p:cNvCxnSpPr>
          <p:nvPr/>
        </p:nvCxnSpPr>
        <p:spPr>
          <a:xfrm>
            <a:off x="3780507" y="2524111"/>
            <a:ext cx="848718" cy="69045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0" idx="3"/>
          </p:cNvCxnSpPr>
          <p:nvPr/>
        </p:nvCxnSpPr>
        <p:spPr>
          <a:xfrm flipV="1">
            <a:off x="3810022" y="3214563"/>
            <a:ext cx="819203" cy="120360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4629225" y="1960510"/>
            <a:ext cx="1940871" cy="2604554"/>
            <a:chOff x="1200594" y="1958204"/>
            <a:chExt cx="1940871" cy="260455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594" y="1958204"/>
              <a:ext cx="1940871" cy="194087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414945" y="4193426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학습 시스템</a:t>
              </a:r>
              <a:endParaRPr lang="ko-KR" altLang="en-US" dirty="0"/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943" y="1785733"/>
            <a:ext cx="3792220" cy="226879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838" y="1642808"/>
            <a:ext cx="2438400" cy="2247900"/>
          </a:xfrm>
          <a:prstGeom prst="rect">
            <a:avLst/>
          </a:prstGeom>
        </p:spPr>
      </p:pic>
      <p:cxnSp>
        <p:nvCxnSpPr>
          <p:cNvPr id="28" name="직선 화살표 연결선 27"/>
          <p:cNvCxnSpPr>
            <a:stCxn id="2" idx="3"/>
            <a:endCxn id="20" idx="1"/>
          </p:cNvCxnSpPr>
          <p:nvPr/>
        </p:nvCxnSpPr>
        <p:spPr>
          <a:xfrm flipV="1">
            <a:off x="6570096" y="2920130"/>
            <a:ext cx="1134847" cy="10816"/>
          </a:xfrm>
          <a:prstGeom prst="straightConnector1">
            <a:avLst/>
          </a:prstGeom>
          <a:ln w="571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8" name="TextBox 7167"/>
          <p:cNvSpPr txBox="1"/>
          <p:nvPr/>
        </p:nvSpPr>
        <p:spPr>
          <a:xfrm>
            <a:off x="8022069" y="4369582"/>
            <a:ext cx="371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실전 적용 후 실력향상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1983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4362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1" y="3"/>
            <a:ext cx="2742152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개발환경 및 </a:t>
            </a:r>
          </a:p>
          <a:p>
            <a:pPr algn="ctr">
              <a:defRPr lang="ko-KR" altLang="en-US"/>
            </a:pPr>
            <a:r>
              <a:rPr lang="ko-KR" altLang="en-US" sz="24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개발방법</a:t>
            </a: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7234" name="TextBox 7233"/>
          <p:cNvSpPr txBox="1"/>
          <p:nvPr/>
        </p:nvSpPr>
        <p:spPr>
          <a:xfrm>
            <a:off x="547097" y="1342358"/>
            <a:ext cx="115569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맑은 고딕"/>
                <a:ea typeface="맑은 고딕"/>
                <a:cs typeface="맑은 고딕"/>
              </a:rPr>
              <a:t>※개발 환경</a:t>
            </a:r>
          </a:p>
          <a:p>
            <a:pPr>
              <a:defRPr/>
            </a:pPr>
            <a:endParaRPr lang="ko-KR" altLang="en-US" sz="2000" dirty="0">
              <a:latin typeface="맑은 고딕"/>
              <a:ea typeface="맑은 고딕"/>
              <a:cs typeface="맑은 고딕"/>
            </a:endParaRPr>
          </a:p>
          <a:p>
            <a:pPr>
              <a:defRPr/>
            </a:pPr>
            <a:endParaRPr lang="en-US" altLang="ko-KR" sz="2000" dirty="0"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4" y="1834921"/>
            <a:ext cx="10501068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039398" y="1882173"/>
            <a:ext cx="10089995" cy="2560098"/>
            <a:chOff x="793167" y="1683592"/>
            <a:chExt cx="7324080" cy="256009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930" y="2358018"/>
              <a:ext cx="7051317" cy="188567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93167" y="1683592"/>
              <a:ext cx="3384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ko-KR" altLang="en-US" dirty="0" err="1" smtClean="0">
                  <a:latin typeface="맑은 고딕" pitchFamily="50" charset="-127"/>
                  <a:ea typeface="맑은 고딕" pitchFamily="50" charset="-127"/>
                </a:rPr>
                <a:t>스마트폰</a:t>
              </a:r>
              <a:r>
                <a:rPr lang="ko-KR" altLang="en-US" dirty="0" smtClean="0">
                  <a:latin typeface="맑은 고딕" pitchFamily="50" charset="-127"/>
                  <a:ea typeface="맑은 고딕" pitchFamily="50" charset="-127"/>
                </a:rPr>
                <a:t> 센서 정보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Box 5124"/>
          <p:cNvSpPr txBox="1"/>
          <p:nvPr/>
        </p:nvSpPr>
        <p:spPr>
          <a:xfrm>
            <a:off x="687059" y="1427815"/>
            <a:ext cx="11342623" cy="52791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424" lvl="0" indent="-341424" algn="l" defTabSz="857127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kumimoji="0" lang="ko-KR" altLang="en-US" sz="2100" b="1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연구 개발 배경</a:t>
            </a:r>
          </a:p>
          <a:p>
            <a:pPr marL="741606" lvl="1" indent="-285844" algn="l" defTabSz="857127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1" lang="ko-KR" altLang="en-US" sz="2100" b="0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당구를 즐기려는 사람은 늘어가는 추세이고, 당구 아카데미도 늘어가고 있다. 즉, 당구에 대한 학습의 수요가 증가하고 있다.</a:t>
            </a:r>
          </a:p>
          <a:p>
            <a:pPr marL="741606" lvl="1" indent="-285844" algn="l" defTabSz="857127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1" lang="ko-KR" altLang="en-US" sz="21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쉽고 직관적이고 교육목적의 애플리케이션이 많지 않다</a:t>
            </a:r>
            <a:r>
              <a:rPr kumimoji="1" lang="en-US" altLang="ko-KR" sz="21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.</a:t>
            </a:r>
          </a:p>
          <a:p>
            <a:pPr marL="741606" lvl="1" indent="-285844" algn="l" defTabSz="857127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endParaRPr kumimoji="1" lang="ko-KR" altLang="en-US" sz="2100" b="0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341424" lvl="0" indent="-341424" algn="l" defTabSz="857127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kumimoji="0" lang="ko-KR" altLang="en-US" sz="2100" b="1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연구 개발 목표</a:t>
            </a:r>
          </a:p>
          <a:p>
            <a:pPr marL="741606" lvl="1" indent="-285844" algn="l" defTabSz="857127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1" lang="ko-KR" altLang="en-US" sz="2100" b="0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3구 </a:t>
            </a:r>
            <a:r>
              <a:rPr kumimoji="1" lang="ko-KR" altLang="en-US" sz="21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입문한</a:t>
            </a:r>
            <a:r>
              <a:rPr kumimoji="1" lang="ko-KR" altLang="en-US" sz="2100" b="0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사용자들에게 감각을 익히게 </a:t>
            </a:r>
            <a:r>
              <a:rPr kumimoji="1" lang="ko-KR" altLang="en-US" sz="21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한다</a:t>
            </a:r>
            <a:r>
              <a:rPr kumimoji="1" lang="en-US" altLang="ko-KR" sz="21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.</a:t>
            </a:r>
          </a:p>
          <a:p>
            <a:pPr marL="741606" lvl="1" indent="-285844" algn="l" defTabSz="857127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1" lang="ko-KR" altLang="en-US" sz="2100" b="0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3구 숙련자 는 프로</a:t>
            </a:r>
            <a:r>
              <a:rPr kumimoji="1" lang="en-US" altLang="ko-KR" sz="21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21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가 친 경로와의 비교를 통한 피드백을 얻을 수 있다</a:t>
            </a:r>
            <a:r>
              <a:rPr kumimoji="1" lang="en-US" altLang="ko-KR" sz="21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.</a:t>
            </a:r>
          </a:p>
          <a:p>
            <a:pPr marL="741606" lvl="1" indent="-285844" algn="l" defTabSz="857127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endParaRPr kumimoji="1" lang="ko-KR" altLang="en-US" sz="2100" b="0" i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341424" lvl="0" indent="-341424" algn="l" defTabSz="857127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v"/>
              <a:defRPr/>
            </a:pPr>
            <a:r>
              <a:rPr kumimoji="0" lang="ko-KR" altLang="en-US" sz="2100" b="1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연구 개발 효과</a:t>
            </a:r>
          </a:p>
          <a:p>
            <a:pPr marL="741606" lvl="1" indent="-285844" algn="l" defTabSz="857127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/>
            </a:pPr>
            <a:r>
              <a:rPr kumimoji="1" lang="ko-KR" altLang="en-US" sz="2100" b="0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점점 더 커지고 있는 한국 당구 시장에서 상업화를 노려볼 수 있다.</a:t>
            </a:r>
          </a:p>
          <a:p>
            <a:pPr marL="741606" lvl="1" indent="-285844" algn="l" defTabSz="857127" rtl="0" eaLnBrk="0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6600">
                  <a:alpha val="100000"/>
                </a:srgbClr>
              </a:buClr>
              <a:buSzPct val="100000"/>
              <a:buFont typeface="Wingdings"/>
              <a:buChar char="Ø"/>
              <a:defRPr lang="ko-KR" altLang="en-US"/>
            </a:pPr>
            <a:r>
              <a:rPr kumimoji="1" lang="ko-KR" altLang="en-US" sz="210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2100" b="0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4구 뿐 만이 아닌 3구를 치는 사람을 늘려 관심도를 높일 수 있다</a:t>
            </a:r>
            <a:r>
              <a:rPr kumimoji="1" lang="en-US" altLang="ko-KR" sz="2100" b="0" i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.</a:t>
            </a:r>
          </a:p>
        </p:txBody>
      </p:sp>
      <p:sp>
        <p:nvSpPr>
          <p:cNvPr id="5126" name="TextBox 5125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57127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3</a:t>
            </a:r>
          </a:p>
        </p:txBody>
      </p:sp>
      <p:sp>
        <p:nvSpPr>
          <p:cNvPr id="5135" name="양쪽 모서리가 잘린 사각형 5134"/>
          <p:cNvSpPr/>
          <p:nvPr/>
        </p:nvSpPr>
        <p:spPr>
          <a:xfrm>
            <a:off x="1" y="3"/>
            <a:ext cx="2742152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cxnSp>
        <p:nvCxnSpPr>
          <p:cNvPr id="5136" name="직선 연결선 5135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5143" name="TextBox 5142"/>
          <p:cNvSpPr txBox="1"/>
          <p:nvPr/>
        </p:nvSpPr>
        <p:spPr>
          <a:xfrm>
            <a:off x="297684" y="206288"/>
            <a:ext cx="2146786" cy="849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5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졸업연구 </a:t>
            </a:r>
          </a:p>
          <a:p>
            <a:pPr algn="ctr">
              <a:defRPr lang="ko-KR" altLang="en-US"/>
            </a:pPr>
            <a:r>
              <a:rPr lang="ko-KR" altLang="en-US" sz="25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개요</a:t>
            </a:r>
            <a:endParaRPr lang="ko-KR" altLang="en-US" sz="25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4362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1" y="3"/>
            <a:ext cx="2742152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5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개발환경</a:t>
            </a:r>
            <a:r>
              <a:rPr lang="en-US" altLang="ko-KR" sz="25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sz="2500" b="1" dirty="0" err="1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GitHub</a:t>
            </a:r>
            <a:r>
              <a:rPr lang="en-US" altLang="ko-KR" sz="25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lang="ko-KR" altLang="en-US" sz="25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>
          <a:xfrm>
            <a:off x="1200673" y="2169597"/>
            <a:ext cx="18473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ko-KR" sz="1800" b="0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8357" y="1558379"/>
            <a:ext cx="31069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※ 졸업 작품 </a:t>
            </a:r>
            <a:r>
              <a:rPr lang="en-US" altLang="ko-KR" sz="2000" dirty="0" err="1" smtClean="0">
                <a:latin typeface="맑은 고딕"/>
                <a:ea typeface="맑은 고딕"/>
                <a:cs typeface="맑은 고딕"/>
              </a:rPr>
              <a:t>GitHub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주소</a:t>
            </a:r>
            <a:endParaRPr lang="ko-KR" altLang="en-US" sz="20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077" y="2169597"/>
            <a:ext cx="636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ko-KR" dirty="0">
                <a:latin typeface="맑은 고딕"/>
                <a:ea typeface="맑은 고딕"/>
                <a:cs typeface="맑은 고딕"/>
              </a:rPr>
              <a:t>https://github.com/asjk207/jhkyoon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39823" y="3106551"/>
            <a:ext cx="25010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※ </a:t>
            </a:r>
            <a:r>
              <a:rPr lang="ko-KR" altLang="en-US" sz="2000" dirty="0" err="1" smtClean="0">
                <a:latin typeface="맑은 고딕"/>
                <a:ea typeface="맑은 고딕"/>
                <a:cs typeface="맑은 고딕"/>
              </a:rPr>
              <a:t>팀원별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000" dirty="0" err="1" smtClean="0">
                <a:latin typeface="맑은 고딕"/>
                <a:ea typeface="맑은 고딕"/>
                <a:cs typeface="맑은 고딕"/>
              </a:rPr>
              <a:t>GitHub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 ID</a:t>
            </a:r>
            <a:endParaRPr lang="ko-KR" altLang="en-US" sz="20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3477" y="3754623"/>
            <a:ext cx="636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팀장 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: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윤재학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3477" y="4472484"/>
            <a:ext cx="636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팀원 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: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이진우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67039" y="4103152"/>
            <a:ext cx="636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ID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: </a:t>
            </a:r>
            <a:r>
              <a:rPr lang="en-US" altLang="ko-KR" dirty="0" err="1" smtClean="0">
                <a:latin typeface="맑은 고딕"/>
                <a:ea typeface="맑은 고딕"/>
                <a:cs typeface="맑은 고딕"/>
              </a:rPr>
              <a:t>jhkyoon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12421" y="4845413"/>
            <a:ext cx="636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ID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: </a:t>
            </a:r>
            <a:r>
              <a:rPr lang="en-US" altLang="ko-KR" dirty="0" err="1" smtClean="0">
                <a:latin typeface="맑은 고딕"/>
                <a:ea typeface="맑은 고딕"/>
                <a:cs typeface="맑은 고딕"/>
              </a:rPr>
              <a:t>Ejinu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121499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4362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1" y="3"/>
            <a:ext cx="2742152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5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역할 </a:t>
            </a:r>
            <a:r>
              <a:rPr lang="ko-KR" altLang="en-US" sz="2500" b="1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분담</a:t>
            </a: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59189" y="23966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19" y="1630387"/>
            <a:ext cx="11838570" cy="45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4362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1" y="3"/>
            <a:ext cx="2742152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5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졸업연구</a:t>
            </a:r>
          </a:p>
          <a:p>
            <a:pPr algn="ctr">
              <a:defRPr lang="ko-KR" altLang="en-US"/>
            </a:pPr>
            <a:r>
              <a:rPr lang="ko-KR" altLang="en-US" sz="25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수행일정</a:t>
            </a: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>
          <a:xfrm>
            <a:off x="1200673" y="2169597"/>
            <a:ext cx="18473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ko-KR" sz="1800" b="0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굴림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26" y="1522375"/>
            <a:ext cx="1182834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4362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2" y="3"/>
            <a:ext cx="3324740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2500" b="1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필요기술 및 참고문헌</a:t>
            </a: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7249" name="TextBox 7248"/>
          <p:cNvSpPr txBox="1"/>
          <p:nvPr/>
        </p:nvSpPr>
        <p:spPr>
          <a:xfrm>
            <a:off x="600028" y="1306353"/>
            <a:ext cx="1111350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  <a:cs typeface="맑은 고딕"/>
              </a:rPr>
              <a:t>※필요 기술 및 참고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  <a:cs typeface="맑은 고딕"/>
              </a:rPr>
              <a:t>문헌</a:t>
            </a:r>
            <a:endParaRPr lang="en-US" altLang="ko-KR" sz="2000" dirty="0">
              <a:latin typeface="맑은 고딕" pitchFamily="50" charset="-127"/>
              <a:ea typeface="맑은 고딕" pitchFamily="50" charset="-127"/>
              <a:cs typeface="맑은 고딕"/>
            </a:endParaRPr>
          </a:p>
          <a:p>
            <a:pPr>
              <a:defRPr lang="ko-KR" altLang="en-US"/>
            </a:pPr>
            <a:endParaRPr lang="ko-KR" altLang="en-US" sz="2000" dirty="0">
              <a:latin typeface="맑은 고딕" pitchFamily="50" charset="-127"/>
              <a:ea typeface="맑은 고딕" pitchFamily="50" charset="-127"/>
              <a:cs typeface="맑은 고딕"/>
            </a:endParaRPr>
          </a:p>
          <a:p>
            <a:pPr fontAlgn="base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API</a:t>
            </a:r>
          </a:p>
          <a:p>
            <a:pPr fontAlgn="base"/>
            <a:r>
              <a:rPr lang="en-US" altLang="ko-KR" sz="2000" u="sng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https</a:t>
            </a:r>
            <a:r>
              <a:rPr lang="en-US" altLang="ko-KR" sz="2000" u="sng" dirty="0">
                <a:latin typeface="맑은 고딕" pitchFamily="50" charset="-127"/>
                <a:ea typeface="맑은 고딕" pitchFamily="50" charset="-127"/>
                <a:hlinkClick r:id="rId2"/>
              </a:rPr>
              <a:t>://developer.android.com/guide</a:t>
            </a:r>
            <a:r>
              <a:rPr lang="en-US" altLang="ko-KR" sz="2000" u="sng" dirty="0" smtClean="0">
                <a:latin typeface="맑은 고딕" pitchFamily="50" charset="-127"/>
                <a:ea typeface="맑은 고딕" pitchFamily="50" charset="-127"/>
                <a:hlinkClick r:id="rId2"/>
              </a:rPr>
              <a:t>/</a:t>
            </a:r>
            <a:endParaRPr lang="en-US" altLang="ko-KR" sz="2000" u="sng" dirty="0" smtClean="0">
              <a:latin typeface="맑은 고딕" pitchFamily="50" charset="-127"/>
              <a:ea typeface="맑은 고딕" pitchFamily="50" charset="-127"/>
            </a:endParaRPr>
          </a:p>
          <a:p>
            <a:pPr fontAlgn="base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당구공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움직임 구현</a:t>
            </a:r>
          </a:p>
          <a:p>
            <a:pPr fontAlgn="base"/>
            <a:r>
              <a:rPr lang="en-US" altLang="ko-KR" sz="2000" u="sng" dirty="0" smtClean="0">
                <a:latin typeface="맑은 고딕" pitchFamily="50" charset="-127"/>
                <a:ea typeface="맑은 고딕" pitchFamily="50" charset="-127"/>
                <a:hlinkClick r:id="rId3"/>
              </a:rPr>
              <a:t>http</a:t>
            </a:r>
            <a:r>
              <a:rPr lang="en-US" altLang="ko-KR" sz="2000" u="sng" dirty="0">
                <a:latin typeface="맑은 고딕" pitchFamily="50" charset="-127"/>
                <a:ea typeface="맑은 고딕" pitchFamily="50" charset="-127"/>
                <a:hlinkClick r:id="rId3"/>
              </a:rPr>
              <a:t>://</a:t>
            </a:r>
            <a:r>
              <a:rPr lang="en-US" altLang="ko-KR" sz="2000" u="sng" dirty="0" smtClean="0">
                <a:latin typeface="맑은 고딕" pitchFamily="50" charset="-127"/>
                <a:ea typeface="맑은 고딕" pitchFamily="50" charset="-127"/>
                <a:hlinkClick r:id="rId3"/>
              </a:rPr>
              <a:t>tip.daum.net/openknow/38233107</a:t>
            </a:r>
            <a:endParaRPr lang="en-US" altLang="ko-KR" sz="2000" u="sng" dirty="0" smtClean="0">
              <a:latin typeface="맑은 고딕" pitchFamily="50" charset="-127"/>
              <a:ea typeface="맑은 고딕" pitchFamily="50" charset="-127"/>
            </a:endParaRPr>
          </a:p>
          <a:p>
            <a:pPr fontAlgn="base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2D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물체 충돌처리 알고리즘</a:t>
            </a:r>
          </a:p>
          <a:p>
            <a:pPr fontAlgn="base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에드워드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엔젤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“OpenGL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을 이용한 컴퓨터 그래픽스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[5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판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]”,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사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이텍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    미디어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2009. 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 fontAlgn="base"/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http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  <a:hlinkClick r:id="rId4"/>
              </a:rPr>
              <a:t>://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hlinkClick r:id="rId4"/>
              </a:rPr>
              <a:t>tt91.tistory.com/57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fontAlgn="base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Node.js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서버 </a:t>
            </a:r>
          </a:p>
          <a:p>
            <a:pPr fontAlgn="base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변정훈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“Node.js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노드제이에스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프로그래밍”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에이콘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출판사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2012.</a:t>
            </a:r>
          </a:p>
          <a:p>
            <a:pPr fontAlgn="base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</a:rPr>
              <a:t>스마트폰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센서</a:t>
            </a:r>
          </a:p>
          <a:p>
            <a:pPr fontAlgn="base"/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살뱅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라타부이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허윤규 역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“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NDK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프로그래밍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JNI	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C/C++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라이브러리를 활용한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네이티브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안드로이드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어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플리케이션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acorn+PACKT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”, </a:t>
            </a:r>
            <a:r>
              <a:rPr lang="ko-KR" altLang="en-US" sz="2000" dirty="0" err="1">
                <a:latin typeface="맑은 고딕" pitchFamily="50" charset="-127"/>
                <a:ea typeface="맑은 고딕" pitchFamily="50" charset="-127"/>
              </a:rPr>
              <a:t>에이콘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출판사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2012.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defRPr lang="ko-KR" altLang="en-US"/>
            </a:pP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 </a:t>
            </a:r>
            <a:endParaRPr lang="ko-KR" altLang="en-US" sz="2000" dirty="0"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Box 6149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7084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4</a:t>
            </a:r>
          </a:p>
        </p:txBody>
      </p:sp>
      <p:sp>
        <p:nvSpPr>
          <p:cNvPr id="6152" name="양쪽 모서리가 잘린 사각형 6151"/>
          <p:cNvSpPr/>
          <p:nvPr/>
        </p:nvSpPr>
        <p:spPr>
          <a:xfrm>
            <a:off x="17497" y="3"/>
            <a:ext cx="2742152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5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관련 연구 및 사례</a:t>
            </a:r>
          </a:p>
        </p:txBody>
      </p:sp>
      <p:cxnSp>
        <p:nvCxnSpPr>
          <p:cNvPr id="6153" name="직선 연결선 615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23" y="1666391"/>
            <a:ext cx="8446224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8284007" y="3768172"/>
            <a:ext cx="714079" cy="468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84641" y="3540533"/>
            <a:ext cx="3579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구현하고자 하는 시스템은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사용자가 직관적이고 체험적으로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당구를 배울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Box 6149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7084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4</a:t>
            </a:r>
          </a:p>
        </p:txBody>
      </p:sp>
      <p:sp>
        <p:nvSpPr>
          <p:cNvPr id="6152" name="양쪽 모서리가 잘린 사각형 6151"/>
          <p:cNvSpPr/>
          <p:nvPr/>
        </p:nvSpPr>
        <p:spPr>
          <a:xfrm>
            <a:off x="1" y="3"/>
            <a:ext cx="2742152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5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관련 연구 및 사례</a:t>
            </a:r>
          </a:p>
        </p:txBody>
      </p:sp>
      <p:cxnSp>
        <p:nvCxnSpPr>
          <p:cNvPr id="6153" name="직선 연결선 615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6160" name="TextBox 6159"/>
          <p:cNvSpPr txBox="1"/>
          <p:nvPr/>
        </p:nvSpPr>
        <p:spPr>
          <a:xfrm>
            <a:off x="3039835" y="2426514"/>
            <a:ext cx="8732043" cy="2524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 lang="ko-KR" altLang="en-US"/>
            </a:pPr>
            <a:r>
              <a:rPr lang="ko-KR" altLang="en-US" sz="2000">
                <a:latin typeface="맑은 고딕"/>
                <a:ea typeface="맑은 고딕"/>
                <a:cs typeface="맑은 고딕"/>
              </a:rPr>
              <a:t>당구 프로들이 친 당구의 이동 경로를 통해 좋은 경로를 알 수 있다</a:t>
            </a:r>
            <a:r>
              <a:rPr lang="en-US" altLang="ko-KR" sz="200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>
              <a:buFontTx/>
              <a:buChar char="-"/>
              <a:defRPr lang="ko-KR" altLang="en-US"/>
            </a:pPr>
            <a:endParaRPr lang="en-US" altLang="ko-KR" sz="2000"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Tx/>
              <a:buChar char="-"/>
              <a:defRPr lang="ko-KR" altLang="en-US"/>
            </a:pPr>
            <a:r>
              <a:rPr lang="ko-KR" altLang="en-US" sz="2000">
                <a:latin typeface="맑은 고딕"/>
                <a:ea typeface="맑은 고딕"/>
                <a:cs typeface="맑은 고딕"/>
              </a:rPr>
              <a:t>사용자가 직접 문제를 풀어나가는 </a:t>
            </a:r>
            <a:r>
              <a:rPr lang="en-US" altLang="ko-KR" sz="2000">
                <a:latin typeface="맑은 고딕"/>
                <a:ea typeface="맑은 고딕"/>
                <a:cs typeface="맑은 고딕"/>
              </a:rPr>
              <a:t>Quiz</a:t>
            </a:r>
            <a:r>
              <a:rPr lang="ko-KR" altLang="en-US" sz="2000">
                <a:latin typeface="맑은 고딕"/>
                <a:ea typeface="맑은 고딕"/>
                <a:cs typeface="맑은 고딕"/>
              </a:rPr>
              <a:t>형 방식으로 학습의 효율 상승</a:t>
            </a:r>
          </a:p>
          <a:p>
            <a:pPr marL="342900" indent="-342900">
              <a:buFontTx/>
              <a:buChar char="-"/>
              <a:defRPr lang="ko-KR" altLang="en-US"/>
            </a:pPr>
            <a:endParaRPr lang="en-US" altLang="ko-KR" sz="2000"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Tx/>
              <a:buChar char="-"/>
              <a:defRPr lang="ko-KR" altLang="en-US"/>
            </a:pPr>
            <a:r>
              <a:rPr lang="en-US" altLang="ko-KR" sz="200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000">
                <a:latin typeface="맑은 고딕"/>
                <a:ea typeface="맑은 고딕"/>
                <a:cs typeface="맑은 고딕"/>
              </a:rPr>
              <a:t>입문자의 경우 감각을 익힐 수 있고 숙련자는 </a:t>
            </a:r>
            <a:r>
              <a:rPr lang="en-US" altLang="ko-KR" sz="2000">
                <a:latin typeface="맑은 고딕"/>
                <a:ea typeface="맑은 고딕"/>
                <a:cs typeface="맑은 고딕"/>
              </a:rPr>
              <a:t>(</a:t>
            </a:r>
            <a:r>
              <a:rPr lang="ko-KR" altLang="en-US" sz="2000">
                <a:latin typeface="맑은 고딕"/>
                <a:ea typeface="맑은 고딕"/>
                <a:cs typeface="맑은 고딕"/>
              </a:rPr>
              <a:t>바둑의 기보를 학습하듯</a:t>
            </a:r>
            <a:r>
              <a:rPr lang="en-US" altLang="ko-KR" sz="2000">
                <a:latin typeface="맑은 고딕"/>
                <a:ea typeface="맑은 고딕"/>
                <a:cs typeface="맑은 고딕"/>
              </a:rPr>
              <a:t>) </a:t>
            </a:r>
            <a:r>
              <a:rPr lang="ko-KR" altLang="en-US" sz="2000">
                <a:latin typeface="맑은 고딕"/>
                <a:ea typeface="맑은 고딕"/>
                <a:cs typeface="맑은 고딕"/>
              </a:rPr>
              <a:t>프로의 경로를 학습해 실력을 향상할수 있다</a:t>
            </a:r>
            <a:r>
              <a:rPr lang="en-US" altLang="ko-KR" sz="2000">
                <a:latin typeface="맑은 고딕"/>
                <a:ea typeface="맑은 고딕"/>
                <a:cs typeface="맑은 고딕"/>
              </a:rPr>
              <a:t>.</a:t>
            </a:r>
          </a:p>
          <a:p>
            <a:pPr marL="342900" indent="-342900">
              <a:buFontTx/>
              <a:buChar char="-"/>
              <a:defRPr lang="ko-KR" altLang="en-US"/>
            </a:pPr>
            <a:endParaRPr lang="en-US" altLang="ko-KR" sz="2000"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Tx/>
              <a:buChar char="-"/>
              <a:defRPr lang="ko-KR" altLang="en-US"/>
            </a:pPr>
            <a:r>
              <a:rPr lang="ko-KR" altLang="en-US" sz="2000">
                <a:latin typeface="맑은 고딕"/>
                <a:ea typeface="맑은 고딕"/>
                <a:cs typeface="맑은 고딕"/>
              </a:rPr>
              <a:t>끌어치기나 밀어치기</a:t>
            </a:r>
            <a:r>
              <a:rPr lang="en-US" altLang="ko-KR" sz="2000">
                <a:latin typeface="맑은 고딕"/>
                <a:ea typeface="맑은 고딕"/>
                <a:cs typeface="맑은 고딕"/>
              </a:rPr>
              <a:t>/</a:t>
            </a:r>
            <a:r>
              <a:rPr lang="ko-KR" altLang="en-US" sz="2000">
                <a:latin typeface="맑은 고딕"/>
                <a:ea typeface="맑은 고딕"/>
                <a:cs typeface="맑은 고딕"/>
              </a:rPr>
              <a:t>샷스피드</a:t>
            </a:r>
            <a:r>
              <a:rPr lang="en-US" altLang="ko-KR" sz="2000">
                <a:latin typeface="맑은 고딕"/>
                <a:ea typeface="맑은 고딕"/>
                <a:cs typeface="맑은 고딕"/>
              </a:rPr>
              <a:t>/</a:t>
            </a:r>
            <a:r>
              <a:rPr lang="ko-KR" altLang="en-US" sz="2000">
                <a:latin typeface="맑은 고딕"/>
                <a:ea typeface="맑은 고딕"/>
                <a:cs typeface="맑은 고딕"/>
              </a:rPr>
              <a:t>스트로크 길이까지 변수를 두었다</a:t>
            </a:r>
            <a:r>
              <a:rPr lang="en-US" altLang="ko-KR" sz="2000"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pic>
        <p:nvPicPr>
          <p:cNvPr id="6162" name="그림 616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4508" y="2204545"/>
            <a:ext cx="1587644" cy="2329385"/>
          </a:xfrm>
          <a:prstGeom prst="rect">
            <a:avLst/>
          </a:prstGeom>
        </p:spPr>
      </p:pic>
      <p:sp>
        <p:nvSpPr>
          <p:cNvPr id="6164" name="타원형 설명선 6163"/>
          <p:cNvSpPr/>
          <p:nvPr/>
        </p:nvSpPr>
        <p:spPr>
          <a:xfrm>
            <a:off x="1253735" y="1196163"/>
            <a:ext cx="4961388" cy="1080405"/>
          </a:xfrm>
          <a:prstGeom prst="wedgeEllipseCallout">
            <a:avLst>
              <a:gd name="adj1" fmla="val -20833"/>
              <a:gd name="adj2" fmla="val 62500"/>
            </a:avLst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3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165" name="TextBox 6164"/>
          <p:cNvSpPr txBox="1"/>
          <p:nvPr/>
        </p:nvSpPr>
        <p:spPr>
          <a:xfrm>
            <a:off x="2345242" y="1412244"/>
            <a:ext cx="327451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500" b="1"/>
              <a:t>차 별 성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17265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1" y="3"/>
            <a:ext cx="2742152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5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시나리오</a:t>
            </a: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7247" name="모서리가 둥근 직사각형 7246"/>
          <p:cNvSpPr/>
          <p:nvPr/>
        </p:nvSpPr>
        <p:spPr>
          <a:xfrm>
            <a:off x="5257682" y="1347247"/>
            <a:ext cx="1583165" cy="540060"/>
          </a:xfrm>
          <a:prstGeom prst="roundRect">
            <a:avLst>
              <a:gd name="adj" fmla="val 16667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48" name="TextBox 7247"/>
          <p:cNvSpPr txBox="1"/>
          <p:nvPr/>
        </p:nvSpPr>
        <p:spPr>
          <a:xfrm>
            <a:off x="5454562" y="1448805"/>
            <a:ext cx="1239005" cy="366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>
                <a:latin typeface="맑은 고딕"/>
                <a:ea typeface="맑은 고딕"/>
                <a:cs typeface="맑은 고딕"/>
              </a:rPr>
              <a:t>훈련 시작</a:t>
            </a:r>
          </a:p>
        </p:txBody>
      </p:sp>
      <p:sp>
        <p:nvSpPr>
          <p:cNvPr id="7249" name="모서리가 둥근 직사각형 7248"/>
          <p:cNvSpPr/>
          <p:nvPr/>
        </p:nvSpPr>
        <p:spPr>
          <a:xfrm>
            <a:off x="5257682" y="2283351"/>
            <a:ext cx="1583165" cy="540060"/>
          </a:xfrm>
          <a:prstGeom prst="roundRect">
            <a:avLst>
              <a:gd name="adj" fmla="val 16667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50" name="TextBox 7249"/>
          <p:cNvSpPr txBox="1"/>
          <p:nvPr/>
        </p:nvSpPr>
        <p:spPr>
          <a:xfrm>
            <a:off x="5356886" y="2386425"/>
            <a:ext cx="1239003" cy="366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>
                <a:latin typeface="맑은 고딕"/>
                <a:ea typeface="맑은 고딕"/>
                <a:cs typeface="맑은 고딕"/>
              </a:rPr>
              <a:t>문제 제출</a:t>
            </a:r>
          </a:p>
        </p:txBody>
      </p:sp>
      <p:sp>
        <p:nvSpPr>
          <p:cNvPr id="7251" name="모서리가 둥근 직사각형 7250"/>
          <p:cNvSpPr/>
          <p:nvPr/>
        </p:nvSpPr>
        <p:spPr>
          <a:xfrm>
            <a:off x="3564483" y="3280739"/>
            <a:ext cx="1044116" cy="694800"/>
          </a:xfrm>
          <a:prstGeom prst="roundRect">
            <a:avLst>
              <a:gd name="adj" fmla="val 16667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52" name="TextBox 7251"/>
          <p:cNvSpPr txBox="1"/>
          <p:nvPr/>
        </p:nvSpPr>
        <p:spPr>
          <a:xfrm>
            <a:off x="3422455" y="3429003"/>
            <a:ext cx="1305222" cy="366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당점</a:t>
            </a:r>
          </a:p>
        </p:txBody>
      </p:sp>
      <p:sp>
        <p:nvSpPr>
          <p:cNvPr id="7254" name="모서리가 둥근 직사각형 7253"/>
          <p:cNvSpPr/>
          <p:nvPr/>
        </p:nvSpPr>
        <p:spPr>
          <a:xfrm>
            <a:off x="5045901" y="3280739"/>
            <a:ext cx="1154197" cy="694800"/>
          </a:xfrm>
          <a:prstGeom prst="roundRect">
            <a:avLst>
              <a:gd name="adj" fmla="val 16667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55" name="TextBox 7254"/>
          <p:cNvSpPr txBox="1"/>
          <p:nvPr/>
        </p:nvSpPr>
        <p:spPr>
          <a:xfrm>
            <a:off x="4960079" y="3429003"/>
            <a:ext cx="1305222" cy="366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두께</a:t>
            </a:r>
          </a:p>
        </p:txBody>
      </p:sp>
      <p:sp>
        <p:nvSpPr>
          <p:cNvPr id="7256" name="TextBox 7255"/>
          <p:cNvSpPr txBox="1"/>
          <p:nvPr/>
        </p:nvSpPr>
        <p:spPr>
          <a:xfrm>
            <a:off x="6348900" y="3332207"/>
            <a:ext cx="1587226" cy="64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 err="1">
                <a:latin typeface="맑은 고딕"/>
                <a:ea typeface="맑은 고딕"/>
                <a:cs typeface="맑은 고딕"/>
              </a:rPr>
              <a:t>스트로크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  <a:p>
            <a:pPr algn="ctr">
              <a:defRPr lang="ko-KR" altLang="en-US"/>
            </a:pPr>
            <a:r>
              <a:rPr lang="ko-KR" altLang="en-US" dirty="0">
                <a:latin typeface="맑은 고딕"/>
                <a:ea typeface="맑은 고딕"/>
                <a:cs typeface="맑은 고딕"/>
              </a:rPr>
              <a:t>길이</a:t>
            </a:r>
          </a:p>
        </p:txBody>
      </p:sp>
      <p:sp>
        <p:nvSpPr>
          <p:cNvPr id="7257" name="모서리가 둥근 직사각형 7256"/>
          <p:cNvSpPr/>
          <p:nvPr/>
        </p:nvSpPr>
        <p:spPr>
          <a:xfrm>
            <a:off x="6595889" y="3282462"/>
            <a:ext cx="1000832" cy="693077"/>
          </a:xfrm>
          <a:prstGeom prst="roundRect">
            <a:avLst>
              <a:gd name="adj" fmla="val 16667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58" name="모서리가 둥근 직사각형 7257"/>
          <p:cNvSpPr/>
          <p:nvPr/>
        </p:nvSpPr>
        <p:spPr>
          <a:xfrm>
            <a:off x="7985728" y="3282462"/>
            <a:ext cx="1087368" cy="693077"/>
          </a:xfrm>
          <a:prstGeom prst="roundRect">
            <a:avLst>
              <a:gd name="adj" fmla="val 16667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59" name="TextBox 7258"/>
          <p:cNvSpPr txBox="1"/>
          <p:nvPr/>
        </p:nvSpPr>
        <p:spPr>
          <a:xfrm>
            <a:off x="8084928" y="3296791"/>
            <a:ext cx="1240020" cy="64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   샷</a:t>
            </a:r>
          </a:p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스피드</a:t>
            </a:r>
          </a:p>
        </p:txBody>
      </p:sp>
      <p:sp>
        <p:nvSpPr>
          <p:cNvPr id="7263" name="모서리가 둥근 직사각형 7262"/>
          <p:cNvSpPr/>
          <p:nvPr/>
        </p:nvSpPr>
        <p:spPr>
          <a:xfrm>
            <a:off x="5367192" y="4515599"/>
            <a:ext cx="1533564" cy="720080"/>
          </a:xfrm>
          <a:prstGeom prst="roundRect">
            <a:avLst>
              <a:gd name="adj" fmla="val 16667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64" name="모서리가 둥근 직사각형 7263"/>
          <p:cNvSpPr/>
          <p:nvPr/>
        </p:nvSpPr>
        <p:spPr>
          <a:xfrm>
            <a:off x="5356886" y="5739735"/>
            <a:ext cx="1543870" cy="718342"/>
          </a:xfrm>
          <a:prstGeom prst="roundRect">
            <a:avLst>
              <a:gd name="adj" fmla="val 16667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65" name="TextBox 7264"/>
          <p:cNvSpPr txBox="1"/>
          <p:nvPr/>
        </p:nvSpPr>
        <p:spPr>
          <a:xfrm>
            <a:off x="5361289" y="4515601"/>
            <a:ext cx="1533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dirty="0">
                <a:latin typeface="맑은 고딕"/>
                <a:ea typeface="맑은 고딕"/>
                <a:cs typeface="맑은 고딕"/>
              </a:rPr>
              <a:t>     공의 </a:t>
            </a:r>
          </a:p>
          <a:p>
            <a:pPr>
              <a:defRPr lang="ko-KR" altLang="en-US"/>
            </a:pPr>
            <a:r>
              <a:rPr lang="ko-KR" altLang="en-US" dirty="0">
                <a:latin typeface="맑은 고딕"/>
                <a:ea typeface="맑은 고딕"/>
                <a:cs typeface="맑은 고딕"/>
              </a:rPr>
              <a:t>    움직임</a:t>
            </a:r>
          </a:p>
        </p:txBody>
      </p:sp>
      <p:sp>
        <p:nvSpPr>
          <p:cNvPr id="7266" name="TextBox 7265"/>
          <p:cNvSpPr txBox="1"/>
          <p:nvPr/>
        </p:nvSpPr>
        <p:spPr>
          <a:xfrm>
            <a:off x="5307283" y="5811746"/>
            <a:ext cx="1533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dirty="0">
                <a:latin typeface="맑은 고딕"/>
                <a:ea typeface="맑은 고딕"/>
                <a:cs typeface="맑은 고딕"/>
              </a:rPr>
              <a:t> 프로의 </a:t>
            </a:r>
            <a:r>
              <a:rPr lang="ko-KR" altLang="en-US" dirty="0" err="1">
                <a:latin typeface="맑은 고딕"/>
                <a:ea typeface="맑은 고딕"/>
                <a:cs typeface="맑은 고딕"/>
              </a:rPr>
              <a:t>샷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  <a:p>
            <a:pPr algn="ctr">
              <a:defRPr lang="ko-KR" altLang="en-US"/>
            </a:pP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공개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270" name="직선 화살표 연결선 7269"/>
          <p:cNvCxnSpPr>
            <a:stCxn id="7247" idx="2"/>
            <a:endCxn id="7249" idx="0"/>
          </p:cNvCxnSpPr>
          <p:nvPr/>
        </p:nvCxnSpPr>
        <p:spPr>
          <a:xfrm>
            <a:off x="6049265" y="1887307"/>
            <a:ext cx="0" cy="3960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2" name="꺾인 연결선 7271"/>
          <p:cNvCxnSpPr>
            <a:stCxn id="7249" idx="2"/>
            <a:endCxn id="7258" idx="0"/>
          </p:cNvCxnSpPr>
          <p:nvPr/>
        </p:nvCxnSpPr>
        <p:spPr>
          <a:xfrm rot="16200000" flipH="1">
            <a:off x="7059813" y="1812862"/>
            <a:ext cx="459051" cy="248014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3" name="꺾인 연결선 7272"/>
          <p:cNvCxnSpPr>
            <a:stCxn id="7249" idx="2"/>
            <a:endCxn id="7257" idx="0"/>
          </p:cNvCxnSpPr>
          <p:nvPr/>
        </p:nvCxnSpPr>
        <p:spPr>
          <a:xfrm rot="16200000" flipH="1">
            <a:off x="6343260" y="2529416"/>
            <a:ext cx="459051" cy="10470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8" name="꺾인 연결선 7277"/>
          <p:cNvCxnSpPr>
            <a:stCxn id="7249" idx="2"/>
            <a:endCxn id="7254" idx="0"/>
          </p:cNvCxnSpPr>
          <p:nvPr/>
        </p:nvCxnSpPr>
        <p:spPr>
          <a:xfrm rot="5400000">
            <a:off x="5607469" y="2838943"/>
            <a:ext cx="457328" cy="42626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9" name="꺾인 연결선 7278"/>
          <p:cNvCxnSpPr>
            <a:stCxn id="7249" idx="2"/>
            <a:endCxn id="7251" idx="0"/>
          </p:cNvCxnSpPr>
          <p:nvPr/>
        </p:nvCxnSpPr>
        <p:spPr>
          <a:xfrm rot="5400000">
            <a:off x="4839239" y="2070713"/>
            <a:ext cx="457328" cy="196272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0" name="꺾인 연결선 7279"/>
          <p:cNvCxnSpPr>
            <a:stCxn id="7258" idx="2"/>
            <a:endCxn id="7265" idx="0"/>
          </p:cNvCxnSpPr>
          <p:nvPr/>
        </p:nvCxnSpPr>
        <p:spPr>
          <a:xfrm rot="5400000">
            <a:off x="7058711" y="3044900"/>
            <a:ext cx="540062" cy="240134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1" name="꺾인 연결선 7280"/>
          <p:cNvCxnSpPr>
            <a:stCxn id="7257" idx="2"/>
            <a:endCxn id="7263" idx="0"/>
          </p:cNvCxnSpPr>
          <p:nvPr/>
        </p:nvCxnSpPr>
        <p:spPr>
          <a:xfrm rot="5400000">
            <a:off x="6345110" y="3764404"/>
            <a:ext cx="540060" cy="96233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2" name="꺾인 연결선 7281"/>
          <p:cNvCxnSpPr>
            <a:stCxn id="7254" idx="2"/>
            <a:endCxn id="7263" idx="0"/>
          </p:cNvCxnSpPr>
          <p:nvPr/>
        </p:nvCxnSpPr>
        <p:spPr>
          <a:xfrm rot="16200000" flipH="1">
            <a:off x="5608457" y="3990082"/>
            <a:ext cx="540060" cy="5109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3" name="꺾인 연결선 7282"/>
          <p:cNvCxnSpPr>
            <a:stCxn id="7251" idx="2"/>
            <a:endCxn id="7265" idx="0"/>
          </p:cNvCxnSpPr>
          <p:nvPr/>
        </p:nvCxnSpPr>
        <p:spPr>
          <a:xfrm rot="16200000" flipH="1">
            <a:off x="4837275" y="3224805"/>
            <a:ext cx="540062" cy="204153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4" name="직선 화살표 연결선 7283"/>
          <p:cNvCxnSpPr>
            <a:stCxn id="7263" idx="2"/>
            <a:endCxn id="7264" idx="0"/>
          </p:cNvCxnSpPr>
          <p:nvPr/>
        </p:nvCxnSpPr>
        <p:spPr>
          <a:xfrm flipH="1">
            <a:off x="6128821" y="5235679"/>
            <a:ext cx="5153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5" name="꺾인 연결선 7284"/>
          <p:cNvCxnSpPr>
            <a:stCxn id="7266" idx="1"/>
            <a:endCxn id="7249" idx="1"/>
          </p:cNvCxnSpPr>
          <p:nvPr/>
        </p:nvCxnSpPr>
        <p:spPr>
          <a:xfrm rot="10800000">
            <a:off x="5257683" y="2553382"/>
            <a:ext cx="49601" cy="3581531"/>
          </a:xfrm>
          <a:prstGeom prst="bentConnector3">
            <a:avLst>
              <a:gd name="adj1" fmla="val 560878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6" name="직선 화살표 연결선 7285"/>
          <p:cNvCxnSpPr>
            <a:stCxn id="7250" idx="3"/>
          </p:cNvCxnSpPr>
          <p:nvPr/>
        </p:nvCxnSpPr>
        <p:spPr>
          <a:xfrm flipV="1">
            <a:off x="6595889" y="2132856"/>
            <a:ext cx="1554242" cy="4369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7" name="TextBox 7286"/>
          <p:cNvSpPr txBox="1"/>
          <p:nvPr/>
        </p:nvSpPr>
        <p:spPr>
          <a:xfrm>
            <a:off x="8398135" y="1628800"/>
            <a:ext cx="3620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실제 경기에서 나올 법한 당구공들의 위치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9" name="직사각형 7358"/>
          <p:cNvSpPr/>
          <p:nvPr/>
        </p:nvSpPr>
        <p:spPr>
          <a:xfrm>
            <a:off x="5223684" y="1484784"/>
            <a:ext cx="992016" cy="4824536"/>
          </a:xfrm>
          <a:prstGeom prst="rect">
            <a:avLst/>
          </a:prstGeom>
          <a:gradFill flip="xy" rotWithShape="1">
            <a:gsLst>
              <a:gs pos="0">
                <a:schemeClr val="bg2">
                  <a:lumMod val="95000"/>
                  <a:alpha val="100000"/>
                </a:schemeClr>
              </a:gs>
              <a:gs pos="100000">
                <a:schemeClr val="bg1">
                  <a:alpha val="10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3034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1" y="3"/>
            <a:ext cx="2742152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5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시나리오</a:t>
            </a:r>
          </a:p>
          <a:p>
            <a:pPr algn="ctr">
              <a:defRPr lang="ko-KR" altLang="en-US"/>
            </a:pPr>
            <a:r>
              <a:rPr lang="ko-KR" altLang="en-US" sz="25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(문제 제출)</a:t>
            </a: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sp>
        <p:nvSpPr>
          <p:cNvPr id="7246" name="직사각형 6"/>
          <p:cNvSpPr/>
          <p:nvPr/>
        </p:nvSpPr>
        <p:spPr>
          <a:xfrm>
            <a:off x="908415" y="1484784"/>
            <a:ext cx="4315269" cy="482453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47" name="직사각형 5"/>
          <p:cNvSpPr/>
          <p:nvPr/>
        </p:nvSpPr>
        <p:spPr>
          <a:xfrm>
            <a:off x="1196098" y="1705498"/>
            <a:ext cx="3729980" cy="4387801"/>
          </a:xfrm>
          <a:prstGeom prst="rect">
            <a:avLst/>
          </a:prstGeom>
          <a:solidFill>
            <a:srgbClr val="107FB5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48" name="타원 11"/>
          <p:cNvSpPr/>
          <p:nvPr/>
        </p:nvSpPr>
        <p:spPr>
          <a:xfrm>
            <a:off x="3352287" y="4833064"/>
            <a:ext cx="383373" cy="2881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253" name="직선 연결선 9"/>
          <p:cNvCxnSpPr/>
          <p:nvPr/>
        </p:nvCxnSpPr>
        <p:spPr>
          <a:xfrm rot="16200000" flipV="1">
            <a:off x="3193587" y="5879286"/>
            <a:ext cx="1332148" cy="248004"/>
          </a:xfrm>
          <a:prstGeom prst="line">
            <a:avLst/>
          </a:prstGeom>
          <a:ln w="127000"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3" name="타원 7"/>
          <p:cNvSpPr/>
          <p:nvPr/>
        </p:nvSpPr>
        <p:spPr>
          <a:xfrm>
            <a:off x="2842845" y="4833156"/>
            <a:ext cx="396807" cy="288032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87" name="타원 7286"/>
          <p:cNvSpPr/>
          <p:nvPr/>
        </p:nvSpPr>
        <p:spPr>
          <a:xfrm>
            <a:off x="4826878" y="1556792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90" name="타원 7289"/>
          <p:cNvSpPr/>
          <p:nvPr/>
        </p:nvSpPr>
        <p:spPr>
          <a:xfrm>
            <a:off x="5025281" y="1736812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91" name="타원 7290"/>
          <p:cNvSpPr/>
          <p:nvPr/>
        </p:nvSpPr>
        <p:spPr>
          <a:xfrm>
            <a:off x="4182068" y="1556792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92" name="타원 7291"/>
          <p:cNvSpPr/>
          <p:nvPr/>
        </p:nvSpPr>
        <p:spPr>
          <a:xfrm>
            <a:off x="3041250" y="1556792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93" name="타원 7292"/>
          <p:cNvSpPr/>
          <p:nvPr/>
        </p:nvSpPr>
        <p:spPr>
          <a:xfrm>
            <a:off x="1702029" y="1556792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94" name="타원 7293"/>
          <p:cNvSpPr/>
          <p:nvPr/>
        </p:nvSpPr>
        <p:spPr>
          <a:xfrm>
            <a:off x="1206021" y="1556792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95" name="타원 7294"/>
          <p:cNvSpPr/>
          <p:nvPr/>
        </p:nvSpPr>
        <p:spPr>
          <a:xfrm>
            <a:off x="1057218" y="1700808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317" name="그룹 7316"/>
          <p:cNvGrpSpPr/>
          <p:nvPr/>
        </p:nvGrpSpPr>
        <p:grpSpPr>
          <a:xfrm flipV="1">
            <a:off x="1057217" y="6021288"/>
            <a:ext cx="4017664" cy="216024"/>
            <a:chOff x="839415" y="6237312"/>
            <a:chExt cx="2916324" cy="216024"/>
          </a:xfr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grpSpPr>
        <p:sp>
          <p:nvSpPr>
            <p:cNvPr id="7310" name="타원 7309"/>
            <p:cNvSpPr/>
            <p:nvPr/>
          </p:nvSpPr>
          <p:spPr>
            <a:xfrm rot="5400000">
              <a:off x="3575720" y="6237312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11" name="타원 7310"/>
            <p:cNvSpPr/>
            <p:nvPr/>
          </p:nvSpPr>
          <p:spPr>
            <a:xfrm rot="5400000">
              <a:off x="3719736" y="6417332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12" name="타원 7311"/>
            <p:cNvSpPr/>
            <p:nvPr/>
          </p:nvSpPr>
          <p:spPr>
            <a:xfrm rot="5400000">
              <a:off x="3107668" y="6237312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13" name="타원 7312"/>
            <p:cNvSpPr/>
            <p:nvPr/>
          </p:nvSpPr>
          <p:spPr>
            <a:xfrm rot="5400000">
              <a:off x="2279576" y="6237312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14" name="타원 7313"/>
            <p:cNvSpPr/>
            <p:nvPr/>
          </p:nvSpPr>
          <p:spPr>
            <a:xfrm rot="5400000">
              <a:off x="1307467" y="6237312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15" name="타원 7314"/>
            <p:cNvSpPr/>
            <p:nvPr/>
          </p:nvSpPr>
          <p:spPr>
            <a:xfrm rot="5400000">
              <a:off x="947427" y="6237312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16" name="타원 7315"/>
            <p:cNvSpPr/>
            <p:nvPr/>
          </p:nvSpPr>
          <p:spPr>
            <a:xfrm rot="5400000">
              <a:off x="839415" y="6381328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7318" name="타원 7317"/>
          <p:cNvSpPr/>
          <p:nvPr/>
        </p:nvSpPr>
        <p:spPr>
          <a:xfrm>
            <a:off x="5025281" y="3789040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20" name="타원 7319"/>
          <p:cNvSpPr/>
          <p:nvPr/>
        </p:nvSpPr>
        <p:spPr>
          <a:xfrm>
            <a:off x="1057218" y="3789040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23" name="타원 7322"/>
          <p:cNvSpPr/>
          <p:nvPr/>
        </p:nvSpPr>
        <p:spPr>
          <a:xfrm>
            <a:off x="5025281" y="2708920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24" name="타원 7323"/>
          <p:cNvSpPr/>
          <p:nvPr/>
        </p:nvSpPr>
        <p:spPr>
          <a:xfrm>
            <a:off x="1057218" y="2708920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25" name="타원 7324"/>
          <p:cNvSpPr/>
          <p:nvPr/>
        </p:nvSpPr>
        <p:spPr>
          <a:xfrm>
            <a:off x="5025281" y="4905164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26" name="타원 7325"/>
          <p:cNvSpPr/>
          <p:nvPr/>
        </p:nvSpPr>
        <p:spPr>
          <a:xfrm>
            <a:off x="1057218" y="4905164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31" name="타원 7330"/>
          <p:cNvSpPr/>
          <p:nvPr/>
        </p:nvSpPr>
        <p:spPr>
          <a:xfrm>
            <a:off x="5025281" y="2204864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32" name="타원 7331"/>
          <p:cNvSpPr/>
          <p:nvPr/>
        </p:nvSpPr>
        <p:spPr>
          <a:xfrm>
            <a:off x="5025281" y="3212976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33" name="타원 7332"/>
          <p:cNvSpPr/>
          <p:nvPr/>
        </p:nvSpPr>
        <p:spPr>
          <a:xfrm>
            <a:off x="5025281" y="4329100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34" name="타원 7333"/>
          <p:cNvSpPr/>
          <p:nvPr/>
        </p:nvSpPr>
        <p:spPr>
          <a:xfrm>
            <a:off x="5025281" y="5517232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35" name="타원 7334"/>
          <p:cNvSpPr/>
          <p:nvPr/>
        </p:nvSpPr>
        <p:spPr>
          <a:xfrm>
            <a:off x="1057218" y="5517232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36" name="타원 7335"/>
          <p:cNvSpPr/>
          <p:nvPr/>
        </p:nvSpPr>
        <p:spPr>
          <a:xfrm>
            <a:off x="1057218" y="4329100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37" name="타원 7336"/>
          <p:cNvSpPr/>
          <p:nvPr/>
        </p:nvSpPr>
        <p:spPr>
          <a:xfrm>
            <a:off x="1057218" y="3212976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38" name="타원 7337"/>
          <p:cNvSpPr/>
          <p:nvPr/>
        </p:nvSpPr>
        <p:spPr>
          <a:xfrm>
            <a:off x="1057218" y="2204864"/>
            <a:ext cx="49600" cy="3600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39" name="타원 11"/>
          <p:cNvSpPr/>
          <p:nvPr/>
        </p:nvSpPr>
        <p:spPr>
          <a:xfrm>
            <a:off x="2856280" y="2564812"/>
            <a:ext cx="383373" cy="288127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40" name="타원 7339"/>
          <p:cNvSpPr/>
          <p:nvPr/>
        </p:nvSpPr>
        <p:spPr>
          <a:xfrm>
            <a:off x="5422086" y="1556792"/>
            <a:ext cx="644811" cy="43204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7341" name="직선 연결선 7340"/>
          <p:cNvCxnSpPr/>
          <p:nvPr/>
        </p:nvCxnSpPr>
        <p:spPr>
          <a:xfrm>
            <a:off x="5570889" y="1700808"/>
            <a:ext cx="347206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2" name="직선 연결선 7341"/>
          <p:cNvCxnSpPr/>
          <p:nvPr/>
        </p:nvCxnSpPr>
        <p:spPr>
          <a:xfrm>
            <a:off x="5570889" y="1772816"/>
            <a:ext cx="347206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3" name="직선 연결선 7342"/>
          <p:cNvCxnSpPr/>
          <p:nvPr/>
        </p:nvCxnSpPr>
        <p:spPr>
          <a:xfrm>
            <a:off x="5570889" y="1844824"/>
            <a:ext cx="347206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4" name="사다리꼴 7343"/>
          <p:cNvSpPr/>
          <p:nvPr/>
        </p:nvSpPr>
        <p:spPr>
          <a:xfrm>
            <a:off x="5620491" y="2276872"/>
            <a:ext cx="148803" cy="1764196"/>
          </a:xfrm>
          <a:prstGeom prst="trapezoid">
            <a:avLst>
              <a:gd name="adj" fmla="val 25000"/>
            </a:avLst>
          </a:prstGeom>
          <a:gradFill flip="xy" rotWithShape="1">
            <a:gsLst>
              <a:gs pos="0">
                <a:schemeClr val="tx2">
                  <a:lumMod val="40000"/>
                  <a:lumOff val="60000"/>
                  <a:alpha val="100000"/>
                </a:schemeClr>
              </a:gs>
              <a:gs pos="100000">
                <a:schemeClr val="bg1">
                  <a:alpha val="10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45" name="사다리꼴 7344"/>
          <p:cNvSpPr/>
          <p:nvPr/>
        </p:nvSpPr>
        <p:spPr>
          <a:xfrm>
            <a:off x="5620491" y="3212976"/>
            <a:ext cx="148803" cy="828092"/>
          </a:xfrm>
          <a:prstGeom prst="trapezoid">
            <a:avLst>
              <a:gd name="adj" fmla="val 25000"/>
            </a:avLst>
          </a:prstGeom>
          <a:solidFill>
            <a:srgbClr val="2C1759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49" name="타원 7348"/>
          <p:cNvSpPr/>
          <p:nvPr/>
        </p:nvSpPr>
        <p:spPr>
          <a:xfrm>
            <a:off x="5521288" y="5085184"/>
            <a:ext cx="44640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50" name="타원 7349"/>
          <p:cNvSpPr/>
          <p:nvPr/>
        </p:nvSpPr>
        <p:spPr>
          <a:xfrm>
            <a:off x="5670090" y="4473116"/>
            <a:ext cx="446408" cy="324036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47" name="타원 7346"/>
          <p:cNvSpPr/>
          <p:nvPr/>
        </p:nvSpPr>
        <p:spPr>
          <a:xfrm>
            <a:off x="5422087" y="4473116"/>
            <a:ext cx="446408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51" name="타원 7350"/>
          <p:cNvSpPr/>
          <p:nvPr/>
        </p:nvSpPr>
        <p:spPr>
          <a:xfrm>
            <a:off x="5719692" y="5229200"/>
            <a:ext cx="49601" cy="36004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354" name="그룹 7353"/>
          <p:cNvGrpSpPr/>
          <p:nvPr/>
        </p:nvGrpSpPr>
        <p:grpSpPr>
          <a:xfrm rot="16200000">
            <a:off x="5743256" y="5556104"/>
            <a:ext cx="63624" cy="705962"/>
            <a:chOff x="4439816" y="5364832"/>
            <a:chExt cx="63624" cy="764468"/>
          </a:xfr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grpSpPr>
        <p:sp>
          <p:nvSpPr>
            <p:cNvPr id="7352" name="사다리꼴 7351"/>
            <p:cNvSpPr/>
            <p:nvPr/>
          </p:nvSpPr>
          <p:spPr>
            <a:xfrm>
              <a:off x="4439816" y="5364832"/>
              <a:ext cx="63624" cy="764468"/>
            </a:xfrm>
            <a:prstGeom prst="trapezoid">
              <a:avLst>
                <a:gd name="adj" fmla="val 25000"/>
              </a:avLst>
            </a:prstGeom>
            <a:gradFill flip="xy" rotWithShape="1">
              <a:gsLst>
                <a:gs pos="0">
                  <a:schemeClr val="tx2">
                    <a:lumMod val="40000"/>
                    <a:lumOff val="60000"/>
                    <a:alpha val="100000"/>
                  </a:schemeClr>
                </a:gs>
                <a:gs pos="100000">
                  <a:schemeClr val="bg1">
                    <a:alpha val="10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53" name="사다리꼴 7352"/>
            <p:cNvSpPr/>
            <p:nvPr/>
          </p:nvSpPr>
          <p:spPr>
            <a:xfrm>
              <a:off x="4439816" y="5770468"/>
              <a:ext cx="63624" cy="358831"/>
            </a:xfrm>
            <a:prstGeom prst="trapezoid">
              <a:avLst>
                <a:gd name="adj" fmla="val 25000"/>
              </a:avLst>
            </a:prstGeom>
            <a:solidFill>
              <a:srgbClr val="2C17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cxnSp>
        <p:nvCxnSpPr>
          <p:cNvPr id="7355" name="직선 화살표 연결선 7354"/>
          <p:cNvCxnSpPr/>
          <p:nvPr/>
        </p:nvCxnSpPr>
        <p:spPr>
          <a:xfrm rot="10800000">
            <a:off x="5372487" y="6021288"/>
            <a:ext cx="74401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6" name="TextBox 7355"/>
          <p:cNvSpPr txBox="1"/>
          <p:nvPr/>
        </p:nvSpPr>
        <p:spPr>
          <a:xfrm>
            <a:off x="5422086" y="6093298"/>
            <a:ext cx="793613" cy="246221"/>
          </a:xfrm>
          <a:prstGeom prst="rect">
            <a:avLst/>
          </a:prstGeom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000" b="1"/>
              <a:t>speed</a:t>
            </a:r>
          </a:p>
        </p:txBody>
      </p:sp>
      <p:cxnSp>
        <p:nvCxnSpPr>
          <p:cNvPr id="7360" name="직선 연결선 7359"/>
          <p:cNvCxnSpPr>
            <a:stCxn id="7340" idx="6"/>
          </p:cNvCxnSpPr>
          <p:nvPr/>
        </p:nvCxnSpPr>
        <p:spPr>
          <a:xfrm>
            <a:off x="6066897" y="1772816"/>
            <a:ext cx="15872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1" name="직선 연결선 7360"/>
          <p:cNvCxnSpPr/>
          <p:nvPr/>
        </p:nvCxnSpPr>
        <p:spPr>
          <a:xfrm>
            <a:off x="6066897" y="3140968"/>
            <a:ext cx="15872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2" name="직선 연결선 7361"/>
          <p:cNvCxnSpPr/>
          <p:nvPr/>
        </p:nvCxnSpPr>
        <p:spPr>
          <a:xfrm>
            <a:off x="6066897" y="4617132"/>
            <a:ext cx="15872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3" name="직선 연결선 7362"/>
          <p:cNvCxnSpPr/>
          <p:nvPr/>
        </p:nvCxnSpPr>
        <p:spPr>
          <a:xfrm>
            <a:off x="6066897" y="5229200"/>
            <a:ext cx="15872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4" name="직선 연결선 7363"/>
          <p:cNvCxnSpPr/>
          <p:nvPr/>
        </p:nvCxnSpPr>
        <p:spPr>
          <a:xfrm>
            <a:off x="6066897" y="5913276"/>
            <a:ext cx="15872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5" name="TextBox 7364"/>
          <p:cNvSpPr txBox="1"/>
          <p:nvPr/>
        </p:nvSpPr>
        <p:spPr>
          <a:xfrm>
            <a:off x="7654122" y="1592796"/>
            <a:ext cx="4216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메뉴(나가기, 다른 문제 선택,</a:t>
            </a:r>
          </a:p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        프로의 샷)</a:t>
            </a:r>
          </a:p>
        </p:txBody>
      </p:sp>
      <p:sp>
        <p:nvSpPr>
          <p:cNvPr id="7366" name="TextBox 7365"/>
          <p:cNvSpPr txBox="1"/>
          <p:nvPr/>
        </p:nvSpPr>
        <p:spPr>
          <a:xfrm>
            <a:off x="7654122" y="2960948"/>
            <a:ext cx="4116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스트로크 길이 선택</a:t>
            </a:r>
          </a:p>
        </p:txBody>
      </p:sp>
      <p:sp>
        <p:nvSpPr>
          <p:cNvPr id="7367" name="TextBox 7366"/>
          <p:cNvSpPr txBox="1"/>
          <p:nvPr/>
        </p:nvSpPr>
        <p:spPr>
          <a:xfrm>
            <a:off x="7654123" y="4433473"/>
            <a:ext cx="38192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두께 선택</a:t>
            </a:r>
          </a:p>
        </p:txBody>
      </p:sp>
      <p:sp>
        <p:nvSpPr>
          <p:cNvPr id="7368" name="TextBox 7367"/>
          <p:cNvSpPr txBox="1"/>
          <p:nvPr/>
        </p:nvSpPr>
        <p:spPr>
          <a:xfrm>
            <a:off x="7654122" y="5043818"/>
            <a:ext cx="3720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당점 선택</a:t>
            </a:r>
          </a:p>
        </p:txBody>
      </p:sp>
      <p:sp>
        <p:nvSpPr>
          <p:cNvPr id="7369" name="TextBox 7368"/>
          <p:cNvSpPr txBox="1"/>
          <p:nvPr/>
        </p:nvSpPr>
        <p:spPr>
          <a:xfrm>
            <a:off x="7654122" y="5764270"/>
            <a:ext cx="2132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샷 스피드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7173"/>
          <p:cNvSpPr txBox="1"/>
          <p:nvPr/>
        </p:nvSpPr>
        <p:spPr>
          <a:xfrm>
            <a:off x="9377829" y="260470"/>
            <a:ext cx="2938460" cy="2429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830342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kumimoji="1" lang="en-US" altLang="en-US" sz="1400" b="0" i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5</a:t>
            </a:r>
          </a:p>
        </p:txBody>
      </p:sp>
      <p:sp>
        <p:nvSpPr>
          <p:cNvPr id="7232" name="양쪽 모서리가 잘린 사각형 7231"/>
          <p:cNvSpPr/>
          <p:nvPr/>
        </p:nvSpPr>
        <p:spPr>
          <a:xfrm>
            <a:off x="1" y="3"/>
            <a:ext cx="2742152" cy="1052109"/>
          </a:xfrm>
          <a:prstGeom prst="snip2SameRect">
            <a:avLst>
              <a:gd name="adj1" fmla="val 16667"/>
              <a:gd name="adj2" fmla="val 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 sz="25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시나리오</a:t>
            </a:r>
          </a:p>
        </p:txBody>
      </p:sp>
      <p:cxnSp>
        <p:nvCxnSpPr>
          <p:cNvPr id="7233" name="직선 연결선 7232"/>
          <p:cNvCxnSpPr/>
          <p:nvPr/>
        </p:nvCxnSpPr>
        <p:spPr>
          <a:xfrm>
            <a:off x="1" y="1052109"/>
            <a:ext cx="1216878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>
            <a:schemeClr val="dk1"/>
          </a:fontRef>
        </p:style>
      </p:cxnSp>
      <p:grpSp>
        <p:nvGrpSpPr>
          <p:cNvPr id="7515" name="그룹 7514"/>
          <p:cNvGrpSpPr/>
          <p:nvPr/>
        </p:nvGrpSpPr>
        <p:grpSpPr>
          <a:xfrm>
            <a:off x="365458" y="2621463"/>
            <a:ext cx="1567476" cy="1205168"/>
            <a:chOff x="1450800" y="2996952"/>
            <a:chExt cx="1620864" cy="1618248"/>
          </a:xfrm>
        </p:grpSpPr>
        <p:sp>
          <p:nvSpPr>
            <p:cNvPr id="7398" name="타원 7397"/>
            <p:cNvSpPr/>
            <p:nvPr/>
          </p:nvSpPr>
          <p:spPr>
            <a:xfrm>
              <a:off x="1847528" y="3429000"/>
              <a:ext cx="828092" cy="81009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tx1"/>
              </a:solidFill>
            </a:ln>
            <a:effectLst>
              <a:softEdge rad="38100"/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70" name="타원 7369"/>
            <p:cNvSpPr/>
            <p:nvPr/>
          </p:nvSpPr>
          <p:spPr>
            <a:xfrm>
              <a:off x="1450800" y="2996952"/>
              <a:ext cx="1620864" cy="1618248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  <a:softEdge rad="38100"/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99" name="타원 7398"/>
            <p:cNvSpPr/>
            <p:nvPr/>
          </p:nvSpPr>
          <p:spPr>
            <a:xfrm>
              <a:off x="1883532" y="3429000"/>
              <a:ext cx="756084" cy="75608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01" name="타원 7400"/>
            <p:cNvSpPr/>
            <p:nvPr/>
          </p:nvSpPr>
          <p:spPr>
            <a:xfrm>
              <a:off x="1703636" y="3248980"/>
              <a:ext cx="1116000" cy="1114220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 w="12700">
              <a:solidFill>
                <a:schemeClr val="tx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431" name="그룹 7430"/>
            <p:cNvGrpSpPr/>
            <p:nvPr/>
          </p:nvGrpSpPr>
          <p:grpSpPr>
            <a:xfrm>
              <a:off x="1595500" y="3140968"/>
              <a:ext cx="1332147" cy="1332148"/>
              <a:chOff x="1595500" y="3140968"/>
              <a:chExt cx="1332148" cy="1332148"/>
            </a:xfrm>
          </p:grpSpPr>
          <p:sp>
            <p:nvSpPr>
              <p:cNvPr id="7372" name="타원 7371"/>
              <p:cNvSpPr/>
              <p:nvPr/>
            </p:nvSpPr>
            <p:spPr>
              <a:xfrm>
                <a:off x="2207568" y="3537012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73" name="타원 7372"/>
              <p:cNvSpPr/>
              <p:nvPr/>
            </p:nvSpPr>
            <p:spPr>
              <a:xfrm>
                <a:off x="2207568" y="3753036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74" name="타원 7373"/>
              <p:cNvSpPr/>
              <p:nvPr/>
            </p:nvSpPr>
            <p:spPr>
              <a:xfrm>
                <a:off x="2207568" y="3320988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75" name="타원 7374"/>
              <p:cNvSpPr/>
              <p:nvPr/>
            </p:nvSpPr>
            <p:spPr>
              <a:xfrm>
                <a:off x="2207568" y="3140968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76" name="타원 7375"/>
              <p:cNvSpPr/>
              <p:nvPr/>
            </p:nvSpPr>
            <p:spPr>
              <a:xfrm>
                <a:off x="2207568" y="3969060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77" name="타원 7376"/>
              <p:cNvSpPr/>
              <p:nvPr/>
            </p:nvSpPr>
            <p:spPr>
              <a:xfrm>
                <a:off x="2207568" y="4185084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78" name="타원 7377"/>
              <p:cNvSpPr/>
              <p:nvPr/>
            </p:nvSpPr>
            <p:spPr>
              <a:xfrm>
                <a:off x="2207568" y="4365104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79" name="타원 7378"/>
              <p:cNvSpPr/>
              <p:nvPr/>
            </p:nvSpPr>
            <p:spPr>
              <a:xfrm>
                <a:off x="2423592" y="3753036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80" name="타원 7379"/>
              <p:cNvSpPr/>
              <p:nvPr/>
            </p:nvSpPr>
            <p:spPr>
              <a:xfrm>
                <a:off x="1991544" y="3753036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81" name="타원 7380"/>
              <p:cNvSpPr/>
              <p:nvPr/>
            </p:nvSpPr>
            <p:spPr>
              <a:xfrm>
                <a:off x="2603612" y="3753036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82" name="타원 7381"/>
              <p:cNvSpPr/>
              <p:nvPr/>
            </p:nvSpPr>
            <p:spPr>
              <a:xfrm>
                <a:off x="2819636" y="3753036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83" name="타원 7382"/>
              <p:cNvSpPr/>
              <p:nvPr/>
            </p:nvSpPr>
            <p:spPr>
              <a:xfrm>
                <a:off x="1811524" y="3753036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84" name="타원 7383"/>
              <p:cNvSpPr/>
              <p:nvPr/>
            </p:nvSpPr>
            <p:spPr>
              <a:xfrm>
                <a:off x="1595500" y="3753036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85" name="타원 7384"/>
              <p:cNvSpPr/>
              <p:nvPr/>
            </p:nvSpPr>
            <p:spPr>
              <a:xfrm>
                <a:off x="2423592" y="3537012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86" name="타원 7385"/>
              <p:cNvSpPr/>
              <p:nvPr/>
            </p:nvSpPr>
            <p:spPr>
              <a:xfrm>
                <a:off x="2531604" y="3374994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87" name="타원 7386"/>
              <p:cNvSpPr/>
              <p:nvPr/>
            </p:nvSpPr>
            <p:spPr>
              <a:xfrm>
                <a:off x="2639616" y="3248980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88" name="타원 7387"/>
              <p:cNvSpPr/>
              <p:nvPr/>
            </p:nvSpPr>
            <p:spPr>
              <a:xfrm>
                <a:off x="1991544" y="3537012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89" name="타원 7388"/>
              <p:cNvSpPr/>
              <p:nvPr/>
            </p:nvSpPr>
            <p:spPr>
              <a:xfrm>
                <a:off x="1847528" y="3374994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90" name="타원 7389"/>
              <p:cNvSpPr/>
              <p:nvPr/>
            </p:nvSpPr>
            <p:spPr>
              <a:xfrm>
                <a:off x="1739516" y="3248980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91" name="타원 7390"/>
              <p:cNvSpPr/>
              <p:nvPr/>
            </p:nvSpPr>
            <p:spPr>
              <a:xfrm>
                <a:off x="1991544" y="3969060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92" name="타원 7391"/>
              <p:cNvSpPr/>
              <p:nvPr/>
            </p:nvSpPr>
            <p:spPr>
              <a:xfrm>
                <a:off x="1847528" y="4113076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93" name="타원 7392"/>
              <p:cNvSpPr/>
              <p:nvPr/>
            </p:nvSpPr>
            <p:spPr>
              <a:xfrm>
                <a:off x="1739516" y="4265476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94" name="타원 7393"/>
              <p:cNvSpPr/>
              <p:nvPr/>
            </p:nvSpPr>
            <p:spPr>
              <a:xfrm>
                <a:off x="2423592" y="3969060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95" name="타원 7394"/>
              <p:cNvSpPr/>
              <p:nvPr/>
            </p:nvSpPr>
            <p:spPr>
              <a:xfrm>
                <a:off x="2567608" y="4113076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96" name="타원 7395"/>
              <p:cNvSpPr/>
              <p:nvPr/>
            </p:nvSpPr>
            <p:spPr>
              <a:xfrm>
                <a:off x="2720008" y="4265476"/>
                <a:ext cx="108012" cy="108012"/>
              </a:xfrm>
              <a:prstGeom prst="ellipse">
                <a:avLst/>
              </a:prstGeom>
              <a:solidFill>
                <a:schemeClr val="accent5">
                  <a:alpha val="40000"/>
                </a:schemeClr>
              </a:solidFill>
              <a:ln w="31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7403" name="TextBox 7402"/>
          <p:cNvSpPr txBox="1"/>
          <p:nvPr/>
        </p:nvSpPr>
        <p:spPr>
          <a:xfrm>
            <a:off x="1535" y="1198341"/>
            <a:ext cx="2492663" cy="1181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latin typeface="맑은 고딕"/>
                <a:ea typeface="맑은 고딕"/>
                <a:cs typeface="맑은 고딕"/>
              </a:rPr>
              <a:t>당점버튼을 선택시</a:t>
            </a:r>
          </a:p>
          <a:p>
            <a:pPr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  <a:p>
            <a:pPr algn="ctr"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당점 중 한 곳을</a:t>
            </a:r>
          </a:p>
          <a:p>
            <a:pPr algn="ctr"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지정하여 선택</a:t>
            </a:r>
          </a:p>
        </p:txBody>
      </p:sp>
      <p:sp>
        <p:nvSpPr>
          <p:cNvPr id="7404" name="아래쪽 화살표 7403"/>
          <p:cNvSpPr/>
          <p:nvPr/>
        </p:nvSpPr>
        <p:spPr>
          <a:xfrm>
            <a:off x="749112" y="4056662"/>
            <a:ext cx="701012" cy="8840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462" name="그룹 7461"/>
          <p:cNvGrpSpPr/>
          <p:nvPr/>
        </p:nvGrpSpPr>
        <p:grpSpPr>
          <a:xfrm>
            <a:off x="510491" y="5199448"/>
            <a:ext cx="1711672" cy="1309841"/>
            <a:chOff x="5941055" y="2496415"/>
            <a:chExt cx="2208083" cy="1747107"/>
          </a:xfrm>
        </p:grpSpPr>
        <p:sp>
          <p:nvSpPr>
            <p:cNvPr id="7405" name="타원 7404"/>
            <p:cNvSpPr/>
            <p:nvPr/>
          </p:nvSpPr>
          <p:spPr>
            <a:xfrm>
              <a:off x="5941055" y="2496415"/>
              <a:ext cx="1620864" cy="1618248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42" name="타원 7441"/>
            <p:cNvSpPr/>
            <p:nvPr/>
          </p:nvSpPr>
          <p:spPr>
            <a:xfrm>
              <a:off x="7093183" y="3250567"/>
              <a:ext cx="108012" cy="108012"/>
            </a:xfrm>
            <a:prstGeom prst="ellipse">
              <a:avLst/>
            </a:prstGeom>
            <a:solidFill>
              <a:schemeClr val="accent5">
                <a:alpha val="40000"/>
              </a:schemeClr>
            </a:solidFill>
            <a:ln w="3175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pic>
          <p:nvPicPr>
            <p:cNvPr id="7458" name="그림 745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093183" y="3430587"/>
              <a:ext cx="198369" cy="305044"/>
            </a:xfrm>
            <a:prstGeom prst="rect">
              <a:avLst/>
            </a:prstGeom>
          </p:spPr>
        </p:pic>
        <p:sp>
          <p:nvSpPr>
            <p:cNvPr id="7461" name="포인트가 7개인 별 7460"/>
            <p:cNvSpPr/>
            <p:nvPr/>
          </p:nvSpPr>
          <p:spPr>
            <a:xfrm>
              <a:off x="6661135" y="3682614"/>
              <a:ext cx="1488003" cy="521289"/>
            </a:xfrm>
            <a:prstGeom prst="star7">
              <a:avLst>
                <a:gd name="adj" fmla="val 34601"/>
                <a:gd name="hf" fmla="val 102572"/>
                <a:gd name="vf" fmla="val 10521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7460" name="TextBox 7459"/>
            <p:cNvSpPr txBox="1"/>
            <p:nvPr/>
          </p:nvSpPr>
          <p:spPr>
            <a:xfrm>
              <a:off x="6805151" y="3754617"/>
              <a:ext cx="1248021" cy="4889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b="1"/>
                <a:t>Touch</a:t>
              </a:r>
            </a:p>
          </p:txBody>
        </p:sp>
      </p:grpSp>
      <p:grpSp>
        <p:nvGrpSpPr>
          <p:cNvPr id="7463" name="그룹 7462"/>
          <p:cNvGrpSpPr/>
          <p:nvPr/>
        </p:nvGrpSpPr>
        <p:grpSpPr>
          <a:xfrm>
            <a:off x="2854756" y="2458479"/>
            <a:ext cx="2730359" cy="1476164"/>
            <a:chOff x="767408" y="2708920"/>
            <a:chExt cx="2916323" cy="1944216"/>
          </a:xfrm>
        </p:grpSpPr>
        <p:sp>
          <p:nvSpPr>
            <p:cNvPr id="7464" name="타원 7397"/>
            <p:cNvSpPr/>
            <p:nvPr/>
          </p:nvSpPr>
          <p:spPr>
            <a:xfrm>
              <a:off x="1847528" y="3429000"/>
              <a:ext cx="828092" cy="81009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tx1"/>
              </a:solidFill>
            </a:ln>
            <a:effectLst>
              <a:softEdge rad="38100"/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65" name="타원 7317"/>
            <p:cNvSpPr/>
            <p:nvPr/>
          </p:nvSpPr>
          <p:spPr>
            <a:xfrm>
              <a:off x="3647728" y="3789040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66" name="타원 7319"/>
            <p:cNvSpPr/>
            <p:nvPr/>
          </p:nvSpPr>
          <p:spPr>
            <a:xfrm>
              <a:off x="767408" y="3789040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67" name="타원 7322"/>
            <p:cNvSpPr/>
            <p:nvPr/>
          </p:nvSpPr>
          <p:spPr>
            <a:xfrm>
              <a:off x="3647728" y="2708920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68" name="타원 7323"/>
            <p:cNvSpPr/>
            <p:nvPr/>
          </p:nvSpPr>
          <p:spPr>
            <a:xfrm>
              <a:off x="767408" y="2708920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69" name="타원 7331"/>
            <p:cNvSpPr/>
            <p:nvPr/>
          </p:nvSpPr>
          <p:spPr>
            <a:xfrm>
              <a:off x="3647728" y="3212976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70" name="타원 7332"/>
            <p:cNvSpPr/>
            <p:nvPr/>
          </p:nvSpPr>
          <p:spPr>
            <a:xfrm>
              <a:off x="3647728" y="4329100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71" name="타원 7335"/>
            <p:cNvSpPr/>
            <p:nvPr/>
          </p:nvSpPr>
          <p:spPr>
            <a:xfrm>
              <a:off x="767408" y="4329100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72" name="타원 7336"/>
            <p:cNvSpPr/>
            <p:nvPr/>
          </p:nvSpPr>
          <p:spPr>
            <a:xfrm>
              <a:off x="767408" y="3212976"/>
              <a:ext cx="36003" cy="36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73" name="직사각형 7468"/>
            <p:cNvSpPr/>
            <p:nvPr/>
          </p:nvSpPr>
          <p:spPr>
            <a:xfrm>
              <a:off x="875420" y="2888940"/>
              <a:ext cx="2700300" cy="1764196"/>
            </a:xfrm>
            <a:prstGeom prst="rect">
              <a:avLst/>
            </a:prstGeom>
            <a:solidFill>
              <a:schemeClr val="bg1"/>
            </a:solidFill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74" name="타원 7461"/>
            <p:cNvSpPr/>
            <p:nvPr/>
          </p:nvSpPr>
          <p:spPr>
            <a:xfrm>
              <a:off x="1768319" y="2924944"/>
              <a:ext cx="907301" cy="864096"/>
            </a:xfrm>
            <a:prstGeom prst="ellips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  <a:softEdge rad="12700"/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7475" name="직선 연결선 7462"/>
            <p:cNvCxnSpPr>
              <a:stCxn id="7474" idx="0"/>
              <a:endCxn id="7474" idx="4"/>
            </p:cNvCxnSpPr>
            <p:nvPr/>
          </p:nvCxnSpPr>
          <p:spPr>
            <a:xfrm rot="16200000" flipH="1">
              <a:off x="1789921" y="3356992"/>
              <a:ext cx="864096" cy="0"/>
            </a:xfrm>
            <a:prstGeom prst="lin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6" name="직선 연결선 7463"/>
            <p:cNvCxnSpPr/>
            <p:nvPr/>
          </p:nvCxnSpPr>
          <p:spPr>
            <a:xfrm rot="16200000" flipH="1">
              <a:off x="1647012" y="3344160"/>
              <a:ext cx="786763" cy="0"/>
            </a:xfrm>
            <a:prstGeom prst="lin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7" name="직선 연결선 7464"/>
            <p:cNvCxnSpPr>
              <a:stCxn id="7474" idx="1"/>
              <a:endCxn id="7474" idx="3"/>
            </p:cNvCxnSpPr>
            <p:nvPr/>
          </p:nvCxnSpPr>
          <p:spPr>
            <a:xfrm rot="16200000" flipH="1">
              <a:off x="1595686" y="3356992"/>
              <a:ext cx="611008" cy="0"/>
            </a:xfrm>
            <a:prstGeom prst="lin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8" name="직선 연결선 7465"/>
            <p:cNvCxnSpPr/>
            <p:nvPr/>
          </p:nvCxnSpPr>
          <p:spPr>
            <a:xfrm rot="16200000" flipH="1">
              <a:off x="1647219" y="3344160"/>
              <a:ext cx="363121" cy="0"/>
            </a:xfrm>
            <a:prstGeom prst="lin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9" name="직선 연결선 7466"/>
            <p:cNvCxnSpPr/>
            <p:nvPr/>
          </p:nvCxnSpPr>
          <p:spPr>
            <a:xfrm rot="16200000" flipH="1">
              <a:off x="2009780" y="3344160"/>
              <a:ext cx="786763" cy="0"/>
            </a:xfrm>
            <a:prstGeom prst="lin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0" name="직선 연결선 7467"/>
            <p:cNvCxnSpPr/>
            <p:nvPr/>
          </p:nvCxnSpPr>
          <p:spPr>
            <a:xfrm rot="16200000" flipH="1">
              <a:off x="2203509" y="3331873"/>
              <a:ext cx="641148" cy="0"/>
            </a:xfrm>
            <a:prstGeom prst="lin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1" name="직선 연결선 7493"/>
            <p:cNvCxnSpPr/>
            <p:nvPr/>
          </p:nvCxnSpPr>
          <p:spPr>
            <a:xfrm rot="5400000">
              <a:off x="2405590" y="3374994"/>
              <a:ext cx="396044" cy="0"/>
            </a:xfrm>
            <a:prstGeom prst="lin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82" name="그룹 7508"/>
            <p:cNvGrpSpPr/>
            <p:nvPr/>
          </p:nvGrpSpPr>
          <p:grpSpPr>
            <a:xfrm>
              <a:off x="947425" y="2996944"/>
              <a:ext cx="2700297" cy="1492147"/>
              <a:chOff x="947426" y="2996946"/>
              <a:chExt cx="2700297" cy="1492147"/>
            </a:xfrm>
          </p:grpSpPr>
          <p:sp>
            <p:nvSpPr>
              <p:cNvPr id="7483" name="타원 7479"/>
              <p:cNvSpPr/>
              <p:nvPr/>
            </p:nvSpPr>
            <p:spPr>
              <a:xfrm>
                <a:off x="1091444" y="3969060"/>
                <a:ext cx="72008" cy="72008"/>
              </a:xfrm>
              <a:prstGeom prst="ellipse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84" name="타원 7480"/>
              <p:cNvSpPr/>
              <p:nvPr/>
            </p:nvSpPr>
            <p:spPr>
              <a:xfrm>
                <a:off x="1451484" y="3969060"/>
                <a:ext cx="72008" cy="72008"/>
              </a:xfrm>
              <a:prstGeom prst="ellipse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85" name="타원 7481"/>
              <p:cNvSpPr/>
              <p:nvPr/>
            </p:nvSpPr>
            <p:spPr>
              <a:xfrm>
                <a:off x="1811524" y="3969060"/>
                <a:ext cx="72008" cy="72008"/>
              </a:xfrm>
              <a:prstGeom prst="ellipse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86" name="타원 7482"/>
              <p:cNvSpPr/>
              <p:nvPr/>
            </p:nvSpPr>
            <p:spPr>
              <a:xfrm>
                <a:off x="2207568" y="3969060"/>
                <a:ext cx="72008" cy="72008"/>
              </a:xfrm>
              <a:prstGeom prst="ellipse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87" name="타원 7483"/>
              <p:cNvSpPr/>
              <p:nvPr/>
            </p:nvSpPr>
            <p:spPr>
              <a:xfrm>
                <a:off x="2567608" y="3969060"/>
                <a:ext cx="72008" cy="72008"/>
              </a:xfrm>
              <a:prstGeom prst="ellipse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88" name="타원 7484"/>
              <p:cNvSpPr/>
              <p:nvPr/>
            </p:nvSpPr>
            <p:spPr>
              <a:xfrm>
                <a:off x="2927648" y="3969060"/>
                <a:ext cx="72008" cy="72008"/>
              </a:xfrm>
              <a:prstGeom prst="ellipse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89" name="타원 7485"/>
              <p:cNvSpPr/>
              <p:nvPr/>
            </p:nvSpPr>
            <p:spPr>
              <a:xfrm>
                <a:off x="3287688" y="3969060"/>
                <a:ext cx="72008" cy="72008"/>
              </a:xfrm>
              <a:prstGeom prst="ellipse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grpSp>
            <p:nvGrpSpPr>
              <p:cNvPr id="7490" name="그룹 7499"/>
              <p:cNvGrpSpPr/>
              <p:nvPr/>
            </p:nvGrpSpPr>
            <p:grpSpPr>
              <a:xfrm>
                <a:off x="947426" y="4185070"/>
                <a:ext cx="504055" cy="304023"/>
                <a:chOff x="947427" y="4185071"/>
                <a:chExt cx="504055" cy="304023"/>
              </a:xfrm>
            </p:grpSpPr>
            <p:sp>
              <p:nvSpPr>
                <p:cNvPr id="7491" name="직사각형 7470"/>
                <p:cNvSpPr/>
                <p:nvPr/>
              </p:nvSpPr>
              <p:spPr>
                <a:xfrm>
                  <a:off x="1019436" y="4185084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</a:ln>
                <a:effectLst>
                  <a:innerShdw blurRad="1524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 sz="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92" name="TextBox 7486"/>
                <p:cNvSpPr txBox="1"/>
                <p:nvPr/>
              </p:nvSpPr>
              <p:spPr>
                <a:xfrm>
                  <a:off x="947427" y="4185070"/>
                  <a:ext cx="504054" cy="28885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 lang="ko-KR" altLang="en-US"/>
                  </a:pPr>
                  <a:r>
                    <a:rPr lang="ko-KR" altLang="en-US" sz="900" b="1"/>
                    <a:t>1/8</a:t>
                  </a:r>
                </a:p>
              </p:txBody>
            </p:sp>
          </p:grpSp>
          <p:grpSp>
            <p:nvGrpSpPr>
              <p:cNvPr id="7493" name="그룹 7500"/>
              <p:cNvGrpSpPr/>
              <p:nvPr/>
            </p:nvGrpSpPr>
            <p:grpSpPr>
              <a:xfrm>
                <a:off x="1307465" y="4185070"/>
                <a:ext cx="504055" cy="304023"/>
                <a:chOff x="1307464" y="4185071"/>
                <a:chExt cx="504055" cy="304023"/>
              </a:xfrm>
            </p:grpSpPr>
            <p:sp>
              <p:nvSpPr>
                <p:cNvPr id="7494" name="직사각형 7471"/>
                <p:cNvSpPr/>
                <p:nvPr/>
              </p:nvSpPr>
              <p:spPr>
                <a:xfrm>
                  <a:off x="1379476" y="4185084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</a:ln>
                <a:effectLst>
                  <a:innerShdw blurRad="1524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7495" name="TextBox 7487"/>
                <p:cNvSpPr txBox="1"/>
                <p:nvPr/>
              </p:nvSpPr>
              <p:spPr>
                <a:xfrm>
                  <a:off x="1307463" y="4185070"/>
                  <a:ext cx="504054" cy="28885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 lang="ko-KR" altLang="en-US"/>
                  </a:pPr>
                  <a:r>
                    <a:rPr lang="ko-KR" altLang="en-US" sz="900" b="1"/>
                    <a:t>2/8</a:t>
                  </a:r>
                </a:p>
              </p:txBody>
            </p:sp>
          </p:grpSp>
          <p:grpSp>
            <p:nvGrpSpPr>
              <p:cNvPr id="7496" name="그룹 7501"/>
              <p:cNvGrpSpPr/>
              <p:nvPr/>
            </p:nvGrpSpPr>
            <p:grpSpPr>
              <a:xfrm>
                <a:off x="1667500" y="4185070"/>
                <a:ext cx="504055" cy="304023"/>
                <a:chOff x="1667501" y="4185071"/>
                <a:chExt cx="504055" cy="304023"/>
              </a:xfrm>
            </p:grpSpPr>
            <p:sp>
              <p:nvSpPr>
                <p:cNvPr id="7497" name="직사각형 7472"/>
                <p:cNvSpPr/>
                <p:nvPr/>
              </p:nvSpPr>
              <p:spPr>
                <a:xfrm>
                  <a:off x="1739516" y="4185084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</a:ln>
                <a:effectLst>
                  <a:innerShdw blurRad="1524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7498" name="TextBox 7488"/>
                <p:cNvSpPr txBox="1"/>
                <p:nvPr/>
              </p:nvSpPr>
              <p:spPr>
                <a:xfrm>
                  <a:off x="1667501" y="4185070"/>
                  <a:ext cx="504054" cy="28885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 lang="ko-KR" altLang="en-US"/>
                  </a:pPr>
                  <a:r>
                    <a:rPr lang="ko-KR" altLang="en-US" sz="900" b="1"/>
                    <a:t>3/8</a:t>
                  </a:r>
                </a:p>
              </p:txBody>
            </p:sp>
          </p:grpSp>
          <p:grpSp>
            <p:nvGrpSpPr>
              <p:cNvPr id="7499" name="그룹 7502"/>
              <p:cNvGrpSpPr/>
              <p:nvPr/>
            </p:nvGrpSpPr>
            <p:grpSpPr>
              <a:xfrm>
                <a:off x="2063547" y="4185070"/>
                <a:ext cx="504055" cy="304023"/>
                <a:chOff x="2063546" y="4185071"/>
                <a:chExt cx="504055" cy="304023"/>
              </a:xfrm>
            </p:grpSpPr>
            <p:sp>
              <p:nvSpPr>
                <p:cNvPr id="7500" name="직사각형 7473"/>
                <p:cNvSpPr/>
                <p:nvPr/>
              </p:nvSpPr>
              <p:spPr>
                <a:xfrm>
                  <a:off x="2135560" y="4185084"/>
                  <a:ext cx="216024" cy="216023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</a:ln>
                <a:effectLst>
                  <a:innerShdw blurRad="1524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7501" name="TextBox 7489"/>
                <p:cNvSpPr txBox="1"/>
                <p:nvPr/>
              </p:nvSpPr>
              <p:spPr>
                <a:xfrm>
                  <a:off x="2063546" y="4185070"/>
                  <a:ext cx="504054" cy="28885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 lang="ko-KR" altLang="en-US"/>
                  </a:pPr>
                  <a:r>
                    <a:rPr lang="ko-KR" altLang="en-US" sz="900" b="1"/>
                    <a:t>4/8</a:t>
                  </a:r>
                </a:p>
              </p:txBody>
            </p:sp>
          </p:grpSp>
          <p:grpSp>
            <p:nvGrpSpPr>
              <p:cNvPr id="7502" name="그룹 7503"/>
              <p:cNvGrpSpPr/>
              <p:nvPr/>
            </p:nvGrpSpPr>
            <p:grpSpPr>
              <a:xfrm>
                <a:off x="2423586" y="4185070"/>
                <a:ext cx="504057" cy="304023"/>
                <a:chOff x="2423586" y="4185071"/>
                <a:chExt cx="504057" cy="304023"/>
              </a:xfrm>
            </p:grpSpPr>
            <p:sp>
              <p:nvSpPr>
                <p:cNvPr id="7503" name="직사각형 7475"/>
                <p:cNvSpPr/>
                <p:nvPr/>
              </p:nvSpPr>
              <p:spPr>
                <a:xfrm>
                  <a:off x="2495600" y="4185084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</a:ln>
                <a:effectLst>
                  <a:innerShdw blurRad="1524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7504" name="TextBox 7490"/>
                <p:cNvSpPr txBox="1"/>
                <p:nvPr/>
              </p:nvSpPr>
              <p:spPr>
                <a:xfrm>
                  <a:off x="2423587" y="4185070"/>
                  <a:ext cx="504057" cy="28885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 lang="ko-KR" altLang="en-US"/>
                  </a:pPr>
                  <a:r>
                    <a:rPr lang="ko-KR" altLang="en-US" sz="900" b="1"/>
                    <a:t>5/8</a:t>
                  </a:r>
                </a:p>
              </p:txBody>
            </p:sp>
          </p:grpSp>
          <p:grpSp>
            <p:nvGrpSpPr>
              <p:cNvPr id="7505" name="그룹 7504"/>
              <p:cNvGrpSpPr/>
              <p:nvPr/>
            </p:nvGrpSpPr>
            <p:grpSpPr>
              <a:xfrm>
                <a:off x="2783631" y="4185070"/>
                <a:ext cx="504055" cy="304023"/>
                <a:chOff x="2783631" y="4185071"/>
                <a:chExt cx="504055" cy="304023"/>
              </a:xfrm>
            </p:grpSpPr>
            <p:sp>
              <p:nvSpPr>
                <p:cNvPr id="7506" name="직사각형 7476"/>
                <p:cNvSpPr/>
                <p:nvPr/>
              </p:nvSpPr>
              <p:spPr>
                <a:xfrm>
                  <a:off x="2855640" y="4185084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</a:ln>
                <a:effectLst>
                  <a:innerShdw blurRad="1524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7507" name="TextBox 7491"/>
                <p:cNvSpPr txBox="1"/>
                <p:nvPr/>
              </p:nvSpPr>
              <p:spPr>
                <a:xfrm>
                  <a:off x="2783631" y="4185070"/>
                  <a:ext cx="504054" cy="28885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 lang="ko-KR" altLang="en-US"/>
                  </a:pPr>
                  <a:r>
                    <a:rPr lang="ko-KR" altLang="en-US" sz="900" b="1"/>
                    <a:t>6/8</a:t>
                  </a:r>
                </a:p>
              </p:txBody>
            </p:sp>
          </p:grpSp>
          <p:grpSp>
            <p:nvGrpSpPr>
              <p:cNvPr id="7508" name="그룹 7505"/>
              <p:cNvGrpSpPr/>
              <p:nvPr/>
            </p:nvGrpSpPr>
            <p:grpSpPr>
              <a:xfrm>
                <a:off x="3143668" y="4178003"/>
                <a:ext cx="504055" cy="304022"/>
                <a:chOff x="3143667" y="4178003"/>
                <a:chExt cx="504055" cy="304022"/>
              </a:xfrm>
            </p:grpSpPr>
            <p:sp>
              <p:nvSpPr>
                <p:cNvPr id="7509" name="직사각형 7477"/>
                <p:cNvSpPr/>
                <p:nvPr/>
              </p:nvSpPr>
              <p:spPr>
                <a:xfrm>
                  <a:off x="3215680" y="4185084"/>
                  <a:ext cx="216024" cy="216024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</a:ln>
                <a:effectLst>
                  <a:innerShdw blurRad="1524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/>
                </a:p>
              </p:txBody>
            </p:sp>
            <p:sp>
              <p:nvSpPr>
                <p:cNvPr id="7510" name="TextBox 7492"/>
                <p:cNvSpPr txBox="1"/>
                <p:nvPr/>
              </p:nvSpPr>
              <p:spPr>
                <a:xfrm>
                  <a:off x="3143667" y="4178002"/>
                  <a:ext cx="504054" cy="3040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 lang="ko-KR" altLang="en-US"/>
                  </a:pPr>
                  <a:r>
                    <a:rPr lang="ko-KR" altLang="en-US" sz="900" b="1"/>
                    <a:t>7/8</a:t>
                  </a:r>
                </a:p>
              </p:txBody>
            </p:sp>
          </p:grpSp>
          <p:sp>
            <p:nvSpPr>
              <p:cNvPr id="7511" name="타원 7496"/>
              <p:cNvSpPr/>
              <p:nvPr/>
            </p:nvSpPr>
            <p:spPr>
              <a:xfrm>
                <a:off x="1271464" y="3356992"/>
                <a:ext cx="72008" cy="72008"/>
              </a:xfrm>
              <a:prstGeom prst="ellipse">
                <a:avLst/>
              </a:prstGeom>
              <a:solidFill>
                <a:schemeClr val="bg2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grpSp>
            <p:nvGrpSpPr>
              <p:cNvPr id="7512" name="그룹 7506"/>
              <p:cNvGrpSpPr/>
              <p:nvPr/>
            </p:nvGrpSpPr>
            <p:grpSpPr>
              <a:xfrm>
                <a:off x="983431" y="2996946"/>
                <a:ext cx="648072" cy="304023"/>
                <a:chOff x="983432" y="2996947"/>
                <a:chExt cx="648072" cy="304023"/>
              </a:xfrm>
            </p:grpSpPr>
            <p:sp>
              <p:nvSpPr>
                <p:cNvPr id="7513" name="직사각형 7495"/>
                <p:cNvSpPr/>
                <p:nvPr/>
              </p:nvSpPr>
              <p:spPr>
                <a:xfrm>
                  <a:off x="983432" y="2996952"/>
                  <a:ext cx="612068" cy="216024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</a:ln>
                <a:effectLst>
                  <a:innerShdw blurRad="152400">
                    <a:srgbClr val="000000">
                      <a:alpha val="50000"/>
                    </a:srgbClr>
                  </a:innerShdw>
                </a:effectLst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 lang="ko-KR" altLang="en-US"/>
                  </a:pPr>
                  <a:endParaRPr lang="ko-KR" altLang="en-US" sz="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14" name="TextBox 7497"/>
                <p:cNvSpPr txBox="1"/>
                <p:nvPr/>
              </p:nvSpPr>
              <p:spPr>
                <a:xfrm>
                  <a:off x="1091444" y="2996946"/>
                  <a:ext cx="540058" cy="2851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 lang="ko-KR" altLang="en-US"/>
                  </a:pPr>
                  <a:r>
                    <a:rPr lang="ko-KR" altLang="en-US" sz="900" b="1"/>
                    <a:t>정면</a:t>
                  </a:r>
                </a:p>
              </p:txBody>
            </p:sp>
          </p:grpSp>
        </p:grpSp>
      </p:grpSp>
      <p:sp>
        <p:nvSpPr>
          <p:cNvPr id="7516" name="TextBox 7402"/>
          <p:cNvSpPr txBox="1"/>
          <p:nvPr/>
        </p:nvSpPr>
        <p:spPr>
          <a:xfrm>
            <a:off x="2829956" y="1167367"/>
            <a:ext cx="2735467" cy="1183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latin typeface="맑은 고딕"/>
                <a:ea typeface="맑은 고딕"/>
                <a:cs typeface="맑은 고딕"/>
              </a:rPr>
              <a:t>두께버튼을 선택시</a:t>
            </a:r>
          </a:p>
          <a:p>
            <a:pPr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  <a:p>
            <a:pPr algn="ctr"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두께 중 한 항목을</a:t>
            </a:r>
          </a:p>
          <a:p>
            <a:pPr algn="ctr"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지정하여 선택</a:t>
            </a:r>
          </a:p>
        </p:txBody>
      </p:sp>
      <p:sp>
        <p:nvSpPr>
          <p:cNvPr id="7517" name="아래쪽 화살표 7403"/>
          <p:cNvSpPr/>
          <p:nvPr/>
        </p:nvSpPr>
        <p:spPr>
          <a:xfrm>
            <a:off x="3896818" y="4114666"/>
            <a:ext cx="591176" cy="68566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565" name="그룹 7564"/>
          <p:cNvGrpSpPr/>
          <p:nvPr/>
        </p:nvGrpSpPr>
        <p:grpSpPr>
          <a:xfrm>
            <a:off x="3027875" y="4940727"/>
            <a:ext cx="2716658" cy="1891909"/>
            <a:chOff x="5483932" y="4221088"/>
            <a:chExt cx="2772307" cy="2321332"/>
          </a:xfrm>
        </p:grpSpPr>
        <p:sp>
          <p:nvSpPr>
            <p:cNvPr id="7518" name="직사각형 7585"/>
            <p:cNvSpPr/>
            <p:nvPr/>
          </p:nvSpPr>
          <p:spPr>
            <a:xfrm>
              <a:off x="5483932" y="4221088"/>
              <a:ext cx="2700300" cy="17641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19" name="타원 7510"/>
            <p:cNvSpPr/>
            <p:nvPr/>
          </p:nvSpPr>
          <p:spPr>
            <a:xfrm>
              <a:off x="5699956" y="5409220"/>
              <a:ext cx="72008" cy="72008"/>
            </a:xfrm>
            <a:prstGeom prst="ellipse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20" name="타원 7512"/>
            <p:cNvSpPr/>
            <p:nvPr/>
          </p:nvSpPr>
          <p:spPr>
            <a:xfrm>
              <a:off x="6059996" y="5409220"/>
              <a:ext cx="72008" cy="72008"/>
            </a:xfrm>
            <a:prstGeom prst="ellipse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21" name="타원 7513"/>
            <p:cNvSpPr/>
            <p:nvPr/>
          </p:nvSpPr>
          <p:spPr>
            <a:xfrm>
              <a:off x="6816080" y="5409220"/>
              <a:ext cx="72008" cy="72008"/>
            </a:xfrm>
            <a:prstGeom prst="ellipse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22" name="타원 7514"/>
            <p:cNvSpPr/>
            <p:nvPr/>
          </p:nvSpPr>
          <p:spPr>
            <a:xfrm>
              <a:off x="7176120" y="5409220"/>
              <a:ext cx="72008" cy="72008"/>
            </a:xfrm>
            <a:prstGeom prst="ellipse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23" name="타원 7515"/>
            <p:cNvSpPr/>
            <p:nvPr/>
          </p:nvSpPr>
          <p:spPr>
            <a:xfrm>
              <a:off x="7536160" y="5409220"/>
              <a:ext cx="72008" cy="72008"/>
            </a:xfrm>
            <a:prstGeom prst="ellipse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24" name="타원 7516"/>
            <p:cNvSpPr/>
            <p:nvPr/>
          </p:nvSpPr>
          <p:spPr>
            <a:xfrm>
              <a:off x="7896200" y="5409220"/>
              <a:ext cx="72008" cy="72008"/>
            </a:xfrm>
            <a:prstGeom prst="ellipse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525" name="그룹 7517"/>
            <p:cNvGrpSpPr/>
            <p:nvPr/>
          </p:nvGrpSpPr>
          <p:grpSpPr>
            <a:xfrm>
              <a:off x="5555936" y="5625242"/>
              <a:ext cx="504056" cy="283226"/>
              <a:chOff x="947424" y="4185082"/>
              <a:chExt cx="504056" cy="283226"/>
            </a:xfrm>
          </p:grpSpPr>
          <p:sp>
            <p:nvSpPr>
              <p:cNvPr id="7526" name="직사각형 7518"/>
              <p:cNvSpPr/>
              <p:nvPr/>
            </p:nvSpPr>
            <p:spPr>
              <a:xfrm>
                <a:off x="1019436" y="4185084"/>
                <a:ext cx="216024" cy="21602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>
                <a:innerShdw blurRad="1524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27" name="TextBox 7519"/>
              <p:cNvSpPr txBox="1"/>
              <p:nvPr/>
            </p:nvSpPr>
            <p:spPr>
              <a:xfrm>
                <a:off x="947423" y="4185081"/>
                <a:ext cx="504056" cy="268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 sz="900" b="1"/>
                  <a:t>1/8</a:t>
                </a:r>
              </a:p>
            </p:txBody>
          </p:sp>
        </p:grpSp>
        <p:grpSp>
          <p:nvGrpSpPr>
            <p:cNvPr id="7528" name="그룹 7520"/>
            <p:cNvGrpSpPr/>
            <p:nvPr/>
          </p:nvGrpSpPr>
          <p:grpSpPr>
            <a:xfrm>
              <a:off x="5915976" y="5625242"/>
              <a:ext cx="504055" cy="283226"/>
              <a:chOff x="1307464" y="4185081"/>
              <a:chExt cx="504055" cy="283226"/>
            </a:xfrm>
          </p:grpSpPr>
          <p:sp>
            <p:nvSpPr>
              <p:cNvPr id="7529" name="직사각형 7521"/>
              <p:cNvSpPr/>
              <p:nvPr/>
            </p:nvSpPr>
            <p:spPr>
              <a:xfrm>
                <a:off x="1379476" y="4185084"/>
                <a:ext cx="216024" cy="21602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>
                <a:innerShdw blurRad="1524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530" name="TextBox 7522"/>
              <p:cNvSpPr txBox="1"/>
              <p:nvPr/>
            </p:nvSpPr>
            <p:spPr>
              <a:xfrm>
                <a:off x="1307463" y="4185080"/>
                <a:ext cx="504055" cy="268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 sz="900" b="1"/>
                  <a:t>2/8</a:t>
                </a:r>
              </a:p>
            </p:txBody>
          </p:sp>
        </p:grpSp>
        <p:grpSp>
          <p:nvGrpSpPr>
            <p:cNvPr id="7531" name="그룹 7523"/>
            <p:cNvGrpSpPr/>
            <p:nvPr/>
          </p:nvGrpSpPr>
          <p:grpSpPr>
            <a:xfrm>
              <a:off x="6276015" y="5625242"/>
              <a:ext cx="504056" cy="283226"/>
              <a:chOff x="1667503" y="4185081"/>
              <a:chExt cx="504056" cy="283226"/>
            </a:xfrm>
          </p:grpSpPr>
          <p:sp>
            <p:nvSpPr>
              <p:cNvPr id="7532" name="직사각형 7524"/>
              <p:cNvSpPr/>
              <p:nvPr/>
            </p:nvSpPr>
            <p:spPr>
              <a:xfrm>
                <a:off x="1739516" y="4185084"/>
                <a:ext cx="216024" cy="21602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>
                <a:innerShdw blurRad="1524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533" name="TextBox 7525"/>
              <p:cNvSpPr txBox="1"/>
              <p:nvPr/>
            </p:nvSpPr>
            <p:spPr>
              <a:xfrm>
                <a:off x="1667502" y="4185080"/>
                <a:ext cx="504056" cy="268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 sz="900" b="1"/>
                  <a:t>3/8</a:t>
                </a:r>
              </a:p>
            </p:txBody>
          </p:sp>
        </p:grpSp>
        <p:grpSp>
          <p:nvGrpSpPr>
            <p:cNvPr id="7534" name="그룹 7526"/>
            <p:cNvGrpSpPr/>
            <p:nvPr/>
          </p:nvGrpSpPr>
          <p:grpSpPr>
            <a:xfrm>
              <a:off x="6672059" y="5625242"/>
              <a:ext cx="504055" cy="283226"/>
              <a:chOff x="2063547" y="4185081"/>
              <a:chExt cx="504055" cy="283226"/>
            </a:xfrm>
          </p:grpSpPr>
          <p:sp>
            <p:nvSpPr>
              <p:cNvPr id="7535" name="직사각형 7527"/>
              <p:cNvSpPr/>
              <p:nvPr/>
            </p:nvSpPr>
            <p:spPr>
              <a:xfrm>
                <a:off x="2135560" y="4185084"/>
                <a:ext cx="216024" cy="216023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>
                <a:innerShdw blurRad="1524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536" name="TextBox 7528"/>
              <p:cNvSpPr txBox="1"/>
              <p:nvPr/>
            </p:nvSpPr>
            <p:spPr>
              <a:xfrm>
                <a:off x="2063547" y="4185080"/>
                <a:ext cx="504055" cy="268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 sz="900" b="1"/>
                  <a:t>4/8</a:t>
                </a:r>
              </a:p>
            </p:txBody>
          </p:sp>
        </p:grpSp>
        <p:grpSp>
          <p:nvGrpSpPr>
            <p:cNvPr id="7537" name="그룹 7529"/>
            <p:cNvGrpSpPr/>
            <p:nvPr/>
          </p:nvGrpSpPr>
          <p:grpSpPr>
            <a:xfrm>
              <a:off x="7032095" y="5625241"/>
              <a:ext cx="504059" cy="283226"/>
              <a:chOff x="2423584" y="4185081"/>
              <a:chExt cx="504059" cy="283226"/>
            </a:xfrm>
          </p:grpSpPr>
          <p:sp>
            <p:nvSpPr>
              <p:cNvPr id="7538" name="직사각형 7530"/>
              <p:cNvSpPr/>
              <p:nvPr/>
            </p:nvSpPr>
            <p:spPr>
              <a:xfrm>
                <a:off x="2495600" y="4185084"/>
                <a:ext cx="216024" cy="21602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>
                <a:innerShdw blurRad="1524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539" name="TextBox 7531"/>
              <p:cNvSpPr txBox="1"/>
              <p:nvPr/>
            </p:nvSpPr>
            <p:spPr>
              <a:xfrm>
                <a:off x="2423584" y="4185081"/>
                <a:ext cx="504059" cy="268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 sz="900" b="1"/>
                  <a:t>5/8</a:t>
                </a:r>
              </a:p>
            </p:txBody>
          </p:sp>
        </p:grpSp>
        <p:grpSp>
          <p:nvGrpSpPr>
            <p:cNvPr id="7540" name="그룹 7532"/>
            <p:cNvGrpSpPr/>
            <p:nvPr/>
          </p:nvGrpSpPr>
          <p:grpSpPr>
            <a:xfrm>
              <a:off x="7392142" y="5625242"/>
              <a:ext cx="504055" cy="283226"/>
              <a:chOff x="2783630" y="4185081"/>
              <a:chExt cx="504055" cy="283226"/>
            </a:xfrm>
          </p:grpSpPr>
          <p:sp>
            <p:nvSpPr>
              <p:cNvPr id="7541" name="직사각형 7533"/>
              <p:cNvSpPr/>
              <p:nvPr/>
            </p:nvSpPr>
            <p:spPr>
              <a:xfrm>
                <a:off x="2855640" y="4185084"/>
                <a:ext cx="216024" cy="21602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>
                <a:innerShdw blurRad="1524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542" name="TextBox 7534"/>
              <p:cNvSpPr txBox="1"/>
              <p:nvPr/>
            </p:nvSpPr>
            <p:spPr>
              <a:xfrm>
                <a:off x="2783630" y="4185080"/>
                <a:ext cx="504055" cy="268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 sz="900" b="1"/>
                  <a:t>6/8</a:t>
                </a:r>
              </a:p>
            </p:txBody>
          </p:sp>
        </p:grpSp>
        <p:grpSp>
          <p:nvGrpSpPr>
            <p:cNvPr id="7543" name="그룹 7535"/>
            <p:cNvGrpSpPr/>
            <p:nvPr/>
          </p:nvGrpSpPr>
          <p:grpSpPr>
            <a:xfrm>
              <a:off x="7752182" y="5618179"/>
              <a:ext cx="504057" cy="283226"/>
              <a:chOff x="3143671" y="4178019"/>
              <a:chExt cx="504057" cy="283226"/>
            </a:xfrm>
          </p:grpSpPr>
          <p:sp>
            <p:nvSpPr>
              <p:cNvPr id="7544" name="직사각형 7536"/>
              <p:cNvSpPr/>
              <p:nvPr/>
            </p:nvSpPr>
            <p:spPr>
              <a:xfrm>
                <a:off x="3215680" y="4185084"/>
                <a:ext cx="216024" cy="21602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>
                <a:innerShdw blurRad="1524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545" name="TextBox 7537"/>
              <p:cNvSpPr txBox="1"/>
              <p:nvPr/>
            </p:nvSpPr>
            <p:spPr>
              <a:xfrm>
                <a:off x="3143671" y="4178018"/>
                <a:ext cx="504057" cy="283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 sz="900" b="1"/>
                  <a:t>7/8</a:t>
                </a:r>
              </a:p>
            </p:txBody>
          </p:sp>
        </p:grpSp>
        <p:sp>
          <p:nvSpPr>
            <p:cNvPr id="7546" name="타원 7538"/>
            <p:cNvSpPr/>
            <p:nvPr/>
          </p:nvSpPr>
          <p:spPr>
            <a:xfrm>
              <a:off x="5879976" y="4797152"/>
              <a:ext cx="72008" cy="72008"/>
            </a:xfrm>
            <a:prstGeom prst="ellipse">
              <a:avLst/>
            </a:prstGeom>
            <a:solidFill>
              <a:schemeClr val="bg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547" name="그룹 7539"/>
            <p:cNvGrpSpPr/>
            <p:nvPr/>
          </p:nvGrpSpPr>
          <p:grpSpPr>
            <a:xfrm>
              <a:off x="5591943" y="4437106"/>
              <a:ext cx="648064" cy="283226"/>
              <a:chOff x="983432" y="2996945"/>
              <a:chExt cx="648064" cy="283226"/>
            </a:xfrm>
          </p:grpSpPr>
          <p:sp>
            <p:nvSpPr>
              <p:cNvPr id="7548" name="직사각형 7540"/>
              <p:cNvSpPr/>
              <p:nvPr/>
            </p:nvSpPr>
            <p:spPr>
              <a:xfrm>
                <a:off x="983432" y="2996952"/>
                <a:ext cx="612068" cy="216024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</a:ln>
              <a:effectLst>
                <a:innerShdw blurRad="1524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49" name="TextBox 7541"/>
              <p:cNvSpPr txBox="1"/>
              <p:nvPr/>
            </p:nvSpPr>
            <p:spPr>
              <a:xfrm>
                <a:off x="1091436" y="2996945"/>
                <a:ext cx="540059" cy="264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ko-KR" altLang="en-US" sz="900" b="1"/>
                  <a:t>정면</a:t>
                </a:r>
              </a:p>
            </p:txBody>
          </p:sp>
        </p:grpSp>
        <p:sp>
          <p:nvSpPr>
            <p:cNvPr id="7550" name="타원 7577"/>
            <p:cNvSpPr/>
            <p:nvPr/>
          </p:nvSpPr>
          <p:spPr>
            <a:xfrm>
              <a:off x="6384032" y="4293096"/>
              <a:ext cx="907301" cy="864096"/>
            </a:xfrm>
            <a:prstGeom prst="ellips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  <a:softEdge rad="12700"/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7551" name="직선 연결선 7578"/>
            <p:cNvCxnSpPr>
              <a:stCxn id="7550" idx="0"/>
              <a:endCxn id="7550" idx="4"/>
            </p:cNvCxnSpPr>
            <p:nvPr/>
          </p:nvCxnSpPr>
          <p:spPr>
            <a:xfrm rot="16200000" flipH="1">
              <a:off x="6405634" y="4725144"/>
              <a:ext cx="864096" cy="0"/>
            </a:xfrm>
            <a:prstGeom prst="lin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2" name="직선 연결선 7579"/>
            <p:cNvCxnSpPr/>
            <p:nvPr/>
          </p:nvCxnSpPr>
          <p:spPr>
            <a:xfrm rot="16200000" flipH="1">
              <a:off x="6262726" y="4712312"/>
              <a:ext cx="786763" cy="0"/>
            </a:xfrm>
            <a:prstGeom prst="lin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3" name="직선 연결선 7580"/>
            <p:cNvCxnSpPr>
              <a:stCxn id="7550" idx="1"/>
              <a:endCxn id="7550" idx="3"/>
            </p:cNvCxnSpPr>
            <p:nvPr/>
          </p:nvCxnSpPr>
          <p:spPr>
            <a:xfrm rot="16200000" flipH="1">
              <a:off x="6211399" y="4725144"/>
              <a:ext cx="611008" cy="0"/>
            </a:xfrm>
            <a:prstGeom prst="lin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4" name="직선 연결선 7581"/>
            <p:cNvCxnSpPr/>
            <p:nvPr/>
          </p:nvCxnSpPr>
          <p:spPr>
            <a:xfrm rot="16200000" flipH="1">
              <a:off x="6262932" y="4712312"/>
              <a:ext cx="363121" cy="0"/>
            </a:xfrm>
            <a:prstGeom prst="lin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5" name="직선 연결선 7582"/>
            <p:cNvCxnSpPr/>
            <p:nvPr/>
          </p:nvCxnSpPr>
          <p:spPr>
            <a:xfrm rot="16200000" flipH="1">
              <a:off x="6625493" y="4712312"/>
              <a:ext cx="786763" cy="0"/>
            </a:xfrm>
            <a:prstGeom prst="lin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6" name="직선 연결선 7583"/>
            <p:cNvCxnSpPr/>
            <p:nvPr/>
          </p:nvCxnSpPr>
          <p:spPr>
            <a:xfrm rot="16200000" flipH="1">
              <a:off x="6819223" y="4700025"/>
              <a:ext cx="641148" cy="0"/>
            </a:xfrm>
            <a:prstGeom prst="lin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7" name="직선 연결선 7584"/>
            <p:cNvCxnSpPr/>
            <p:nvPr/>
          </p:nvCxnSpPr>
          <p:spPr>
            <a:xfrm rot="5400000">
              <a:off x="7021303" y="4743146"/>
              <a:ext cx="396044" cy="0"/>
            </a:xfrm>
            <a:prstGeom prst="line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58" name="그림 745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401687" y="5877272"/>
              <a:ext cx="198369" cy="305044"/>
            </a:xfrm>
            <a:prstGeom prst="rect">
              <a:avLst/>
            </a:prstGeom>
          </p:spPr>
        </p:pic>
        <p:grpSp>
          <p:nvGrpSpPr>
            <p:cNvPr id="7559" name="그룹 7498"/>
            <p:cNvGrpSpPr/>
            <p:nvPr/>
          </p:nvGrpSpPr>
          <p:grpSpPr>
            <a:xfrm>
              <a:off x="6384032" y="5985284"/>
              <a:ext cx="1188129" cy="557136"/>
              <a:chOff x="6564052" y="1268760"/>
              <a:chExt cx="1188129" cy="557136"/>
            </a:xfrm>
          </p:grpSpPr>
          <p:sp>
            <p:nvSpPr>
              <p:cNvPr id="7560" name="포인트가 7개인 별 7460"/>
              <p:cNvSpPr/>
              <p:nvPr/>
            </p:nvSpPr>
            <p:spPr>
              <a:xfrm>
                <a:off x="6564052" y="1268760"/>
                <a:ext cx="1116124" cy="540060"/>
              </a:xfrm>
              <a:prstGeom prst="star7">
                <a:avLst>
                  <a:gd name="adj" fmla="val 34601"/>
                  <a:gd name="hf" fmla="val 102572"/>
                  <a:gd name="vf" fmla="val 10521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7561" name="TextBox 7459"/>
              <p:cNvSpPr txBox="1"/>
              <p:nvPr/>
            </p:nvSpPr>
            <p:spPr>
              <a:xfrm>
                <a:off x="6744067" y="1372734"/>
                <a:ext cx="1008114" cy="4531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 lang="ko-KR" altLang="en-US"/>
                </a:pPr>
                <a:r>
                  <a:rPr lang="en-US" altLang="ko-KR" b="1"/>
                  <a:t>Touch</a:t>
                </a:r>
              </a:p>
            </p:txBody>
          </p:sp>
        </p:grpSp>
        <p:sp>
          <p:nvSpPr>
            <p:cNvPr id="7562" name="타원 7586"/>
            <p:cNvSpPr/>
            <p:nvPr/>
          </p:nvSpPr>
          <p:spPr>
            <a:xfrm>
              <a:off x="7032104" y="4293096"/>
              <a:ext cx="907301" cy="8640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  <a:softEdge rad="12700"/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63" name="타원 7587"/>
            <p:cNvSpPr/>
            <p:nvPr/>
          </p:nvSpPr>
          <p:spPr>
            <a:xfrm>
              <a:off x="6420036" y="5409220"/>
              <a:ext cx="72008" cy="72008"/>
            </a:xfrm>
            <a:prstGeom prst="ellipse">
              <a:avLst/>
            </a:prstGeom>
            <a:gradFill flip="none" rotWithShape="1">
              <a:gsLst>
                <a:gs pos="0">
                  <a:srgbClr val="05B6BF">
                    <a:shade val="20000"/>
                    <a:satMod val="125000"/>
                  </a:srgbClr>
                </a:gs>
                <a:gs pos="100000">
                  <a:srgbClr val="05B6BF">
                    <a:shade val="100000"/>
                    <a:satMod val="12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64" name="타원 7589"/>
            <p:cNvSpPr/>
            <p:nvPr/>
          </p:nvSpPr>
          <p:spPr>
            <a:xfrm>
              <a:off x="7428148" y="4653136"/>
              <a:ext cx="113412" cy="108012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  <a:softEdge rad="12700"/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7567" name="TextBox 7402"/>
          <p:cNvSpPr txBox="1"/>
          <p:nvPr/>
        </p:nvSpPr>
        <p:spPr>
          <a:xfrm>
            <a:off x="5718218" y="1164720"/>
            <a:ext cx="3138853" cy="90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latin typeface="맑은 고딕"/>
                <a:ea typeface="맑은 고딕"/>
                <a:cs typeface="맑은 고딕"/>
              </a:rPr>
              <a:t>스트로크 길이버튼을 선택시</a:t>
            </a:r>
          </a:p>
          <a:p>
            <a:pPr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  <a:p>
            <a:pPr algn="ctr"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스트로크의 길이를 입력</a:t>
            </a:r>
          </a:p>
        </p:txBody>
      </p:sp>
      <p:sp>
        <p:nvSpPr>
          <p:cNvPr id="7568" name="아래쪽 화살표 7403"/>
          <p:cNvSpPr/>
          <p:nvPr/>
        </p:nvSpPr>
        <p:spPr>
          <a:xfrm>
            <a:off x="7133412" y="3809513"/>
            <a:ext cx="707663" cy="75120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569" name="그룹 7642"/>
          <p:cNvGrpSpPr/>
          <p:nvPr/>
        </p:nvGrpSpPr>
        <p:grpSpPr>
          <a:xfrm>
            <a:off x="6396895" y="2501760"/>
            <a:ext cx="2629148" cy="954106"/>
            <a:chOff x="1199456" y="2978950"/>
            <a:chExt cx="2556284" cy="954106"/>
          </a:xfrm>
        </p:grpSpPr>
        <p:sp>
          <p:nvSpPr>
            <p:cNvPr id="7570" name="직사각형 7590"/>
            <p:cNvSpPr/>
            <p:nvPr/>
          </p:nvSpPr>
          <p:spPr>
            <a:xfrm>
              <a:off x="1199456" y="2978950"/>
              <a:ext cx="2016224" cy="954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571" name="그룹 7634"/>
            <p:cNvGrpSpPr/>
            <p:nvPr/>
          </p:nvGrpSpPr>
          <p:grpSpPr>
            <a:xfrm>
              <a:off x="1487488" y="3248980"/>
              <a:ext cx="1440160" cy="72008"/>
              <a:chOff x="1343472" y="3248980"/>
              <a:chExt cx="1440160" cy="72008"/>
            </a:xfrm>
          </p:grpSpPr>
          <p:sp>
            <p:nvSpPr>
              <p:cNvPr id="7572" name="직사각형 7592"/>
              <p:cNvSpPr/>
              <p:nvPr/>
            </p:nvSpPr>
            <p:spPr>
              <a:xfrm>
                <a:off x="1343472" y="3248980"/>
                <a:ext cx="1440160" cy="720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  <a:effectLst>
                <a:innerShdw blurRad="1524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cxnSp>
            <p:nvCxnSpPr>
              <p:cNvPr id="7573" name="직선 연결선 7594"/>
              <p:cNvCxnSpPr/>
              <p:nvPr/>
            </p:nvCxnSpPr>
            <p:spPr>
              <a:xfrm rot="16200000" flipH="1">
                <a:off x="1343472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4" name="직선 연결선 7595"/>
              <p:cNvCxnSpPr/>
              <p:nvPr/>
            </p:nvCxnSpPr>
            <p:spPr>
              <a:xfrm rot="16200000" flipH="1">
                <a:off x="1379476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5" name="직선 연결선 7596"/>
              <p:cNvCxnSpPr/>
              <p:nvPr/>
            </p:nvCxnSpPr>
            <p:spPr>
              <a:xfrm rot="16200000" flipH="1">
                <a:off x="1415480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6" name="직선 연결선 7597"/>
              <p:cNvCxnSpPr/>
              <p:nvPr/>
            </p:nvCxnSpPr>
            <p:spPr>
              <a:xfrm rot="16200000" flipH="1">
                <a:off x="1451484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7" name="직선 연결선 7598"/>
              <p:cNvCxnSpPr/>
              <p:nvPr/>
            </p:nvCxnSpPr>
            <p:spPr>
              <a:xfrm rot="16200000" flipH="1">
                <a:off x="1487488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8" name="직선 연결선 7599"/>
              <p:cNvCxnSpPr/>
              <p:nvPr/>
            </p:nvCxnSpPr>
            <p:spPr>
              <a:xfrm rot="16200000" flipH="1">
                <a:off x="1523492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9" name="직선 연결선 7600"/>
              <p:cNvCxnSpPr/>
              <p:nvPr/>
            </p:nvCxnSpPr>
            <p:spPr>
              <a:xfrm rot="16200000" flipH="1">
                <a:off x="1559496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0" name="직선 연결선 7601"/>
              <p:cNvCxnSpPr/>
              <p:nvPr/>
            </p:nvCxnSpPr>
            <p:spPr>
              <a:xfrm rot="16200000" flipH="1">
                <a:off x="1595500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1" name="직선 연결선 7602"/>
              <p:cNvCxnSpPr/>
              <p:nvPr/>
            </p:nvCxnSpPr>
            <p:spPr>
              <a:xfrm rot="16200000" flipH="1">
                <a:off x="1631504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2" name="직선 연결선 7603"/>
              <p:cNvCxnSpPr/>
              <p:nvPr/>
            </p:nvCxnSpPr>
            <p:spPr>
              <a:xfrm rot="16200000" flipH="1">
                <a:off x="1667508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3" name="직선 연결선 7604"/>
              <p:cNvCxnSpPr/>
              <p:nvPr/>
            </p:nvCxnSpPr>
            <p:spPr>
              <a:xfrm rot="16200000" flipH="1">
                <a:off x="1703512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4" name="직선 연결선 7605"/>
              <p:cNvCxnSpPr/>
              <p:nvPr/>
            </p:nvCxnSpPr>
            <p:spPr>
              <a:xfrm rot="16200000" flipH="1">
                <a:off x="1739516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5" name="직선 연결선 7606"/>
              <p:cNvCxnSpPr/>
              <p:nvPr/>
            </p:nvCxnSpPr>
            <p:spPr>
              <a:xfrm rot="16200000" flipH="1">
                <a:off x="1775520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6" name="직선 연결선 7607"/>
              <p:cNvCxnSpPr/>
              <p:nvPr/>
            </p:nvCxnSpPr>
            <p:spPr>
              <a:xfrm rot="16200000" flipH="1">
                <a:off x="1811524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7" name="직선 연결선 7608"/>
              <p:cNvCxnSpPr/>
              <p:nvPr/>
            </p:nvCxnSpPr>
            <p:spPr>
              <a:xfrm rot="16200000" flipH="1">
                <a:off x="1847528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8" name="직선 연결선 7609"/>
              <p:cNvCxnSpPr/>
              <p:nvPr/>
            </p:nvCxnSpPr>
            <p:spPr>
              <a:xfrm rot="16200000" flipH="1">
                <a:off x="1883532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9" name="직선 연결선 7610"/>
              <p:cNvCxnSpPr/>
              <p:nvPr/>
            </p:nvCxnSpPr>
            <p:spPr>
              <a:xfrm rot="16200000" flipH="1">
                <a:off x="1919536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0" name="직선 연결선 7611"/>
              <p:cNvCxnSpPr/>
              <p:nvPr/>
            </p:nvCxnSpPr>
            <p:spPr>
              <a:xfrm rot="16200000" flipH="1">
                <a:off x="1955540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1" name="직선 연결선 7612"/>
              <p:cNvCxnSpPr/>
              <p:nvPr/>
            </p:nvCxnSpPr>
            <p:spPr>
              <a:xfrm rot="16200000" flipH="1">
                <a:off x="1991544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2" name="직선 연결선 7613"/>
              <p:cNvCxnSpPr/>
              <p:nvPr/>
            </p:nvCxnSpPr>
            <p:spPr>
              <a:xfrm rot="16200000" flipH="1">
                <a:off x="2027548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3" name="직선 연결선 7614"/>
              <p:cNvCxnSpPr/>
              <p:nvPr/>
            </p:nvCxnSpPr>
            <p:spPr>
              <a:xfrm rot="16200000" flipH="1">
                <a:off x="2063552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4" name="직선 연결선 7615"/>
              <p:cNvCxnSpPr/>
              <p:nvPr/>
            </p:nvCxnSpPr>
            <p:spPr>
              <a:xfrm rot="16200000" flipH="1">
                <a:off x="2099556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5" name="직선 연결선 7616"/>
              <p:cNvCxnSpPr/>
              <p:nvPr/>
            </p:nvCxnSpPr>
            <p:spPr>
              <a:xfrm rot="16200000" flipH="1">
                <a:off x="2135560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6" name="직선 연결선 7617"/>
              <p:cNvCxnSpPr/>
              <p:nvPr/>
            </p:nvCxnSpPr>
            <p:spPr>
              <a:xfrm rot="16200000" flipH="1">
                <a:off x="2171564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7" name="직선 연결선 7618"/>
              <p:cNvCxnSpPr/>
              <p:nvPr/>
            </p:nvCxnSpPr>
            <p:spPr>
              <a:xfrm rot="16200000" flipH="1">
                <a:off x="2207568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8" name="직선 연결선 7619"/>
              <p:cNvCxnSpPr/>
              <p:nvPr/>
            </p:nvCxnSpPr>
            <p:spPr>
              <a:xfrm rot="16200000" flipH="1">
                <a:off x="2243572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9" name="직선 연결선 7620"/>
              <p:cNvCxnSpPr/>
              <p:nvPr/>
            </p:nvCxnSpPr>
            <p:spPr>
              <a:xfrm rot="16200000" flipH="1">
                <a:off x="2279576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0" name="직선 연결선 7621"/>
              <p:cNvCxnSpPr/>
              <p:nvPr/>
            </p:nvCxnSpPr>
            <p:spPr>
              <a:xfrm rot="16200000" flipH="1">
                <a:off x="2315580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1" name="직선 연결선 7622"/>
              <p:cNvCxnSpPr/>
              <p:nvPr/>
            </p:nvCxnSpPr>
            <p:spPr>
              <a:xfrm rot="16200000" flipH="1">
                <a:off x="2351584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2" name="직선 연결선 7623"/>
              <p:cNvCxnSpPr/>
              <p:nvPr/>
            </p:nvCxnSpPr>
            <p:spPr>
              <a:xfrm rot="16200000" flipH="1">
                <a:off x="2387588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3" name="직선 연결선 7624"/>
              <p:cNvCxnSpPr/>
              <p:nvPr/>
            </p:nvCxnSpPr>
            <p:spPr>
              <a:xfrm rot="16200000" flipH="1">
                <a:off x="2423592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4" name="직선 연결선 7625"/>
              <p:cNvCxnSpPr/>
              <p:nvPr/>
            </p:nvCxnSpPr>
            <p:spPr>
              <a:xfrm rot="16200000" flipH="1">
                <a:off x="2459596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5" name="직선 연결선 7626"/>
              <p:cNvCxnSpPr/>
              <p:nvPr/>
            </p:nvCxnSpPr>
            <p:spPr>
              <a:xfrm rot="16200000" flipH="1">
                <a:off x="2495600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6" name="직선 연결선 7627"/>
              <p:cNvCxnSpPr/>
              <p:nvPr/>
            </p:nvCxnSpPr>
            <p:spPr>
              <a:xfrm rot="16200000" flipH="1">
                <a:off x="2531604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7" name="직선 연결선 7628"/>
              <p:cNvCxnSpPr/>
              <p:nvPr/>
            </p:nvCxnSpPr>
            <p:spPr>
              <a:xfrm rot="16200000" flipH="1">
                <a:off x="2567608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8" name="직선 연결선 7629"/>
              <p:cNvCxnSpPr/>
              <p:nvPr/>
            </p:nvCxnSpPr>
            <p:spPr>
              <a:xfrm rot="16200000" flipH="1">
                <a:off x="2603612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9" name="직선 연결선 7630"/>
              <p:cNvCxnSpPr/>
              <p:nvPr/>
            </p:nvCxnSpPr>
            <p:spPr>
              <a:xfrm rot="16200000" flipH="1">
                <a:off x="2639616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0" name="직선 연결선 7631"/>
              <p:cNvCxnSpPr/>
              <p:nvPr/>
            </p:nvCxnSpPr>
            <p:spPr>
              <a:xfrm rot="16200000" flipH="1">
                <a:off x="2675620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1" name="직선 연결선 7632"/>
              <p:cNvCxnSpPr/>
              <p:nvPr/>
            </p:nvCxnSpPr>
            <p:spPr>
              <a:xfrm rot="16200000" flipH="1">
                <a:off x="2711624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12" name="TextBox 7635"/>
            <p:cNvSpPr txBox="1"/>
            <p:nvPr/>
          </p:nvSpPr>
          <p:spPr>
            <a:xfrm>
              <a:off x="1199456" y="3176972"/>
              <a:ext cx="46948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1000" b="1"/>
                <a:t>10</a:t>
              </a:r>
            </a:p>
          </p:txBody>
        </p:sp>
        <p:sp>
          <p:nvSpPr>
            <p:cNvPr id="7613" name="TextBox 7636"/>
            <p:cNvSpPr txBox="1"/>
            <p:nvPr/>
          </p:nvSpPr>
          <p:spPr>
            <a:xfrm>
              <a:off x="2891644" y="3176972"/>
              <a:ext cx="46948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1000" b="1"/>
                <a:t>40</a:t>
              </a:r>
            </a:p>
          </p:txBody>
        </p:sp>
        <p:sp>
          <p:nvSpPr>
            <p:cNvPr id="7614" name="위쪽/아래쪽 화살표 7637"/>
            <p:cNvSpPr/>
            <p:nvPr/>
          </p:nvSpPr>
          <p:spPr>
            <a:xfrm>
              <a:off x="1487488" y="3248980"/>
              <a:ext cx="36004" cy="108012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1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15" name="TextBox 7638"/>
            <p:cNvSpPr txBox="1"/>
            <p:nvPr/>
          </p:nvSpPr>
          <p:spPr>
            <a:xfrm>
              <a:off x="1199456" y="3054866"/>
              <a:ext cx="864095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700"/>
                <a:t>Min</a:t>
              </a:r>
            </a:p>
          </p:txBody>
        </p:sp>
        <p:sp>
          <p:nvSpPr>
            <p:cNvPr id="7616" name="TextBox 7639"/>
            <p:cNvSpPr txBox="1"/>
            <p:nvPr/>
          </p:nvSpPr>
          <p:spPr>
            <a:xfrm>
              <a:off x="2891644" y="3052770"/>
              <a:ext cx="864095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700"/>
                <a:t>Max</a:t>
              </a:r>
            </a:p>
          </p:txBody>
        </p:sp>
        <p:sp>
          <p:nvSpPr>
            <p:cNvPr id="7617" name="직사각형 7640"/>
            <p:cNvSpPr/>
            <p:nvPr/>
          </p:nvSpPr>
          <p:spPr>
            <a:xfrm>
              <a:off x="1991544" y="3573016"/>
              <a:ext cx="504056" cy="18002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10000"/>
                </a:schemeClr>
              </a:solidFill>
            </a:ln>
            <a:effectLst>
              <a:outerShdw blurRad="76200" sx="104000" sy="104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7618" name="TextBox 7641"/>
            <p:cNvSpPr txBox="1"/>
            <p:nvPr/>
          </p:nvSpPr>
          <p:spPr>
            <a:xfrm>
              <a:off x="1703511" y="3356990"/>
              <a:ext cx="108012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900"/>
                <a:t>스트로크 길이</a:t>
              </a:r>
            </a:p>
          </p:txBody>
        </p:sp>
      </p:grpSp>
      <p:grpSp>
        <p:nvGrpSpPr>
          <p:cNvPr id="7619" name="그룹 7618"/>
          <p:cNvGrpSpPr/>
          <p:nvPr/>
        </p:nvGrpSpPr>
        <p:grpSpPr>
          <a:xfrm>
            <a:off x="6128074" y="5156041"/>
            <a:ext cx="2981637" cy="1283503"/>
            <a:chOff x="5519934" y="4239090"/>
            <a:chExt cx="2953268" cy="1674186"/>
          </a:xfrm>
        </p:grpSpPr>
        <p:sp>
          <p:nvSpPr>
            <p:cNvPr id="7620" name="직사각형 7644"/>
            <p:cNvSpPr/>
            <p:nvPr/>
          </p:nvSpPr>
          <p:spPr>
            <a:xfrm>
              <a:off x="5519936" y="4239090"/>
              <a:ext cx="2754560" cy="16741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76200" dist="76200" dir="27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7621" name="그룹 7645"/>
            <p:cNvGrpSpPr/>
            <p:nvPr/>
          </p:nvGrpSpPr>
          <p:grpSpPr>
            <a:xfrm>
              <a:off x="5913442" y="4712915"/>
              <a:ext cx="1967543" cy="126353"/>
              <a:chOff x="1343472" y="3248980"/>
              <a:chExt cx="1440160" cy="72008"/>
            </a:xfrm>
          </p:grpSpPr>
          <p:sp>
            <p:nvSpPr>
              <p:cNvPr id="7622" name="직사각형 7646"/>
              <p:cNvSpPr/>
              <p:nvPr/>
            </p:nvSpPr>
            <p:spPr>
              <a:xfrm>
                <a:off x="1343472" y="3248980"/>
                <a:ext cx="1440160" cy="720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  <a:effectLst>
                <a:innerShdw blurRad="152400">
                  <a:srgbClr val="000000">
                    <a:alpha val="50000"/>
                  </a:srgbClr>
                </a:innerShdw>
              </a:effectLst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cxnSp>
            <p:nvCxnSpPr>
              <p:cNvPr id="7623" name="직선 연결선 7647"/>
              <p:cNvCxnSpPr/>
              <p:nvPr/>
            </p:nvCxnSpPr>
            <p:spPr>
              <a:xfrm rot="16200000" flipH="1">
                <a:off x="1343472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4" name="직선 연결선 7648"/>
              <p:cNvCxnSpPr/>
              <p:nvPr/>
            </p:nvCxnSpPr>
            <p:spPr>
              <a:xfrm rot="16200000" flipH="1">
                <a:off x="1379476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5" name="직선 연결선 7649"/>
              <p:cNvCxnSpPr/>
              <p:nvPr/>
            </p:nvCxnSpPr>
            <p:spPr>
              <a:xfrm rot="16200000" flipH="1">
                <a:off x="1415480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6" name="직선 연결선 7650"/>
              <p:cNvCxnSpPr/>
              <p:nvPr/>
            </p:nvCxnSpPr>
            <p:spPr>
              <a:xfrm rot="16200000" flipH="1">
                <a:off x="1451484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7" name="직선 연결선 7651"/>
              <p:cNvCxnSpPr/>
              <p:nvPr/>
            </p:nvCxnSpPr>
            <p:spPr>
              <a:xfrm rot="16200000" flipH="1">
                <a:off x="1487488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8" name="직선 연결선 7652"/>
              <p:cNvCxnSpPr/>
              <p:nvPr/>
            </p:nvCxnSpPr>
            <p:spPr>
              <a:xfrm rot="16200000" flipH="1">
                <a:off x="1523492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9" name="직선 연결선 7653"/>
              <p:cNvCxnSpPr/>
              <p:nvPr/>
            </p:nvCxnSpPr>
            <p:spPr>
              <a:xfrm rot="16200000" flipH="1">
                <a:off x="1559496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0" name="직선 연결선 7654"/>
              <p:cNvCxnSpPr/>
              <p:nvPr/>
            </p:nvCxnSpPr>
            <p:spPr>
              <a:xfrm rot="16200000" flipH="1">
                <a:off x="1595500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1" name="직선 연결선 7655"/>
              <p:cNvCxnSpPr/>
              <p:nvPr/>
            </p:nvCxnSpPr>
            <p:spPr>
              <a:xfrm rot="16200000" flipH="1">
                <a:off x="1631504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2" name="직선 연결선 7656"/>
              <p:cNvCxnSpPr/>
              <p:nvPr/>
            </p:nvCxnSpPr>
            <p:spPr>
              <a:xfrm rot="16200000" flipH="1">
                <a:off x="1667508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3" name="직선 연결선 7657"/>
              <p:cNvCxnSpPr/>
              <p:nvPr/>
            </p:nvCxnSpPr>
            <p:spPr>
              <a:xfrm rot="16200000" flipH="1">
                <a:off x="1703512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4" name="직선 연결선 7658"/>
              <p:cNvCxnSpPr/>
              <p:nvPr/>
            </p:nvCxnSpPr>
            <p:spPr>
              <a:xfrm rot="16200000" flipH="1">
                <a:off x="1739516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5" name="직선 연결선 7659"/>
              <p:cNvCxnSpPr/>
              <p:nvPr/>
            </p:nvCxnSpPr>
            <p:spPr>
              <a:xfrm rot="16200000" flipH="1">
                <a:off x="1775520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6" name="직선 연결선 7660"/>
              <p:cNvCxnSpPr/>
              <p:nvPr/>
            </p:nvCxnSpPr>
            <p:spPr>
              <a:xfrm rot="16200000" flipH="1">
                <a:off x="1811524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7" name="직선 연결선 7661"/>
              <p:cNvCxnSpPr/>
              <p:nvPr/>
            </p:nvCxnSpPr>
            <p:spPr>
              <a:xfrm rot="16200000" flipH="1">
                <a:off x="1847528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8" name="직선 연결선 7662"/>
              <p:cNvCxnSpPr/>
              <p:nvPr/>
            </p:nvCxnSpPr>
            <p:spPr>
              <a:xfrm rot="16200000" flipH="1">
                <a:off x="1883532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9" name="직선 연결선 7663"/>
              <p:cNvCxnSpPr/>
              <p:nvPr/>
            </p:nvCxnSpPr>
            <p:spPr>
              <a:xfrm rot="16200000" flipH="1">
                <a:off x="1919536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0" name="직선 연결선 7664"/>
              <p:cNvCxnSpPr/>
              <p:nvPr/>
            </p:nvCxnSpPr>
            <p:spPr>
              <a:xfrm rot="16200000" flipH="1">
                <a:off x="1955540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1" name="직선 연결선 7665"/>
              <p:cNvCxnSpPr/>
              <p:nvPr/>
            </p:nvCxnSpPr>
            <p:spPr>
              <a:xfrm rot="16200000" flipH="1">
                <a:off x="1991544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2" name="직선 연결선 7666"/>
              <p:cNvCxnSpPr/>
              <p:nvPr/>
            </p:nvCxnSpPr>
            <p:spPr>
              <a:xfrm rot="16200000" flipH="1">
                <a:off x="2027548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3" name="직선 연결선 7667"/>
              <p:cNvCxnSpPr/>
              <p:nvPr/>
            </p:nvCxnSpPr>
            <p:spPr>
              <a:xfrm rot="16200000" flipH="1">
                <a:off x="2063552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4" name="직선 연결선 7668"/>
              <p:cNvCxnSpPr/>
              <p:nvPr/>
            </p:nvCxnSpPr>
            <p:spPr>
              <a:xfrm rot="16200000" flipH="1">
                <a:off x="2099556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5" name="직선 연결선 7669"/>
              <p:cNvCxnSpPr/>
              <p:nvPr/>
            </p:nvCxnSpPr>
            <p:spPr>
              <a:xfrm rot="16200000" flipH="1">
                <a:off x="2135560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6" name="직선 연결선 7670"/>
              <p:cNvCxnSpPr/>
              <p:nvPr/>
            </p:nvCxnSpPr>
            <p:spPr>
              <a:xfrm rot="16200000" flipH="1">
                <a:off x="2171564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7" name="직선 연결선 7671"/>
              <p:cNvCxnSpPr/>
              <p:nvPr/>
            </p:nvCxnSpPr>
            <p:spPr>
              <a:xfrm rot="16200000" flipH="1">
                <a:off x="2207568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8" name="직선 연결선 7672"/>
              <p:cNvCxnSpPr/>
              <p:nvPr/>
            </p:nvCxnSpPr>
            <p:spPr>
              <a:xfrm rot="16200000" flipH="1">
                <a:off x="2243572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9" name="직선 연결선 7673"/>
              <p:cNvCxnSpPr/>
              <p:nvPr/>
            </p:nvCxnSpPr>
            <p:spPr>
              <a:xfrm rot="16200000" flipH="1">
                <a:off x="2279576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0" name="직선 연결선 7674"/>
              <p:cNvCxnSpPr/>
              <p:nvPr/>
            </p:nvCxnSpPr>
            <p:spPr>
              <a:xfrm rot="16200000" flipH="1">
                <a:off x="2315580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1" name="직선 연결선 7675"/>
              <p:cNvCxnSpPr/>
              <p:nvPr/>
            </p:nvCxnSpPr>
            <p:spPr>
              <a:xfrm rot="16200000" flipH="1">
                <a:off x="2351584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2" name="직선 연결선 7676"/>
              <p:cNvCxnSpPr/>
              <p:nvPr/>
            </p:nvCxnSpPr>
            <p:spPr>
              <a:xfrm rot="16200000" flipH="1">
                <a:off x="2387588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3" name="직선 연결선 7677"/>
              <p:cNvCxnSpPr/>
              <p:nvPr/>
            </p:nvCxnSpPr>
            <p:spPr>
              <a:xfrm rot="16200000" flipH="1">
                <a:off x="2423592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4" name="직선 연결선 7678"/>
              <p:cNvCxnSpPr/>
              <p:nvPr/>
            </p:nvCxnSpPr>
            <p:spPr>
              <a:xfrm rot="16200000" flipH="1">
                <a:off x="2459596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5" name="직선 연결선 7679"/>
              <p:cNvCxnSpPr/>
              <p:nvPr/>
            </p:nvCxnSpPr>
            <p:spPr>
              <a:xfrm rot="16200000" flipH="1">
                <a:off x="2495600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6" name="직선 연결선 7680"/>
              <p:cNvCxnSpPr/>
              <p:nvPr/>
            </p:nvCxnSpPr>
            <p:spPr>
              <a:xfrm rot="16200000" flipH="1">
                <a:off x="2531604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7" name="직선 연결선 7681"/>
              <p:cNvCxnSpPr/>
              <p:nvPr/>
            </p:nvCxnSpPr>
            <p:spPr>
              <a:xfrm rot="16200000" flipH="1">
                <a:off x="2567608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8" name="직선 연결선 7682"/>
              <p:cNvCxnSpPr/>
              <p:nvPr/>
            </p:nvCxnSpPr>
            <p:spPr>
              <a:xfrm rot="16200000" flipH="1">
                <a:off x="2603612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9" name="직선 연결선 7683"/>
              <p:cNvCxnSpPr/>
              <p:nvPr/>
            </p:nvCxnSpPr>
            <p:spPr>
              <a:xfrm rot="16200000" flipH="1">
                <a:off x="2639616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0" name="직선 연결선 7684"/>
              <p:cNvCxnSpPr/>
              <p:nvPr/>
            </p:nvCxnSpPr>
            <p:spPr>
              <a:xfrm rot="16200000" flipH="1">
                <a:off x="2675620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1" name="직선 연결선 7685"/>
              <p:cNvCxnSpPr/>
              <p:nvPr/>
            </p:nvCxnSpPr>
            <p:spPr>
              <a:xfrm rot="16200000" flipH="1">
                <a:off x="2711624" y="3284984"/>
                <a:ext cx="72008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62" name="TextBox 7686"/>
            <p:cNvSpPr txBox="1"/>
            <p:nvPr/>
          </p:nvSpPr>
          <p:spPr>
            <a:xfrm>
              <a:off x="5519935" y="4586559"/>
              <a:ext cx="641405" cy="317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1000" b="1"/>
                <a:t>10</a:t>
              </a:r>
            </a:p>
          </p:txBody>
        </p:sp>
        <p:sp>
          <p:nvSpPr>
            <p:cNvPr id="7663" name="TextBox 7687"/>
            <p:cNvSpPr txBox="1"/>
            <p:nvPr/>
          </p:nvSpPr>
          <p:spPr>
            <a:xfrm>
              <a:off x="7831795" y="4586559"/>
              <a:ext cx="641405" cy="317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1000" b="1"/>
                <a:t>40</a:t>
              </a:r>
            </a:p>
          </p:txBody>
        </p:sp>
        <p:sp>
          <p:nvSpPr>
            <p:cNvPr id="7664" name="위쪽/아래쪽 화살표 7688"/>
            <p:cNvSpPr/>
            <p:nvPr/>
          </p:nvSpPr>
          <p:spPr>
            <a:xfrm>
              <a:off x="6384032" y="4689140"/>
              <a:ext cx="49188" cy="18953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1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65" name="TextBox 7689"/>
            <p:cNvSpPr txBox="1"/>
            <p:nvPr/>
          </p:nvSpPr>
          <p:spPr>
            <a:xfrm>
              <a:off x="5519934" y="4372298"/>
              <a:ext cx="1180525" cy="2455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en-US" altLang="ko-KR" sz="700"/>
                <a:t>Min</a:t>
              </a:r>
            </a:p>
          </p:txBody>
        </p:sp>
        <p:sp>
          <p:nvSpPr>
            <p:cNvPr id="7666" name="직사각형 7691"/>
            <p:cNvSpPr/>
            <p:nvPr/>
          </p:nvSpPr>
          <p:spPr>
            <a:xfrm>
              <a:off x="6602084" y="5281508"/>
              <a:ext cx="688640" cy="3158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10000"/>
                </a:schemeClr>
              </a:solidFill>
            </a:ln>
            <a:effectLst>
              <a:outerShdw blurRad="76200" sx="104000" sy="104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7667" name="TextBox 7693"/>
            <p:cNvSpPr txBox="1"/>
            <p:nvPr/>
          </p:nvSpPr>
          <p:spPr>
            <a:xfrm>
              <a:off x="6744072" y="5265204"/>
              <a:ext cx="432047" cy="4335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lang="ko-KR" altLang="en-US"/>
              </a:pPr>
              <a:r>
                <a:rPr lang="ko-KR" altLang="en-US" sz="1600"/>
                <a:t>20</a:t>
              </a:r>
            </a:p>
          </p:txBody>
        </p:sp>
        <p:sp>
          <p:nvSpPr>
            <p:cNvPr id="7668" name="TextBox 7694"/>
            <p:cNvSpPr txBox="1"/>
            <p:nvPr/>
          </p:nvSpPr>
          <p:spPr>
            <a:xfrm>
              <a:off x="6312023" y="4941166"/>
              <a:ext cx="1260140" cy="3724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300"/>
                <a:t>스트로크 길이</a:t>
              </a:r>
            </a:p>
          </p:txBody>
        </p:sp>
      </p:grpSp>
      <p:sp>
        <p:nvSpPr>
          <p:cNvPr id="248" name="TextBox 247"/>
          <p:cNvSpPr txBox="1"/>
          <p:nvPr/>
        </p:nvSpPr>
        <p:spPr>
          <a:xfrm>
            <a:off x="8412482" y="1198279"/>
            <a:ext cx="4412723" cy="1457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latin typeface="맑은 고딕"/>
                <a:ea typeface="맑은 고딕"/>
                <a:cs typeface="맑은 고딕"/>
              </a:rPr>
              <a:t>샷 스피드버튼을 선택 시</a:t>
            </a:r>
          </a:p>
          <a:p>
            <a:pPr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  <a:p>
            <a:pPr algn="ctr"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샷 스피드의 창이 출력되면</a:t>
            </a:r>
          </a:p>
          <a:p>
            <a:pPr algn="ctr"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핸드폰을 쥐고 실제 샷을 하듯이 하면</a:t>
            </a:r>
          </a:p>
          <a:p>
            <a:pPr algn="ctr"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숫자로 수치화해서 보여준다.</a:t>
            </a:r>
          </a:p>
        </p:txBody>
      </p:sp>
      <p:sp>
        <p:nvSpPr>
          <p:cNvPr id="250" name="직사각형 249"/>
          <p:cNvSpPr/>
          <p:nvPr/>
        </p:nvSpPr>
        <p:spPr>
          <a:xfrm>
            <a:off x="9187798" y="2953534"/>
            <a:ext cx="2776853" cy="13035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251" name="그룹 250"/>
          <p:cNvGrpSpPr/>
          <p:nvPr/>
        </p:nvGrpSpPr>
        <p:grpSpPr>
          <a:xfrm>
            <a:off x="9584605" y="3223564"/>
            <a:ext cx="1984031" cy="72008"/>
            <a:chOff x="1343472" y="3248980"/>
            <a:chExt cx="1440160" cy="72008"/>
          </a:xfrm>
        </p:grpSpPr>
        <p:sp>
          <p:nvSpPr>
            <p:cNvPr id="259" name="직사각형 258"/>
            <p:cNvSpPr/>
            <p:nvPr/>
          </p:nvSpPr>
          <p:spPr>
            <a:xfrm>
              <a:off x="1343472" y="3248980"/>
              <a:ext cx="1440160" cy="720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  <a:effectLst>
              <a:innerShdw blurRad="152400">
                <a:srgbClr val="000000">
                  <a:alpha val="50000"/>
                </a:srgbClr>
              </a:inn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HY동녘M"/>
                <a:ea typeface="HY동녘M"/>
              </a:endParaRPr>
            </a:p>
          </p:txBody>
        </p:sp>
        <p:cxnSp>
          <p:nvCxnSpPr>
            <p:cNvPr id="260" name="직선 연결선 259"/>
            <p:cNvCxnSpPr/>
            <p:nvPr/>
          </p:nvCxnSpPr>
          <p:spPr>
            <a:xfrm rot="16200000" flipH="1">
              <a:off x="1343472" y="3284984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/>
            <p:nvPr/>
          </p:nvCxnSpPr>
          <p:spPr>
            <a:xfrm rot="16200000" flipH="1">
              <a:off x="1379476" y="3284984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 rot="16200000" flipH="1">
              <a:off x="1415480" y="3284984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 rot="16200000" flipH="1">
              <a:off x="1451484" y="3284984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/>
            <p:nvPr/>
          </p:nvCxnSpPr>
          <p:spPr>
            <a:xfrm rot="16200000" flipH="1">
              <a:off x="1487488" y="3284984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 264"/>
            <p:cNvCxnSpPr/>
            <p:nvPr/>
          </p:nvCxnSpPr>
          <p:spPr>
            <a:xfrm rot="16200000" flipH="1">
              <a:off x="1523492" y="3284984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/>
            <p:cNvCxnSpPr/>
            <p:nvPr/>
          </p:nvCxnSpPr>
          <p:spPr>
            <a:xfrm rot="16200000" flipH="1">
              <a:off x="1559496" y="3284984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 rot="16200000" flipH="1">
              <a:off x="1595500" y="3284984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/>
            <p:cNvCxnSpPr/>
            <p:nvPr/>
          </p:nvCxnSpPr>
          <p:spPr>
            <a:xfrm rot="16200000" flipH="1">
              <a:off x="1631504" y="3284984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/>
            <p:cNvCxnSpPr/>
            <p:nvPr/>
          </p:nvCxnSpPr>
          <p:spPr>
            <a:xfrm rot="16200000" flipH="1">
              <a:off x="1667508" y="3284984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 rot="16200000" flipH="1">
              <a:off x="1703512" y="3284984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/>
            <p:cNvCxnSpPr/>
            <p:nvPr/>
          </p:nvCxnSpPr>
          <p:spPr>
            <a:xfrm rot="16200000" flipH="1">
              <a:off x="1739516" y="3284984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 271"/>
            <p:cNvCxnSpPr/>
            <p:nvPr/>
          </p:nvCxnSpPr>
          <p:spPr>
            <a:xfrm rot="16200000" flipH="1">
              <a:off x="1775520" y="3284984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 rot="16200000" flipH="1">
              <a:off x="1811524" y="3284984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/>
            <p:nvPr/>
          </p:nvCxnSpPr>
          <p:spPr>
            <a:xfrm rot="16200000" flipH="1">
              <a:off x="1847528" y="3284984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/>
            <p:cNvCxnSpPr/>
            <p:nvPr/>
          </p:nvCxnSpPr>
          <p:spPr>
            <a:xfrm rot="16200000" flipH="1">
              <a:off x="1883532" y="3284984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/>
            <p:nvPr/>
          </p:nvCxnSpPr>
          <p:spPr>
            <a:xfrm rot="16200000" flipH="1">
              <a:off x="1919536" y="3284984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/>
            <p:nvPr/>
          </p:nvCxnSpPr>
          <p:spPr>
            <a:xfrm rot="16200000" flipH="1">
              <a:off x="1955540" y="3284984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/>
            <p:cNvCxnSpPr/>
            <p:nvPr/>
          </p:nvCxnSpPr>
          <p:spPr>
            <a:xfrm rot="16200000" flipH="1">
              <a:off x="1991544" y="3284984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/>
            <p:cNvCxnSpPr/>
            <p:nvPr/>
          </p:nvCxnSpPr>
          <p:spPr>
            <a:xfrm rot="16200000" flipH="1">
              <a:off x="2027548" y="3284984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/>
            <p:nvPr/>
          </p:nvCxnSpPr>
          <p:spPr>
            <a:xfrm rot="16200000" flipH="1">
              <a:off x="2063552" y="3284984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/>
            <p:nvPr/>
          </p:nvCxnSpPr>
          <p:spPr>
            <a:xfrm rot="16200000" flipH="1">
              <a:off x="2099556" y="3284984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/>
            <p:nvPr/>
          </p:nvCxnSpPr>
          <p:spPr>
            <a:xfrm rot="16200000" flipH="1">
              <a:off x="2135560" y="3284984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 rot="16200000" flipH="1">
              <a:off x="2171564" y="3284984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 283"/>
            <p:cNvCxnSpPr/>
            <p:nvPr/>
          </p:nvCxnSpPr>
          <p:spPr>
            <a:xfrm rot="16200000" flipH="1">
              <a:off x="2207568" y="3284984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/>
            <p:nvPr/>
          </p:nvCxnSpPr>
          <p:spPr>
            <a:xfrm rot="16200000" flipH="1">
              <a:off x="2243572" y="3284984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rot="16200000" flipH="1">
              <a:off x="2279576" y="3284984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/>
            <p:cNvCxnSpPr/>
            <p:nvPr/>
          </p:nvCxnSpPr>
          <p:spPr>
            <a:xfrm rot="16200000" flipH="1">
              <a:off x="2315580" y="3284984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/>
            <p:nvPr/>
          </p:nvCxnSpPr>
          <p:spPr>
            <a:xfrm rot="16200000" flipH="1">
              <a:off x="2351584" y="3284984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/>
            <p:cNvCxnSpPr/>
            <p:nvPr/>
          </p:nvCxnSpPr>
          <p:spPr>
            <a:xfrm rot="16200000" flipH="1">
              <a:off x="2387588" y="3284984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/>
            <p:cNvCxnSpPr/>
            <p:nvPr/>
          </p:nvCxnSpPr>
          <p:spPr>
            <a:xfrm rot="16200000" flipH="1">
              <a:off x="2423592" y="3284984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 290"/>
            <p:cNvCxnSpPr/>
            <p:nvPr/>
          </p:nvCxnSpPr>
          <p:spPr>
            <a:xfrm rot="16200000" flipH="1">
              <a:off x="2459596" y="3284984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/>
            <p:nvPr/>
          </p:nvCxnSpPr>
          <p:spPr>
            <a:xfrm rot="16200000" flipH="1">
              <a:off x="2495600" y="3284984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/>
            <p:nvPr/>
          </p:nvCxnSpPr>
          <p:spPr>
            <a:xfrm rot="16200000" flipH="1">
              <a:off x="2531604" y="3284984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/>
            <p:nvPr/>
          </p:nvCxnSpPr>
          <p:spPr>
            <a:xfrm rot="16200000" flipH="1">
              <a:off x="2567608" y="3284984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/>
            <p:nvPr/>
          </p:nvCxnSpPr>
          <p:spPr>
            <a:xfrm rot="16200000" flipH="1">
              <a:off x="2603612" y="3284984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/>
            <p:nvPr/>
          </p:nvCxnSpPr>
          <p:spPr>
            <a:xfrm rot="16200000" flipH="1">
              <a:off x="2639616" y="3284984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 rot="16200000" flipH="1">
              <a:off x="2675620" y="3284984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rot="16200000" flipH="1">
              <a:off x="2711624" y="3284984"/>
              <a:ext cx="72008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TextBox 251"/>
          <p:cNvSpPr txBox="1"/>
          <p:nvPr/>
        </p:nvSpPr>
        <p:spPr>
          <a:xfrm>
            <a:off x="9187800" y="3151554"/>
            <a:ext cx="6467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 b="1"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11519036" y="3151554"/>
            <a:ext cx="6467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 b="1">
                <a:latin typeface="맑은 고딕"/>
                <a:ea typeface="맑은 고딕"/>
                <a:cs typeface="맑은 고딕"/>
              </a:rPr>
              <a:t>5</a:t>
            </a:r>
          </a:p>
        </p:txBody>
      </p:sp>
      <p:sp>
        <p:nvSpPr>
          <p:cNvPr id="254" name="위쪽/아래쪽 화살표 253"/>
          <p:cNvSpPr/>
          <p:nvPr/>
        </p:nvSpPr>
        <p:spPr>
          <a:xfrm>
            <a:off x="10923827" y="3223564"/>
            <a:ext cx="49600" cy="108012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>
              <a:lumMod val="1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9187800" y="3029449"/>
            <a:ext cx="1190419" cy="188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700">
                <a:latin typeface="맑은 고딕"/>
                <a:ea typeface="맑은 고딕"/>
                <a:cs typeface="맑은 고딕"/>
              </a:rPr>
              <a:t>Min</a:t>
            </a:r>
          </a:p>
        </p:txBody>
      </p:sp>
      <p:sp>
        <p:nvSpPr>
          <p:cNvPr id="256" name="직사각형 255"/>
          <p:cNvSpPr/>
          <p:nvPr/>
        </p:nvSpPr>
        <p:spPr>
          <a:xfrm>
            <a:off x="10279017" y="3547600"/>
            <a:ext cx="694410" cy="18002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10000"/>
              </a:schemeClr>
            </a:solidFill>
          </a:ln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9832608" y="3331574"/>
            <a:ext cx="1636826" cy="219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900">
                <a:latin typeface="맑은 고딕"/>
                <a:ea typeface="맑은 고딕"/>
                <a:cs typeface="맑은 고딕"/>
              </a:rPr>
              <a:t>샷 스피드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10427819" y="3495771"/>
            <a:ext cx="396806" cy="26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200">
                <a:latin typeface="맑은 고딕"/>
                <a:ea typeface="맑은 고딕"/>
                <a:cs typeface="맑은 고딕"/>
              </a:rPr>
              <a:t>3</a:t>
            </a:r>
          </a:p>
        </p:txBody>
      </p:sp>
      <p:sp>
        <p:nvSpPr>
          <p:cNvPr id="299" name="TextBox 7236"/>
          <p:cNvSpPr txBox="1"/>
          <p:nvPr/>
        </p:nvSpPr>
        <p:spPr>
          <a:xfrm>
            <a:off x="9048328" y="5013176"/>
            <a:ext cx="3436490" cy="1461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latin typeface="맑은 고딕"/>
                <a:ea typeface="맑은 고딕"/>
                <a:cs typeface="맑은 고딕"/>
              </a:rPr>
              <a:t>가속도 센서와 자이로 스코프 센서를 이용하여 측정</a:t>
            </a:r>
          </a:p>
          <a:p>
            <a:pPr>
              <a:defRPr lang="ko-KR" altLang="en-US"/>
            </a:pPr>
            <a:endParaRPr lang="en-US" altLang="ko-KR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en-US" altLang="ko-KR" b="1">
                <a:latin typeface="맑은 고딕"/>
                <a:ea typeface="맑은 고딕"/>
                <a:cs typeface="맑은 고딕"/>
              </a:rPr>
              <a:t>- </a:t>
            </a:r>
            <a:r>
              <a:rPr lang="ko-KR" altLang="en-US" b="1">
                <a:latin typeface="맑은 고딕"/>
                <a:ea typeface="맑은 고딕"/>
                <a:cs typeface="맑은 고딕"/>
              </a:rPr>
              <a:t>밀어치기 와 끊어 치기 항목을 선택하여 사용 가능</a:t>
            </a:r>
          </a:p>
        </p:txBody>
      </p:sp>
      <p:sp>
        <p:nvSpPr>
          <p:cNvPr id="7669" name="타원 7481"/>
          <p:cNvSpPr/>
          <p:nvPr/>
        </p:nvSpPr>
        <p:spPr>
          <a:xfrm>
            <a:off x="9552384" y="3878383"/>
            <a:ext cx="67416" cy="54672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670" name="타원 7481"/>
          <p:cNvSpPr/>
          <p:nvPr/>
        </p:nvSpPr>
        <p:spPr>
          <a:xfrm>
            <a:off x="10524492" y="3861048"/>
            <a:ext cx="67416" cy="54672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672" name="직사각형 7475"/>
          <p:cNvSpPr/>
          <p:nvPr/>
        </p:nvSpPr>
        <p:spPr>
          <a:xfrm>
            <a:off x="9336360" y="4005064"/>
            <a:ext cx="504056" cy="14401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  <a:effectLst>
            <a:innerShdw blurRad="1524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500"/>
          </a:p>
        </p:txBody>
      </p:sp>
      <p:sp>
        <p:nvSpPr>
          <p:cNvPr id="7675" name="TextBox 7674"/>
          <p:cNvSpPr txBox="1"/>
          <p:nvPr/>
        </p:nvSpPr>
        <p:spPr>
          <a:xfrm>
            <a:off x="9336360" y="3989432"/>
            <a:ext cx="540060" cy="19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700">
                <a:latin typeface="맑은 고딕"/>
                <a:ea typeface="맑은 고딕"/>
                <a:cs typeface="맑은 고딕"/>
              </a:rPr>
              <a:t>끌어치기</a:t>
            </a:r>
          </a:p>
        </p:txBody>
      </p:sp>
      <p:sp>
        <p:nvSpPr>
          <p:cNvPr id="7676" name="직사각형 7475"/>
          <p:cNvSpPr/>
          <p:nvPr/>
        </p:nvSpPr>
        <p:spPr>
          <a:xfrm>
            <a:off x="10308468" y="4005064"/>
            <a:ext cx="504056" cy="144016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  <a:effectLst>
            <a:innerShdw blurRad="152400">
              <a:srgbClr val="000000">
                <a:alpha val="50000"/>
              </a:srgbClr>
            </a:inn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500"/>
          </a:p>
        </p:txBody>
      </p:sp>
      <p:sp>
        <p:nvSpPr>
          <p:cNvPr id="7679" name="TextBox 7678"/>
          <p:cNvSpPr txBox="1"/>
          <p:nvPr/>
        </p:nvSpPr>
        <p:spPr>
          <a:xfrm>
            <a:off x="10308468" y="3989432"/>
            <a:ext cx="540060" cy="19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700">
                <a:latin typeface="맑은 고딕"/>
                <a:ea typeface="맑은 고딕"/>
                <a:cs typeface="맑은 고딕"/>
              </a:rPr>
              <a:t>밀어치기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컴오피스">
  <a:themeElements>
    <a:clrScheme name="나비">
      <a:dk1>
        <a:srgbClr val="333300"/>
      </a:dk1>
      <a:lt1>
        <a:srgbClr val="FFFFFF"/>
      </a:lt1>
      <a:dk2>
        <a:srgbClr val="D58F00"/>
      </a:dk2>
      <a:lt2>
        <a:srgbClr val="F3FED1"/>
      </a:lt2>
      <a:accent1>
        <a:srgbClr val="4EA429"/>
      </a:accent1>
      <a:accent2>
        <a:srgbClr val="ADD22C"/>
      </a:accent2>
      <a:accent3>
        <a:srgbClr val="FF9900"/>
      </a:accent3>
      <a:accent4>
        <a:srgbClr val="FF6600"/>
      </a:accent4>
      <a:accent5>
        <a:srgbClr val="CC0000"/>
      </a:accent5>
      <a:accent6>
        <a:srgbClr val="660033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1942</Words>
  <Application>Microsoft Office PowerPoint</Application>
  <PresentationFormat>사용자 지정</PresentationFormat>
  <Paragraphs>593</Paragraphs>
  <Slides>43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한컴오피스</vt:lpstr>
      <vt:lpstr>PowerPoint 프레젠테이션</vt:lpstr>
      <vt:lpstr>차        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’2007 하계방학 프로젝트실습 안내</dc:title>
  <dc:creator>공학교육인증</dc:creator>
  <cp:lastModifiedBy>user</cp:lastModifiedBy>
  <cp:revision>204</cp:revision>
  <dcterms:created xsi:type="dcterms:W3CDTF">2007-05-11T05:56:01Z</dcterms:created>
  <dcterms:modified xsi:type="dcterms:W3CDTF">2017-02-21T07:38:54Z</dcterms:modified>
  <cp:version>0906.0100.01</cp:version>
</cp:coreProperties>
</file>