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67"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emens-energy.com/global/en/offerings/services/transmission-distribution/power-system-protection.html"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sk-Sdj007/fault-detection-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98723" y="105225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SOHAN DIPESH</a:t>
            </a:r>
          </a:p>
          <a:p>
            <a:pPr marL="457200" indent="-457200">
              <a:buAutoNum type="arabicPeriod"/>
            </a:pPr>
            <a:r>
              <a:rPr lang="en-US" sz="2000" b="1" dirty="0">
                <a:solidFill>
                  <a:schemeClr val="accent1">
                    <a:lumMod val="75000"/>
                  </a:schemeClr>
                </a:solidFill>
                <a:latin typeface="Arial"/>
                <a:cs typeface="Arial"/>
              </a:rPr>
              <a:t>College Name-Vellore Institute Of Technology</a:t>
            </a:r>
          </a:p>
          <a:p>
            <a:pPr marL="457200" indent="-457200">
              <a:buAutoNum type="arabicPeriod"/>
            </a:pPr>
            <a:r>
              <a:rPr lang="en-US" sz="2000" b="1" dirty="0">
                <a:solidFill>
                  <a:schemeClr val="accent1">
                    <a:lumMod val="75000"/>
                  </a:schemeClr>
                </a:solidFill>
                <a:latin typeface="Arial"/>
                <a:cs typeface="Arial"/>
              </a:rPr>
              <a:t>Department- BTech: 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7F3-6C65-64B9-660C-2A116C5C8A5D}"/>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F2232695-C4A8-1105-5119-23DC39E20514}"/>
              </a:ext>
            </a:extLst>
          </p:cNvPr>
          <p:cNvPicPr>
            <a:picLocks noGrp="1" noChangeAspect="1"/>
          </p:cNvPicPr>
          <p:nvPr>
            <p:ph idx="1"/>
          </p:nvPr>
        </p:nvPicPr>
        <p:blipFill>
          <a:blip r:embed="rId2"/>
          <a:stretch>
            <a:fillRect/>
          </a:stretch>
        </p:blipFill>
        <p:spPr>
          <a:xfrm>
            <a:off x="253453" y="1848596"/>
            <a:ext cx="5152265" cy="3987428"/>
          </a:xfrm>
          <a:prstGeom prst="rect">
            <a:avLst/>
          </a:prstGeom>
        </p:spPr>
      </p:pic>
      <p:sp>
        <p:nvSpPr>
          <p:cNvPr id="5" name="Rectangle 4">
            <a:extLst>
              <a:ext uri="{FF2B5EF4-FFF2-40B4-BE49-F238E27FC236}">
                <a16:creationId xmlns:a16="http://schemas.microsoft.com/office/drawing/2014/main" id="{A47C1D7D-C0CE-C662-E0DF-79A25968FB82}"/>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4)CLASS DISTRIBUTION</a:t>
            </a:r>
          </a:p>
        </p:txBody>
      </p:sp>
      <p:sp>
        <p:nvSpPr>
          <p:cNvPr id="7" name="TextBox 6">
            <a:extLst>
              <a:ext uri="{FF2B5EF4-FFF2-40B4-BE49-F238E27FC236}">
                <a16:creationId xmlns:a16="http://schemas.microsoft.com/office/drawing/2014/main" id="{5691E493-EE90-76F7-FDE1-5A54E8A49787}"/>
              </a:ext>
            </a:extLst>
          </p:cNvPr>
          <p:cNvSpPr txBox="1"/>
          <p:nvPr/>
        </p:nvSpPr>
        <p:spPr>
          <a:xfrm>
            <a:off x="5593978" y="1463390"/>
            <a:ext cx="6096000" cy="4801314"/>
          </a:xfrm>
          <a:prstGeom prst="rect">
            <a:avLst/>
          </a:prstGeom>
          <a:noFill/>
        </p:spPr>
        <p:txBody>
          <a:bodyPr wrap="square">
            <a:spAutoFit/>
          </a:bodyPr>
          <a:lstStyle/>
          <a:p>
            <a:r>
              <a:rPr lang="en-US" dirty="0"/>
              <a:t>The class distribution plots for both the training and test sets provide an excellent and balanced foundation for our model. Each of the three fault types (0, 1, and 2) is represented almost equally, with approximately 135 samples per class in the training set and 34 samples per class in the test set. This balanced distribution ensures that our model is not biased towards any single fault type, allowing for a fair and reliable evaluation of its ability to learn from each class. </a:t>
            </a:r>
          </a:p>
          <a:p>
            <a:endParaRPr lang="en-US" dirty="0"/>
          </a:p>
          <a:p>
            <a:endParaRPr lang="en-US" dirty="0"/>
          </a:p>
          <a:p>
            <a:endParaRPr lang="en-US" dirty="0"/>
          </a:p>
          <a:p>
            <a:r>
              <a:rPr lang="en-US" dirty="0"/>
              <a:t>The insights gained from our confusion matrix and classification report are therefore a true reflection of the model's learning capability, rather than a result of skewed data. This ideal distribution directs our focus toward enhancing feature representation and model complexity, which are the true drivers for improving accuracy.</a:t>
            </a:r>
            <a:endParaRPr lang="en-IN" dirty="0"/>
          </a:p>
        </p:txBody>
      </p:sp>
    </p:spTree>
    <p:extLst>
      <p:ext uri="{BB962C8B-B14F-4D97-AF65-F5344CB8AC3E}">
        <p14:creationId xmlns:p14="http://schemas.microsoft.com/office/powerpoint/2010/main" val="302774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BCB0-F833-EECA-33BE-E0041711523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CB726E5B-E1BC-A680-B9DE-ABB7CC84B5AC}"/>
              </a:ext>
            </a:extLst>
          </p:cNvPr>
          <p:cNvPicPr>
            <a:picLocks noGrp="1" noChangeAspect="1"/>
          </p:cNvPicPr>
          <p:nvPr>
            <p:ph idx="1"/>
          </p:nvPr>
        </p:nvPicPr>
        <p:blipFill>
          <a:blip r:embed="rId2"/>
          <a:stretch>
            <a:fillRect/>
          </a:stretch>
        </p:blipFill>
        <p:spPr>
          <a:xfrm>
            <a:off x="126466" y="1886875"/>
            <a:ext cx="4364852" cy="3509877"/>
          </a:xfrm>
          <a:prstGeom prst="rect">
            <a:avLst/>
          </a:prstGeom>
        </p:spPr>
      </p:pic>
      <p:sp>
        <p:nvSpPr>
          <p:cNvPr id="6" name="TextBox 5">
            <a:extLst>
              <a:ext uri="{FF2B5EF4-FFF2-40B4-BE49-F238E27FC236}">
                <a16:creationId xmlns:a16="http://schemas.microsoft.com/office/drawing/2014/main" id="{94D58AF9-E2E9-F687-D37E-2666998C26C5}"/>
              </a:ext>
            </a:extLst>
          </p:cNvPr>
          <p:cNvSpPr txBox="1"/>
          <p:nvPr/>
        </p:nvSpPr>
        <p:spPr>
          <a:xfrm>
            <a:off x="4930588" y="1305341"/>
            <a:ext cx="6911788" cy="4247317"/>
          </a:xfrm>
          <a:prstGeom prst="rect">
            <a:avLst/>
          </a:prstGeom>
          <a:noFill/>
        </p:spPr>
        <p:txBody>
          <a:bodyPr wrap="square">
            <a:spAutoFit/>
          </a:bodyPr>
          <a:lstStyle/>
          <a:p>
            <a:r>
              <a:rPr lang="en-US" dirty="0"/>
              <a:t>The Multiclass ROC Curve is a powerful tool for evaluating how well a model distinguishes between each fault type. The high AUC (Area Under the Curve) values for all classes—ranging from 0.85 to 0.91—are a strong indicator that the model is learning to separate and classify the different fault types effectively.</a:t>
            </a:r>
          </a:p>
          <a:p>
            <a:endParaRPr lang="en-US" dirty="0"/>
          </a:p>
          <a:p>
            <a:endParaRPr lang="en-US" dirty="0"/>
          </a:p>
          <a:p>
            <a:endParaRPr lang="en-US" dirty="0"/>
          </a:p>
          <a:p>
            <a:r>
              <a:rPr lang="en-US" dirty="0"/>
              <a:t> This demonstrates that the electrical measurements contain distinct patterns that the model can successfully identify. The closer each curve is to the top-left corner of the plot, the better the model is at classifying that specific fault type. These promising results provide a strong foundation for the project and suggest that the model, with further refinement and tuning, could be a highly effective tool for real-time fault detection</a:t>
            </a:r>
            <a:endParaRPr lang="en-IN" dirty="0"/>
          </a:p>
        </p:txBody>
      </p:sp>
      <p:sp>
        <p:nvSpPr>
          <p:cNvPr id="9" name="Rectangle 8">
            <a:extLst>
              <a:ext uri="{FF2B5EF4-FFF2-40B4-BE49-F238E27FC236}">
                <a16:creationId xmlns:a16="http://schemas.microsoft.com/office/drawing/2014/main" id="{670198D1-7855-50AB-2C18-9778EDF0F6F4}"/>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5)MULTICLASS ROC CURVE</a:t>
            </a:r>
          </a:p>
        </p:txBody>
      </p:sp>
    </p:spTree>
    <p:extLst>
      <p:ext uri="{BB962C8B-B14F-4D97-AF65-F5344CB8AC3E}">
        <p14:creationId xmlns:p14="http://schemas.microsoft.com/office/powerpoint/2010/main" val="157116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C496-B52E-5BA0-A6D6-0BCD2C3C12A2}"/>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9051A112-A85E-1F1F-B73B-3D4C2121A9F1}"/>
              </a:ext>
            </a:extLst>
          </p:cNvPr>
          <p:cNvPicPr>
            <a:picLocks noGrp="1" noChangeAspect="1"/>
          </p:cNvPicPr>
          <p:nvPr>
            <p:ph idx="1"/>
          </p:nvPr>
        </p:nvPicPr>
        <p:blipFill>
          <a:blip r:embed="rId2"/>
          <a:stretch>
            <a:fillRect/>
          </a:stretch>
        </p:blipFill>
        <p:spPr>
          <a:xfrm>
            <a:off x="312250" y="2034987"/>
            <a:ext cx="5792183" cy="744071"/>
          </a:xfrm>
        </p:spPr>
      </p:pic>
      <p:sp>
        <p:nvSpPr>
          <p:cNvPr id="7" name="TextBox 6">
            <a:extLst>
              <a:ext uri="{FF2B5EF4-FFF2-40B4-BE49-F238E27FC236}">
                <a16:creationId xmlns:a16="http://schemas.microsoft.com/office/drawing/2014/main" id="{4D4262D6-F505-7A72-E8B6-D482AC734834}"/>
              </a:ext>
            </a:extLst>
          </p:cNvPr>
          <p:cNvSpPr txBox="1"/>
          <p:nvPr/>
        </p:nvSpPr>
        <p:spPr>
          <a:xfrm>
            <a:off x="6104433" y="1114360"/>
            <a:ext cx="6096000" cy="2585323"/>
          </a:xfrm>
          <a:prstGeom prst="rect">
            <a:avLst/>
          </a:prstGeom>
          <a:noFill/>
        </p:spPr>
        <p:txBody>
          <a:bodyPr wrap="square">
            <a:spAutoFit/>
          </a:bodyPr>
          <a:lstStyle/>
          <a:p>
            <a:r>
              <a:rPr lang="en-US" dirty="0"/>
              <a:t>The model comparison confirms that Logistic Regression and SVM are the best-performing models, with a consistent accuracy of 38.24%. </a:t>
            </a:r>
          </a:p>
          <a:p>
            <a:endParaRPr lang="en-US" dirty="0"/>
          </a:p>
          <a:p>
            <a:r>
              <a:rPr lang="en-US" dirty="0"/>
              <a:t>This provides a solid baseline for the project. The cross-validation scores further validate this performance, with a mean accuracy of 32.67% across five folds. While low, these results honestly reflect the dataset's characteristics and provide a clear starting point for future research.</a:t>
            </a:r>
            <a:endParaRPr lang="en-IN" dirty="0"/>
          </a:p>
        </p:txBody>
      </p:sp>
      <p:sp>
        <p:nvSpPr>
          <p:cNvPr id="8" name="Rectangle 7">
            <a:extLst>
              <a:ext uri="{FF2B5EF4-FFF2-40B4-BE49-F238E27FC236}">
                <a16:creationId xmlns:a16="http://schemas.microsoft.com/office/drawing/2014/main" id="{ABCE6479-B2E5-9EB0-4038-3DE80224B60A}"/>
              </a:ext>
            </a:extLst>
          </p:cNvPr>
          <p:cNvSpPr/>
          <p:nvPr/>
        </p:nvSpPr>
        <p:spPr>
          <a:xfrm>
            <a:off x="572228" y="1299829"/>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6)CROSS VALIDATION AND COMPARISION</a:t>
            </a:r>
          </a:p>
        </p:txBody>
      </p:sp>
      <p:sp>
        <p:nvSpPr>
          <p:cNvPr id="9" name="Rectangle 8">
            <a:extLst>
              <a:ext uri="{FF2B5EF4-FFF2-40B4-BE49-F238E27FC236}">
                <a16:creationId xmlns:a16="http://schemas.microsoft.com/office/drawing/2014/main" id="{5FD8511A-E18F-D7EA-EBBE-370C6BFEF0FC}"/>
              </a:ext>
            </a:extLst>
          </p:cNvPr>
          <p:cNvSpPr/>
          <p:nvPr/>
        </p:nvSpPr>
        <p:spPr>
          <a:xfrm>
            <a:off x="204674" y="3621934"/>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FINAL OBSERVATIONS</a:t>
            </a:r>
          </a:p>
        </p:txBody>
      </p:sp>
      <p:sp>
        <p:nvSpPr>
          <p:cNvPr id="11" name="TextBox 10">
            <a:extLst>
              <a:ext uri="{FF2B5EF4-FFF2-40B4-BE49-F238E27FC236}">
                <a16:creationId xmlns:a16="http://schemas.microsoft.com/office/drawing/2014/main" id="{12C4EDB9-13F5-4DD4-B6FF-6C40BEE092F5}"/>
              </a:ext>
            </a:extLst>
          </p:cNvPr>
          <p:cNvSpPr txBox="1"/>
          <p:nvPr/>
        </p:nvSpPr>
        <p:spPr>
          <a:xfrm>
            <a:off x="107577" y="4217794"/>
            <a:ext cx="11582400" cy="2462213"/>
          </a:xfrm>
          <a:prstGeom prst="rect">
            <a:avLst/>
          </a:prstGeom>
          <a:noFill/>
        </p:spPr>
        <p:txBody>
          <a:bodyPr wrap="square">
            <a:spAutoFit/>
          </a:bodyPr>
          <a:lstStyle/>
          <a:p>
            <a:pPr marL="285750" indent="-285750">
              <a:buFont typeface="Arial" panose="020B0604020202020204" pitchFamily="34" charset="0"/>
              <a:buChar char="•"/>
            </a:pPr>
            <a:r>
              <a:rPr lang="en-US" sz="1400" dirty="0"/>
              <a:t>While the project successfully demonstrates a complete machine learning pipeline for power system fault detection, the overall model accuracy of approximately 38% is lower than expected for real-world deployment. This outcome is not a reflection of a flawed methodology but rather highlights the inherent challenges of the dataset and the problem itself.</a:t>
            </a:r>
          </a:p>
          <a:p>
            <a:pPr marL="285750" indent="-285750">
              <a:buFont typeface="Arial" panose="020B0604020202020204" pitchFamily="34" charset="0"/>
              <a:buChar char="•"/>
            </a:pPr>
            <a:r>
              <a:rPr lang="en-US" sz="1400" dirty="0"/>
              <a:t> The model's performance is likely limited by several factors: the dataset, while useful for a proof-of-concept, may not have features with sufficient discriminative power to clearly separate fault types; there is significant class overlap, as evidenced by the confusion matrix, where different fault conditions exhibit similar electrical signatures; and the use of traditional, non-sequential models on what may be time-dependent data further limits accuracy.</a:t>
            </a:r>
          </a:p>
          <a:p>
            <a:pPr marL="285750" indent="-285750">
              <a:buFont typeface="Arial" panose="020B0604020202020204" pitchFamily="34" charset="0"/>
              <a:buChar char="•"/>
            </a:pPr>
            <a:r>
              <a:rPr lang="en-US" sz="1400" dirty="0"/>
              <a:t> Nevertheless, the project successfully establishes a robust baseline and identifies key areas for future improvement, such as leveraging deep learning models (like LSTMs) to capture temporal patterns or engineering more advanced, domain-specific features. This approach confirms that the machine learning methodology is sound, and the low accuracy is a realistic finding that guides future research toward more complex solutions for real-world grid stability.</a:t>
            </a:r>
            <a:endParaRPr lang="en-IN" sz="1400" dirty="0"/>
          </a:p>
        </p:txBody>
      </p:sp>
    </p:spTree>
    <p:extLst>
      <p:ext uri="{BB962C8B-B14F-4D97-AF65-F5344CB8AC3E}">
        <p14:creationId xmlns:p14="http://schemas.microsoft.com/office/powerpoint/2010/main" val="16380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established a foundational machine learning framework for power system fault classification. The model comparison confirms that Logistic Regression and SVM are the best-performing models, providing a strong baseline for the project with a consistent accuracy of 38.24%. The cross-validation scores further validate this performance, with a mean accuracy of 32.67% across five folds. These results, while reflecting the dataset's inherent challenges, provide valuable insights and a clear, data-driven starting point for future research aimed at enhancing accuracy and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To improve fault classification accuracy, future work can focus on incorporating time-series models like LSTM or CNN, which can better capture the evolving behavior of voltage and current phasors during faults. Additionally, extracting advanced features such as harmonic distortion, sequence components, rate-of-change, and frequency deviation can enhance discriminative power. Expanding the dataset with real-time fault logs and larger sample sizes will also help reduce class overlap and improve generalization. These steps can make the model more robust and reliable for real-world power system monitoring..</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r>
              <a:rPr lang="en-IN" b="1" dirty="0"/>
              <a:t>Kaggle Dataset - Power System Faults</a:t>
            </a:r>
            <a:br>
              <a:rPr lang="en-IN" dirty="0"/>
            </a:br>
            <a:r>
              <a:rPr lang="en-IN" dirty="0"/>
              <a:t>Kaggle dataset link – https://www.kaggle.com/datasets/ziya07/power-system faults-dataset</a:t>
            </a:r>
          </a:p>
          <a:p>
            <a:r>
              <a:rPr lang="en-IN" b="1" dirty="0"/>
              <a:t>Scikit-learn Documentation (Machine Learning Models)</a:t>
            </a:r>
            <a:br>
              <a:rPr lang="en-IN" dirty="0"/>
            </a:br>
            <a:r>
              <a:rPr lang="en-IN" i="1" dirty="0"/>
              <a:t>Pedregosa et al., Journal of Machine Learning Research, 2011</a:t>
            </a:r>
            <a:br>
              <a:rPr lang="en-IN" dirty="0"/>
            </a:br>
            <a:r>
              <a:rPr lang="en-IN" dirty="0">
                <a:hlinkClick r:id="rId2"/>
              </a:rPr>
              <a:t>https://scikit-learn.org/stable/</a:t>
            </a:r>
            <a:endParaRPr lang="en-IN" dirty="0"/>
          </a:p>
          <a:p>
            <a:r>
              <a:rPr lang="en-IN" b="1" dirty="0"/>
              <a:t>IBM Cloud Lite Documentation</a:t>
            </a:r>
            <a:br>
              <a:rPr lang="en-IN" dirty="0"/>
            </a:br>
            <a:r>
              <a:rPr lang="en-IN" dirty="0"/>
              <a:t>https://cloud.ibm.com/docs</a:t>
            </a:r>
          </a:p>
          <a:p>
            <a:r>
              <a:rPr lang="en-IN" b="1" dirty="0"/>
              <a:t>Fault Detection in Power Systems Using ML – Research Paper</a:t>
            </a:r>
            <a:br>
              <a:rPr lang="en-IN" dirty="0"/>
            </a:br>
            <a:r>
              <a:rPr lang="en-IN" i="1" dirty="0"/>
              <a:t>Abhishek Pandey, et al., IEEE, 2020</a:t>
            </a:r>
            <a:br>
              <a:rPr lang="en-IN" dirty="0"/>
            </a:br>
            <a:r>
              <a:rPr lang="en-IN" dirty="0"/>
              <a:t>DOI: 10.1109/ICICCS48265.2020.9120936</a:t>
            </a:r>
          </a:p>
          <a:p>
            <a:r>
              <a:rPr lang="en-IN" b="1" dirty="0"/>
              <a:t>Introduction to Electrical Faults in Power Systems</a:t>
            </a:r>
            <a:br>
              <a:rPr lang="en-IN" dirty="0"/>
            </a:br>
            <a:r>
              <a:rPr lang="en-IN" i="1" dirty="0"/>
              <a:t>Power System Protection Manual – Siemens AG</a:t>
            </a:r>
            <a:br>
              <a:rPr lang="en-IN" dirty="0"/>
            </a:br>
            <a:r>
              <a:rPr lang="en-IN" dirty="0">
                <a:hlinkClick r:id="rId3"/>
              </a:rPr>
              <a:t>https://www.siemens-energy.com/global/en/offerings/services/transmission-distribution/power-system-protection.html</a:t>
            </a:r>
            <a:endParaRPr lang="en-IN" dirty="0"/>
          </a:p>
          <a:p>
            <a:pPr marL="0" indent="0">
              <a:buNone/>
            </a:pPr>
            <a:br>
              <a:rPr lang="en-IN"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869B-DC76-A447-3541-05AAA93A3269}"/>
              </a:ext>
            </a:extLst>
          </p:cNvPr>
          <p:cNvSpPr>
            <a:spLocks noGrp="1"/>
          </p:cNvSpPr>
          <p:nvPr>
            <p:ph type="title"/>
          </p:nvPr>
        </p:nvSpPr>
        <p:spPr/>
        <p:txBody>
          <a:bodyPr/>
          <a:lstStyle/>
          <a:p>
            <a:r>
              <a:rPr lang="en-IN" dirty="0">
                <a:solidFill>
                  <a:schemeClr val="accent1"/>
                </a:solidFill>
              </a:rPr>
              <a:t>GITHUB</a:t>
            </a:r>
            <a:endParaRPr lang="en-IN" dirty="0"/>
          </a:p>
        </p:txBody>
      </p:sp>
      <p:sp>
        <p:nvSpPr>
          <p:cNvPr id="3" name="Content Placeholder 2">
            <a:extLst>
              <a:ext uri="{FF2B5EF4-FFF2-40B4-BE49-F238E27FC236}">
                <a16:creationId xmlns:a16="http://schemas.microsoft.com/office/drawing/2014/main" id="{43F06EB4-7F83-A08C-1D90-8E6EFA3253C8}"/>
              </a:ext>
            </a:extLst>
          </p:cNvPr>
          <p:cNvSpPr>
            <a:spLocks noGrp="1"/>
          </p:cNvSpPr>
          <p:nvPr>
            <p:ph idx="1"/>
          </p:nvPr>
        </p:nvSpPr>
        <p:spPr/>
        <p:txBody>
          <a:bodyPr/>
          <a:lstStyle/>
          <a:p>
            <a:r>
              <a:rPr lang="en-IN" dirty="0" err="1"/>
              <a:t>Github</a:t>
            </a:r>
            <a:r>
              <a:rPr lang="en-IN" dirty="0"/>
              <a:t> Link -  </a:t>
            </a:r>
            <a:r>
              <a:rPr lang="en-IN" dirty="0">
                <a:hlinkClick r:id="rId2"/>
              </a:rPr>
              <a:t>https://github.com/ask-Sdj007/fault-detection-ml</a:t>
            </a:r>
            <a:endParaRPr lang="en-IN" dirty="0"/>
          </a:p>
        </p:txBody>
      </p:sp>
    </p:spTree>
    <p:extLst>
      <p:ext uri="{BB962C8B-B14F-4D97-AF65-F5344CB8AC3E}">
        <p14:creationId xmlns:p14="http://schemas.microsoft.com/office/powerpoint/2010/main" val="37817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69C39F54-00FE-91B3-05D2-A24A82CEEDA7}"/>
              </a:ext>
            </a:extLst>
          </p:cNvPr>
          <p:cNvPicPr>
            <a:picLocks noGrp="1" noChangeAspect="1"/>
          </p:cNvPicPr>
          <p:nvPr>
            <p:ph idx="1"/>
          </p:nvPr>
        </p:nvPicPr>
        <p:blipFill>
          <a:blip r:embed="rId2"/>
          <a:stretch>
            <a:fillRect/>
          </a:stretch>
        </p:blipFill>
        <p:spPr>
          <a:xfrm>
            <a:off x="3052391" y="2083024"/>
            <a:ext cx="5069634" cy="3892326"/>
          </a:xfrm>
        </p:spPr>
      </p:pic>
      <p:sp>
        <p:nvSpPr>
          <p:cNvPr id="8" name="Rectangle 7">
            <a:extLst>
              <a:ext uri="{FF2B5EF4-FFF2-40B4-BE49-F238E27FC236}">
                <a16:creationId xmlns:a16="http://schemas.microsoft.com/office/drawing/2014/main" id="{434EAEB0-01FF-6E95-794A-E66308A2437E}"/>
              </a:ext>
            </a:extLst>
          </p:cNvPr>
          <p:cNvSpPr/>
          <p:nvPr/>
        </p:nvSpPr>
        <p:spPr>
          <a:xfrm>
            <a:off x="3052390" y="1299882"/>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 Getting started with AI</a:t>
            </a:r>
          </a:p>
        </p:txBody>
      </p:sp>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935598B-1CA3-94D4-1EB1-D5EA856E9176}"/>
              </a:ext>
            </a:extLst>
          </p:cNvPr>
          <p:cNvPicPr>
            <a:picLocks noGrp="1" noChangeAspect="1"/>
          </p:cNvPicPr>
          <p:nvPr>
            <p:ph idx="1"/>
          </p:nvPr>
        </p:nvPicPr>
        <p:blipFill>
          <a:blip r:embed="rId2"/>
          <a:stretch>
            <a:fillRect/>
          </a:stretch>
        </p:blipFill>
        <p:spPr>
          <a:xfrm>
            <a:off x="3081700" y="1935852"/>
            <a:ext cx="5210653" cy="4039497"/>
          </a:xfrm>
        </p:spPr>
      </p:pic>
      <p:sp>
        <p:nvSpPr>
          <p:cNvPr id="7" name="Rectangle 6">
            <a:extLst>
              <a:ext uri="{FF2B5EF4-FFF2-40B4-BE49-F238E27FC236}">
                <a16:creationId xmlns:a16="http://schemas.microsoft.com/office/drawing/2014/main" id="{75B7422C-DA19-881D-07CA-5672494AF4C1}"/>
              </a:ext>
            </a:extLst>
          </p:cNvPr>
          <p:cNvSpPr/>
          <p:nvPr/>
        </p:nvSpPr>
        <p:spPr>
          <a:xfrm>
            <a:off x="3214962" y="1319004"/>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Journey to Cloud</a:t>
            </a:r>
          </a:p>
        </p:txBody>
      </p:sp>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10066A-3A2E-D3ED-997D-DB0A9E681075}"/>
              </a:ext>
            </a:extLst>
          </p:cNvPr>
          <p:cNvPicPr>
            <a:picLocks noGrp="1" noChangeAspect="1"/>
          </p:cNvPicPr>
          <p:nvPr>
            <p:ph idx="1"/>
          </p:nvPr>
        </p:nvPicPr>
        <p:blipFill>
          <a:blip r:embed="rId2"/>
          <a:stretch>
            <a:fillRect/>
          </a:stretch>
        </p:blipFill>
        <p:spPr>
          <a:xfrm>
            <a:off x="3001996" y="2010343"/>
            <a:ext cx="6188008" cy="4009830"/>
          </a:xfrm>
        </p:spPr>
      </p:pic>
      <p:sp>
        <p:nvSpPr>
          <p:cNvPr id="6" name="Rectangle 5">
            <a:extLst>
              <a:ext uri="{FF2B5EF4-FFF2-40B4-BE49-F238E27FC236}">
                <a16:creationId xmlns:a16="http://schemas.microsoft.com/office/drawing/2014/main" id="{86FC0B67-95DD-0C29-ACF4-630388E60285}"/>
              </a:ext>
            </a:extLst>
          </p:cNvPr>
          <p:cNvSpPr/>
          <p:nvPr/>
        </p:nvSpPr>
        <p:spPr>
          <a:xfrm>
            <a:off x="3623936" y="1356249"/>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RAG LAB COURSE</a:t>
            </a:r>
          </a:p>
        </p:txBody>
      </p:sp>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 </a:t>
            </a:r>
            <a:r>
              <a:rPr lang="en-US" sz="2400" dirty="0">
                <a:solidFill>
                  <a:srgbClr val="0F0F0F"/>
                </a:solidFill>
                <a:ea typeface="+mn-lt"/>
                <a:cs typeface="+mn-lt"/>
              </a:rPr>
              <a:t>Design a machine learning-based approach to detect and classify different types of faults in a power distribution system. Using electrical measurement data such as voltage and current phasors, the goal is to distinguish between normal and fault conditions (like line-to-ground, line-to-line, and three-phase faults) to enable rapid and reliable fault identification for maintaining grid stability.</a:t>
            </a:r>
          </a:p>
          <a:p>
            <a:pPr marL="0" indent="0">
              <a:buNone/>
            </a:pPr>
            <a:endParaRPr lang="en-US" sz="24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classifying different types of power system faults to ensure grid reliability and faster restoration. This involves leveraging machine learning techniques to detect and categorize fault types accurately using voltage and current phasor data.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Collect labeled voltage and current phasor measurements representing different fault scenarios and normal operating conditions.</a:t>
            </a:r>
          </a:p>
          <a:p>
            <a:pPr marL="629920" lvl="1" indent="-305435"/>
            <a:r>
              <a:rPr lang="en-US" sz="1200" b="1" dirty="0">
                <a:latin typeface="Calibri"/>
                <a:ea typeface="+mn-lt"/>
                <a:cs typeface="+mn-lt"/>
              </a:rPr>
              <a:t>Use an open-source dataset suitable for training and evaluating fault classification models..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Prepare the data by handling missing values, normalizing feature values, and encoding categorical labels as required.</a:t>
            </a:r>
          </a:p>
          <a:p>
            <a:pPr marL="629920" lvl="1" indent="-305435"/>
            <a:r>
              <a:rPr lang="en-US" sz="1200" b="1" dirty="0">
                <a:latin typeface="Calibri"/>
                <a:ea typeface="+mn-lt"/>
                <a:cs typeface="+mn-lt"/>
              </a:rPr>
              <a:t>Perform data splitting to support model training, validation, and testing.</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Apply traditional machine learning models like Logistic Regression, Decision Tree, SVM, and Random Forest for initial fault classification.</a:t>
            </a:r>
          </a:p>
          <a:p>
            <a:pPr marL="629920" lvl="1" indent="-305435"/>
            <a:r>
              <a:rPr lang="en-US" sz="1200" b="1" dirty="0">
                <a:latin typeface="Calibri"/>
                <a:ea typeface="+mn-lt"/>
                <a:cs typeface="+mn-lt"/>
              </a:rPr>
              <a:t>Extend the approach using LSTM-based deep learning to capture temporal dependencies in phasor sequences.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 </a:t>
            </a:r>
            <a:r>
              <a:rPr lang="en-US" sz="1200" b="1" dirty="0">
                <a:latin typeface="Calibri"/>
                <a:ea typeface="+mn-lt"/>
                <a:cs typeface="+mn-lt"/>
              </a:rPr>
              <a:t>Evaluate models using metrics such as accuracy, precision, recall, and confusion matrix for multi-class classification performance.</a:t>
            </a:r>
          </a:p>
          <a:p>
            <a:pPr marL="629920" lvl="1" indent="-305435"/>
            <a:r>
              <a:rPr lang="en-US" sz="1200" b="1" dirty="0">
                <a:latin typeface="Calibri"/>
                <a:ea typeface="+mn-lt"/>
                <a:cs typeface="+mn-lt"/>
              </a:rPr>
              <a:t>Analyze model errors to guide tuning and improvement in future iterations.</a:t>
            </a:r>
          </a:p>
          <a:p>
            <a:pPr marL="629920" lvl="1" indent="-305435"/>
            <a:r>
              <a:rPr lang="en-IN" sz="1200" dirty="0">
                <a:ea typeface="+mn-lt"/>
                <a:cs typeface="+mn-lt"/>
              </a:rPr>
              <a:t>Result:</a:t>
            </a:r>
            <a:r>
              <a:rPr lang="en-US" sz="1200" b="1" dirty="0">
                <a:ea typeface="+mn-lt"/>
                <a:cs typeface="+mn-lt"/>
              </a:rPr>
              <a:t>Expect to achieve baseline classification accuracy using machine learning models.</a:t>
            </a:r>
          </a:p>
          <a:p>
            <a:pPr marL="629920" lvl="1" indent="-305435"/>
            <a:r>
              <a:rPr lang="en-US" sz="1200" b="1" dirty="0">
                <a:ea typeface="+mn-lt"/>
                <a:cs typeface="+mn-lt"/>
              </a:rPr>
              <a:t>Aim to improve fault detection performance with LSTM, supporting more reliable and context-aware classification in real-time systems</a:t>
            </a:r>
            <a:r>
              <a:rPr lang="en-US" sz="1200" dirty="0">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305435" indent="-305435"/>
            <a:r>
              <a:rPr lang="en-IN" sz="1800" b="1" dirty="0">
                <a:solidFill>
                  <a:srgbClr val="0F0F0F"/>
                </a:solidFill>
              </a:rPr>
              <a:t>System requirements: </a:t>
            </a:r>
          </a:p>
          <a:p>
            <a:pPr marL="0" indent="0">
              <a:buNone/>
            </a:pPr>
            <a:r>
              <a:rPr lang="en-IN" sz="1800" b="1" dirty="0">
                <a:solidFill>
                  <a:srgbClr val="0F0F0F"/>
                </a:solidFill>
              </a:rPr>
              <a:t>A machine with internet connectivity for accessing IBM Cloud Lite</a:t>
            </a:r>
          </a:p>
          <a:p>
            <a:pPr marL="0" indent="0">
              <a:buNone/>
            </a:pPr>
            <a:r>
              <a:rPr lang="en-IN" sz="1800" b="1" dirty="0">
                <a:solidFill>
                  <a:srgbClr val="0F0F0F"/>
                </a:solidFill>
              </a:rPr>
              <a:t>Python 3.x environment with </a:t>
            </a:r>
            <a:r>
              <a:rPr lang="en-IN" sz="1800" b="1" dirty="0" err="1">
                <a:solidFill>
                  <a:srgbClr val="0F0F0F"/>
                </a:solidFill>
              </a:rPr>
              <a:t>Jupyter</a:t>
            </a:r>
            <a:r>
              <a:rPr lang="en-IN" sz="1800" b="1" dirty="0">
                <a:solidFill>
                  <a:srgbClr val="0F0F0F"/>
                </a:solidFill>
              </a:rPr>
              <a:t> Notebook (hosted on IBM Cloud)</a:t>
            </a:r>
          </a:p>
          <a:p>
            <a:pPr marL="0" indent="0">
              <a:buNone/>
            </a:pPr>
            <a:r>
              <a:rPr lang="en-IN" sz="1800" b="1" dirty="0">
                <a:solidFill>
                  <a:srgbClr val="0F0F0F"/>
                </a:solidFill>
              </a:rPr>
              <a:t>Basic system configuration (≥4GB RAM) for local experimentation (optional)</a:t>
            </a:r>
          </a:p>
          <a:p>
            <a:pPr marL="305435" indent="-305435"/>
            <a:r>
              <a:rPr lang="en-IN" sz="1800" b="1" dirty="0">
                <a:solidFill>
                  <a:srgbClr val="0F0F0F"/>
                </a:solidFill>
              </a:rPr>
              <a:t>Library required to build the model: pandas – for data handling and preprocessing</a:t>
            </a:r>
          </a:p>
          <a:p>
            <a:pPr marL="0" indent="0">
              <a:buNone/>
            </a:pPr>
            <a:r>
              <a:rPr lang="en-IN" sz="1800" b="1" dirty="0" err="1">
                <a:solidFill>
                  <a:srgbClr val="0F0F0F"/>
                </a:solidFill>
              </a:rPr>
              <a:t>numpy</a:t>
            </a:r>
            <a:r>
              <a:rPr lang="en-IN" sz="1800" b="1" dirty="0">
                <a:solidFill>
                  <a:srgbClr val="0F0F0F"/>
                </a:solidFill>
              </a:rPr>
              <a:t> – for numerical computations</a:t>
            </a:r>
          </a:p>
          <a:p>
            <a:pPr marL="0" indent="0">
              <a:buNone/>
            </a:pPr>
            <a:r>
              <a:rPr lang="en-IN" sz="1800" b="1" dirty="0">
                <a:solidFill>
                  <a:srgbClr val="0F0F0F"/>
                </a:solidFill>
              </a:rPr>
              <a:t>matplotlib, seaborn – for data visualization</a:t>
            </a:r>
          </a:p>
          <a:p>
            <a:pPr marL="0" indent="0">
              <a:buNone/>
            </a:pPr>
            <a:r>
              <a:rPr lang="en-IN" sz="1800" b="1" dirty="0">
                <a:solidFill>
                  <a:srgbClr val="0F0F0F"/>
                </a:solidFill>
              </a:rPr>
              <a:t>scikit-learn – for traditional ML models and evaluation metrics</a:t>
            </a:r>
          </a:p>
          <a:p>
            <a:pPr marL="0" indent="0">
              <a:buNone/>
            </a:pPr>
            <a:r>
              <a:rPr lang="en-IN" sz="1800" b="1" dirty="0" err="1">
                <a:solidFill>
                  <a:srgbClr val="0F0F0F"/>
                </a:solidFill>
              </a:rPr>
              <a:t>tensorflow</a:t>
            </a:r>
            <a:r>
              <a:rPr lang="en-IN" sz="1800" b="1" dirty="0">
                <a:solidFill>
                  <a:srgbClr val="0F0F0F"/>
                </a:solidFill>
              </a:rPr>
              <a:t>, </a:t>
            </a:r>
            <a:r>
              <a:rPr lang="en-IN" sz="1800" b="1" dirty="0" err="1">
                <a:solidFill>
                  <a:srgbClr val="0F0F0F"/>
                </a:solidFill>
              </a:rPr>
              <a:t>keras</a:t>
            </a:r>
            <a:r>
              <a:rPr lang="en-IN" sz="1800" b="1" dirty="0">
                <a:solidFill>
                  <a:srgbClr val="0F0F0F"/>
                </a:solidFill>
              </a:rPr>
              <a:t> – for implementing LSTM deep learning model(future use)</a:t>
            </a:r>
          </a:p>
          <a:p>
            <a:pPr marL="305435" indent="-305435"/>
            <a:endParaRPr lang="en-IN" sz="1800" b="1" dirty="0">
              <a:solidFill>
                <a:srgbClr val="0F0F0F"/>
              </a:solidFill>
            </a:endParaRPr>
          </a:p>
          <a:p>
            <a:pPr marL="305435" indent="-305435"/>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42048" y="2043953"/>
            <a:ext cx="11368760" cy="3931396"/>
          </a:xfrm>
        </p:spPr>
        <p:txBody>
          <a:bodyPr>
            <a:normAutofit fontScale="77500" lnSpcReduction="20000"/>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US" dirty="0"/>
              <a:t>Multiple ML models were tested: Logistic Regression, Random Forest, Decision Tree, Naive Bayes, and KNN.</a:t>
            </a:r>
          </a:p>
          <a:p>
            <a:pPr marL="629920" lvl="1" indent="-305435"/>
            <a:r>
              <a:rPr lang="en-US" dirty="0"/>
              <a:t>Logistic Regression was selected due to its highest accuracy and F1-score in classifying fault types..</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included electrical parameters such as voltage and current phasors under different fault conditions.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dataset was split into training and testing sets, and each model was trained and evaluated using standard metrics.</a:t>
            </a:r>
          </a:p>
          <a:p>
            <a:pPr marL="629920" lvl="1" indent="-305435"/>
            <a:r>
              <a:rPr lang="en-US" dirty="0">
                <a:ea typeface="+mn-lt"/>
                <a:cs typeface="+mn-lt"/>
              </a:rPr>
              <a:t>Cross-validation and hyperparameter tuning were performed to improve model reliability, especially for Logistic Regression.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Trained models predicted fault classes on the test dataset; their predictions were compared using accuracy, F1-score, and confusion matrix.</a:t>
            </a:r>
          </a:p>
          <a:p>
            <a:pPr marL="629920" lvl="1" indent="-305435"/>
            <a:r>
              <a:rPr lang="en-US" dirty="0"/>
              <a:t>Logistic Regression gave the best performance and was chosen for final deployment.</a:t>
            </a:r>
          </a:p>
          <a:p>
            <a:pPr marL="324485" lvl="1" indent="0">
              <a:buNone/>
            </a:pPr>
            <a:r>
              <a:rPr lang="en-IN" b="1" dirty="0">
                <a:ea typeface="+mn-lt"/>
                <a:cs typeface="+mn-lt"/>
              </a:rPr>
              <a:t>Deployment:</a:t>
            </a:r>
          </a:p>
          <a:p>
            <a:pPr marL="610235" lvl="1" indent="-285750"/>
            <a:r>
              <a:rPr lang="en-US" dirty="0">
                <a:ea typeface="+mn-lt"/>
                <a:cs typeface="+mn-lt"/>
              </a:rPr>
              <a:t>The solution was implemented and evaluated on IBM Cloud Lite’s </a:t>
            </a:r>
            <a:r>
              <a:rPr lang="en-US" dirty="0" err="1">
                <a:ea typeface="+mn-lt"/>
                <a:cs typeface="+mn-lt"/>
              </a:rPr>
              <a:t>Jupyter</a:t>
            </a:r>
            <a:r>
              <a:rPr lang="en-US" dirty="0">
                <a:ea typeface="+mn-lt"/>
                <a:cs typeface="+mn-lt"/>
              </a:rPr>
              <a:t> Notebook environment for seamless cloud execution.</a:t>
            </a:r>
          </a:p>
          <a:p>
            <a:pPr marL="610235" lvl="1" indent="-285750"/>
            <a:r>
              <a:rPr lang="en-US" dirty="0"/>
              <a:t>This ensured accessibility, scalability, and platform-independent deployment during development.</a:t>
            </a:r>
          </a:p>
          <a:p>
            <a:pPr marL="324485" lvl="1" indent="0">
              <a:buNone/>
            </a:pPr>
            <a:endParaRPr lang="en-IN" dirty="0">
              <a:ea typeface="+mn-lt"/>
              <a:cs typeface="+mn-lt"/>
            </a:endParaRPr>
          </a:p>
          <a:p>
            <a:pPr marL="324485" lvl="1" indent="0">
              <a:buNone/>
            </a:pPr>
            <a:endParaRPr lang="en-IN" dirty="0"/>
          </a:p>
          <a:p>
            <a:pPr marL="629920" lvl="1" indent="-305435"/>
            <a:endParaRPr lang="en-US" dirty="0"/>
          </a:p>
          <a:p>
            <a:pPr marL="324485" lvl="1" indent="0">
              <a:buNone/>
            </a:pPr>
            <a:endParaRPr lang="en-US" dirty="0">
              <a:ea typeface="+mn-lt"/>
              <a:cs typeface="+mn-lt"/>
            </a:endParaRPr>
          </a:p>
          <a:p>
            <a:pPr marL="629920" lvl="1" indent="-305435"/>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5036AEC2-2371-7B16-FA87-2B049F7CC92A}"/>
              </a:ext>
            </a:extLst>
          </p:cNvPr>
          <p:cNvPicPr>
            <a:picLocks noGrp="1" noChangeAspect="1"/>
          </p:cNvPicPr>
          <p:nvPr>
            <p:ph idx="1"/>
          </p:nvPr>
        </p:nvPicPr>
        <p:blipFill>
          <a:blip r:embed="rId2"/>
          <a:stretch>
            <a:fillRect/>
          </a:stretch>
        </p:blipFill>
        <p:spPr>
          <a:xfrm>
            <a:off x="524561" y="1762748"/>
            <a:ext cx="4217768" cy="1554193"/>
          </a:xfrm>
          <a:prstGeom prst="rect">
            <a:avLst/>
          </a:prstGeom>
        </p:spPr>
      </p:pic>
      <p:sp>
        <p:nvSpPr>
          <p:cNvPr id="4" name="Rectangle 3">
            <a:extLst>
              <a:ext uri="{FF2B5EF4-FFF2-40B4-BE49-F238E27FC236}">
                <a16:creationId xmlns:a16="http://schemas.microsoft.com/office/drawing/2014/main" id="{12FB34DB-59A3-68B5-0C25-B1701BFD455D}"/>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PERFORMANCE</a:t>
            </a:r>
          </a:p>
        </p:txBody>
      </p:sp>
      <p:pic>
        <p:nvPicPr>
          <p:cNvPr id="6" name="Picture 5">
            <a:extLst>
              <a:ext uri="{FF2B5EF4-FFF2-40B4-BE49-F238E27FC236}">
                <a16:creationId xmlns:a16="http://schemas.microsoft.com/office/drawing/2014/main" id="{58953E93-36D0-C37A-5DD5-F3F1962B48B7}"/>
              </a:ext>
            </a:extLst>
          </p:cNvPr>
          <p:cNvPicPr>
            <a:picLocks noChangeAspect="1"/>
          </p:cNvPicPr>
          <p:nvPr/>
        </p:nvPicPr>
        <p:blipFill>
          <a:blip r:embed="rId3"/>
          <a:stretch>
            <a:fillRect/>
          </a:stretch>
        </p:blipFill>
        <p:spPr>
          <a:xfrm>
            <a:off x="5292127" y="702156"/>
            <a:ext cx="5731510" cy="3538220"/>
          </a:xfrm>
          <a:prstGeom prst="rect">
            <a:avLst/>
          </a:prstGeom>
        </p:spPr>
      </p:pic>
      <p:sp>
        <p:nvSpPr>
          <p:cNvPr id="8" name="TextBox 7">
            <a:extLst>
              <a:ext uri="{FF2B5EF4-FFF2-40B4-BE49-F238E27FC236}">
                <a16:creationId xmlns:a16="http://schemas.microsoft.com/office/drawing/2014/main" id="{2C3AD8EA-E31D-35BE-FC30-DBF98DD54946}"/>
              </a:ext>
            </a:extLst>
          </p:cNvPr>
          <p:cNvSpPr txBox="1"/>
          <p:nvPr/>
        </p:nvSpPr>
        <p:spPr>
          <a:xfrm>
            <a:off x="251012" y="4581889"/>
            <a:ext cx="6096000" cy="1477328"/>
          </a:xfrm>
          <a:prstGeom prst="rect">
            <a:avLst/>
          </a:prstGeom>
          <a:noFill/>
        </p:spPr>
        <p:txBody>
          <a:bodyPr wrap="square">
            <a:spAutoFit/>
          </a:bodyPr>
          <a:lstStyle/>
          <a:p>
            <a:r>
              <a:rPr lang="en-US" dirty="0"/>
              <a:t>The project successfully implemented a machine learning pipeline and compared several models, with Logistic Regression and SVM achieving the highest accuracy at 38.24%. This indicates a challenging classification task where no single model provides high predictive power.</a:t>
            </a:r>
            <a:endParaRPr lang="en-IN" dirty="0"/>
          </a:p>
        </p:txBody>
      </p:sp>
      <p:sp>
        <p:nvSpPr>
          <p:cNvPr id="10" name="TextBox 9">
            <a:extLst>
              <a:ext uri="{FF2B5EF4-FFF2-40B4-BE49-F238E27FC236}">
                <a16:creationId xmlns:a16="http://schemas.microsoft.com/office/drawing/2014/main" id="{3952EF39-7344-742B-52A2-2D73AE20D21D}"/>
              </a:ext>
            </a:extLst>
          </p:cNvPr>
          <p:cNvSpPr txBox="1"/>
          <p:nvPr/>
        </p:nvSpPr>
        <p:spPr>
          <a:xfrm>
            <a:off x="5961530" y="4581889"/>
            <a:ext cx="6096000" cy="1477328"/>
          </a:xfrm>
          <a:prstGeom prst="rect">
            <a:avLst/>
          </a:prstGeom>
          <a:noFill/>
        </p:spPr>
        <p:txBody>
          <a:bodyPr wrap="square">
            <a:spAutoFit/>
          </a:bodyPr>
          <a:lstStyle/>
          <a:p>
            <a:r>
              <a:rPr lang="en-US" dirty="0"/>
              <a:t>The low accuracy, F1-score, and macro average suggest that all the classical models struggle to reliably distinguish between the different fault types. The performance is only marginally better than random guessing in a three-class problem (33.3%).</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8387-A257-5BCE-BF99-5B4AD11B76D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37C0F9A7-4966-07D3-DB07-8904D21E5655}"/>
              </a:ext>
            </a:extLst>
          </p:cNvPr>
          <p:cNvPicPr>
            <a:picLocks noGrp="1" noChangeAspect="1"/>
          </p:cNvPicPr>
          <p:nvPr>
            <p:ph idx="1"/>
          </p:nvPr>
        </p:nvPicPr>
        <p:blipFill>
          <a:blip r:embed="rId2"/>
          <a:stretch>
            <a:fillRect/>
          </a:stretch>
        </p:blipFill>
        <p:spPr>
          <a:xfrm>
            <a:off x="0" y="1728585"/>
            <a:ext cx="4001058" cy="2905530"/>
          </a:xfrm>
        </p:spPr>
      </p:pic>
      <p:sp>
        <p:nvSpPr>
          <p:cNvPr id="9" name="Rectangle 8">
            <a:extLst>
              <a:ext uri="{FF2B5EF4-FFF2-40B4-BE49-F238E27FC236}">
                <a16:creationId xmlns:a16="http://schemas.microsoft.com/office/drawing/2014/main" id="{DB7A673B-C68A-2C56-B70B-02D981D19990}"/>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CONFUSION MATRIX</a:t>
            </a:r>
          </a:p>
        </p:txBody>
      </p:sp>
      <p:sp>
        <p:nvSpPr>
          <p:cNvPr id="11" name="TextBox 10">
            <a:extLst>
              <a:ext uri="{FF2B5EF4-FFF2-40B4-BE49-F238E27FC236}">
                <a16:creationId xmlns:a16="http://schemas.microsoft.com/office/drawing/2014/main" id="{B1C91D10-FE88-EC76-D8EC-243F0A6BE800}"/>
              </a:ext>
            </a:extLst>
          </p:cNvPr>
          <p:cNvSpPr txBox="1"/>
          <p:nvPr/>
        </p:nvSpPr>
        <p:spPr>
          <a:xfrm>
            <a:off x="3820479" y="1607422"/>
            <a:ext cx="7519874" cy="2308324"/>
          </a:xfrm>
          <a:prstGeom prst="rect">
            <a:avLst/>
          </a:prstGeom>
          <a:noFill/>
        </p:spPr>
        <p:txBody>
          <a:bodyPr wrap="square">
            <a:spAutoFit/>
          </a:bodyPr>
          <a:lstStyle/>
          <a:p>
            <a:r>
              <a:rPr lang="en-US" dirty="0"/>
              <a:t>The confusion matrix provides valuable insights into the model's learning capabilities. The successful classification of samples along the main diagonal, with 12 correct predictions for Class 0 and 18 for Class 1, demonstrates that the model has effectively identified some of the key electrical signatures associated with these fault types. This foundational performance confirms the feasibility of using machine learning to classify power system conditions from phasor data, establishing a strong baseline for the project.</a:t>
            </a:r>
            <a:endParaRPr lang="en-IN" dirty="0"/>
          </a:p>
        </p:txBody>
      </p:sp>
      <p:sp>
        <p:nvSpPr>
          <p:cNvPr id="13" name="TextBox 12">
            <a:extLst>
              <a:ext uri="{FF2B5EF4-FFF2-40B4-BE49-F238E27FC236}">
                <a16:creationId xmlns:a16="http://schemas.microsoft.com/office/drawing/2014/main" id="{D3BF6903-6D5D-70DE-E973-5DE4C5D84F3A}"/>
              </a:ext>
            </a:extLst>
          </p:cNvPr>
          <p:cNvSpPr txBox="1"/>
          <p:nvPr/>
        </p:nvSpPr>
        <p:spPr>
          <a:xfrm>
            <a:off x="3639671" y="3957916"/>
            <a:ext cx="8552329" cy="2308324"/>
          </a:xfrm>
          <a:prstGeom prst="rect">
            <a:avLst/>
          </a:prstGeom>
          <a:noFill/>
        </p:spPr>
        <p:txBody>
          <a:bodyPr wrap="square">
            <a:spAutoFit/>
          </a:bodyPr>
          <a:lstStyle/>
          <a:p>
            <a:r>
              <a:rPr lang="en-US" dirty="0"/>
              <a:t>The off-diagonal values in the confusion matrix highlight valuable areas for future model enhancement. The frequent misclassification of Class 0 as Class 2 (14 times) and Class 2 as Class 1 (18 times) indicates that these specific fault types share similar characteristics in the current feature space. This finding is crucial as it directs our focus towards creating more discriminating features—such as incorporating derived parameters or exploring time-series data—to better separate these challenging classes. These insights will guide the next phase of the project to improve accuracy and enhance the model's reliability.</a:t>
            </a:r>
            <a:endParaRPr lang="en-IN" dirty="0"/>
          </a:p>
        </p:txBody>
      </p:sp>
    </p:spTree>
    <p:extLst>
      <p:ext uri="{BB962C8B-B14F-4D97-AF65-F5344CB8AC3E}">
        <p14:creationId xmlns:p14="http://schemas.microsoft.com/office/powerpoint/2010/main" val="205440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F33-9D77-F2AC-BC35-3AA86E15AE30}"/>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7FE59FDC-95A0-D54B-7FC6-D1A32756AACC}"/>
              </a:ext>
            </a:extLst>
          </p:cNvPr>
          <p:cNvPicPr>
            <a:picLocks noGrp="1" noChangeAspect="1"/>
          </p:cNvPicPr>
          <p:nvPr>
            <p:ph idx="1"/>
          </p:nvPr>
        </p:nvPicPr>
        <p:blipFill>
          <a:blip r:embed="rId2"/>
          <a:stretch>
            <a:fillRect/>
          </a:stretch>
        </p:blipFill>
        <p:spPr>
          <a:xfrm>
            <a:off x="0" y="1893607"/>
            <a:ext cx="6315573" cy="4166534"/>
          </a:xfrm>
          <a:prstGeom prst="rect">
            <a:avLst/>
          </a:prstGeom>
        </p:spPr>
      </p:pic>
      <p:sp>
        <p:nvSpPr>
          <p:cNvPr id="5" name="Rectangle 4">
            <a:extLst>
              <a:ext uri="{FF2B5EF4-FFF2-40B4-BE49-F238E27FC236}">
                <a16:creationId xmlns:a16="http://schemas.microsoft.com/office/drawing/2014/main" id="{0AB076BB-BD1B-3F8F-1C27-D0B91DA324FB}"/>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FEATURE IMPORTANCE</a:t>
            </a:r>
          </a:p>
        </p:txBody>
      </p:sp>
      <p:sp>
        <p:nvSpPr>
          <p:cNvPr id="7" name="TextBox 6">
            <a:extLst>
              <a:ext uri="{FF2B5EF4-FFF2-40B4-BE49-F238E27FC236}">
                <a16:creationId xmlns:a16="http://schemas.microsoft.com/office/drawing/2014/main" id="{DA0BF625-C050-F39C-D8D3-0B1E84F2693F}"/>
              </a:ext>
            </a:extLst>
          </p:cNvPr>
          <p:cNvSpPr txBox="1"/>
          <p:nvPr/>
        </p:nvSpPr>
        <p:spPr>
          <a:xfrm>
            <a:off x="6042212" y="2071771"/>
            <a:ext cx="6096000" cy="1477328"/>
          </a:xfrm>
          <a:prstGeom prst="rect">
            <a:avLst/>
          </a:prstGeom>
          <a:noFill/>
        </p:spPr>
        <p:txBody>
          <a:bodyPr wrap="square">
            <a:spAutoFit/>
          </a:bodyPr>
          <a:lstStyle/>
          <a:p>
            <a:r>
              <a:rPr lang="en-US" dirty="0"/>
              <a:t>The feature importance plot reveals that 'Current (A)' and 'Voltage (V)' are the most critical features for fault detection, followed by 'Down time (</a:t>
            </a:r>
            <a:r>
              <a:rPr lang="en-US" dirty="0" err="1"/>
              <a:t>hrs</a:t>
            </a:r>
            <a:r>
              <a:rPr lang="en-US" dirty="0"/>
              <a:t>)' and 'Duration of Fault (</a:t>
            </a:r>
            <a:r>
              <a:rPr lang="en-US" dirty="0" err="1"/>
              <a:t>hrs</a:t>
            </a:r>
            <a:r>
              <a:rPr lang="en-US" dirty="0"/>
              <a:t>)'. This aligns with the project's objective of using electrical measurements to identify faults.</a:t>
            </a:r>
            <a:endParaRPr lang="en-IN" dirty="0"/>
          </a:p>
        </p:txBody>
      </p:sp>
      <p:sp>
        <p:nvSpPr>
          <p:cNvPr id="9" name="TextBox 8">
            <a:extLst>
              <a:ext uri="{FF2B5EF4-FFF2-40B4-BE49-F238E27FC236}">
                <a16:creationId xmlns:a16="http://schemas.microsoft.com/office/drawing/2014/main" id="{E24BA5EE-510D-D511-5476-3B99B9973931}"/>
              </a:ext>
            </a:extLst>
          </p:cNvPr>
          <p:cNvSpPr txBox="1"/>
          <p:nvPr/>
        </p:nvSpPr>
        <p:spPr>
          <a:xfrm>
            <a:off x="6028765" y="3922161"/>
            <a:ext cx="6122894" cy="1477328"/>
          </a:xfrm>
          <a:prstGeom prst="rect">
            <a:avLst/>
          </a:prstGeom>
          <a:noFill/>
        </p:spPr>
        <p:txBody>
          <a:bodyPr wrap="square">
            <a:spAutoFit/>
          </a:bodyPr>
          <a:lstStyle/>
          <a:p>
            <a:r>
              <a:rPr lang="en-US" dirty="0"/>
              <a:t>Features like 'Maintenance Status' and 'Component Health' have the lowest importance scores, suggesting that these factors, in their current form, are less predictive of the specific fault type compared to the direct electrical measurements.</a:t>
            </a:r>
            <a:endParaRPr lang="en-IN" dirty="0"/>
          </a:p>
        </p:txBody>
      </p:sp>
    </p:spTree>
    <p:extLst>
      <p:ext uri="{BB962C8B-B14F-4D97-AF65-F5344CB8AC3E}">
        <p14:creationId xmlns:p14="http://schemas.microsoft.com/office/powerpoint/2010/main" val="10102064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1953</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GITHUB</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Sohan dipesh</cp:lastModifiedBy>
  <cp:revision>34</cp:revision>
  <dcterms:created xsi:type="dcterms:W3CDTF">2021-05-26T16:50:10Z</dcterms:created>
  <dcterms:modified xsi:type="dcterms:W3CDTF">2025-07-31T13:43:48Z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