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6" r:id="rId2"/>
    <p:sldId id="267" r:id="rId3"/>
    <p:sldId id="268" r:id="rId4"/>
    <p:sldId id="269" r:id="rId5"/>
    <p:sldId id="270" r:id="rId6"/>
    <p:sldId id="271" r:id="rId7"/>
    <p:sldId id="272" r:id="rId8"/>
    <p:sldId id="273" r:id="rId9"/>
    <p:sldId id="274" r:id="rId10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theonymousa" initials="t" lastIdx="18" clrIdx="0"/>
  <p:cmAuthor id="1" name="ADMINIBM" initials="A" lastIdx="4" clrIdx="0"/>
  <p:cmAuthor id="2" name="Toby O'Sullivan" initials="TO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2A9"/>
    <a:srgbClr val="DDE7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ECDD"/>
          </a:solidFill>
        </a:fill>
      </a:tcStyle>
    </a:wholeTbl>
    <a:band2H>
      <a:tcTxStyle/>
      <a:tcStyle>
        <a:tcBdr/>
        <a:fill>
          <a:solidFill>
            <a:srgbClr val="E6F6EF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824"/>
    <p:restoredTop sz="83907"/>
  </p:normalViewPr>
  <p:slideViewPr>
    <p:cSldViewPr snapToGrid="0" showGuides="1">
      <p:cViewPr varScale="1">
        <p:scale>
          <a:sx n="97" d="100"/>
          <a:sy n="97" d="100"/>
        </p:scale>
        <p:origin x="1680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9" name="Shape 4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9434203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spcBef>
        <a:spcPts val="400"/>
      </a:spcBef>
      <a:defRPr sz="1200">
        <a:latin typeface="+mj-lt"/>
        <a:ea typeface="+mj-ea"/>
        <a:cs typeface="+mj-cs"/>
        <a:sym typeface="Times New Roman"/>
      </a:defRPr>
    </a:lvl1pPr>
    <a:lvl2pPr indent="228600" defTabSz="457200" latinLnBrk="0">
      <a:spcBef>
        <a:spcPts val="400"/>
      </a:spcBef>
      <a:defRPr sz="1200">
        <a:latin typeface="+mj-lt"/>
        <a:ea typeface="+mj-ea"/>
        <a:cs typeface="+mj-cs"/>
        <a:sym typeface="Times New Roman"/>
      </a:defRPr>
    </a:lvl2pPr>
    <a:lvl3pPr indent="457200" defTabSz="457200" latinLnBrk="0">
      <a:spcBef>
        <a:spcPts val="400"/>
      </a:spcBef>
      <a:defRPr sz="1200">
        <a:latin typeface="+mj-lt"/>
        <a:ea typeface="+mj-ea"/>
        <a:cs typeface="+mj-cs"/>
        <a:sym typeface="Times New Roman"/>
      </a:defRPr>
    </a:lvl3pPr>
    <a:lvl4pPr indent="685800" defTabSz="457200" latinLnBrk="0">
      <a:spcBef>
        <a:spcPts val="400"/>
      </a:spcBef>
      <a:defRPr sz="1200">
        <a:latin typeface="+mj-lt"/>
        <a:ea typeface="+mj-ea"/>
        <a:cs typeface="+mj-cs"/>
        <a:sym typeface="Times New Roman"/>
      </a:defRPr>
    </a:lvl4pPr>
    <a:lvl5pPr indent="914400" defTabSz="457200" latinLnBrk="0">
      <a:spcBef>
        <a:spcPts val="400"/>
      </a:spcBef>
      <a:defRPr sz="1200">
        <a:latin typeface="+mj-lt"/>
        <a:ea typeface="+mj-ea"/>
        <a:cs typeface="+mj-cs"/>
        <a:sym typeface="Times New Roman"/>
      </a:defRPr>
    </a:lvl5pPr>
    <a:lvl6pPr indent="1143000" defTabSz="457200" latinLnBrk="0">
      <a:spcBef>
        <a:spcPts val="400"/>
      </a:spcBef>
      <a:defRPr sz="1200">
        <a:latin typeface="+mj-lt"/>
        <a:ea typeface="+mj-ea"/>
        <a:cs typeface="+mj-cs"/>
        <a:sym typeface="Times New Roman"/>
      </a:defRPr>
    </a:lvl6pPr>
    <a:lvl7pPr indent="1371600" defTabSz="457200" latinLnBrk="0">
      <a:spcBef>
        <a:spcPts val="400"/>
      </a:spcBef>
      <a:defRPr sz="1200">
        <a:latin typeface="+mj-lt"/>
        <a:ea typeface="+mj-ea"/>
        <a:cs typeface="+mj-cs"/>
        <a:sym typeface="Times New Roman"/>
      </a:defRPr>
    </a:lvl7pPr>
    <a:lvl8pPr indent="1600200" defTabSz="457200" latinLnBrk="0">
      <a:spcBef>
        <a:spcPts val="400"/>
      </a:spcBef>
      <a:defRPr sz="1200">
        <a:latin typeface="+mj-lt"/>
        <a:ea typeface="+mj-ea"/>
        <a:cs typeface="+mj-cs"/>
        <a:sym typeface="Times New Roman"/>
      </a:defRPr>
    </a:lvl8pPr>
    <a:lvl9pPr indent="1828800" defTabSz="457200" latinLnBrk="0">
      <a:spcBef>
        <a:spcPts val="400"/>
      </a:spcBef>
      <a:defRPr sz="1200">
        <a:latin typeface="+mj-lt"/>
        <a:ea typeface="+mj-ea"/>
        <a:cs typeface="+mj-cs"/>
        <a:sym typeface="Times New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49A4D-363F-4E7C-9694-EAB4C1320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E67586-3EB3-4CA5-93EA-A848B3D864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707716-8E45-44CA-9E11-27A045A97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5FC46-DF82-4769-A48E-DF5604704D80}" type="datetimeFigureOut">
              <a:rPr lang="en-US" smtClean="0"/>
              <a:t>7/21/19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FCFC8E-6727-464E-A3B7-D1DAF6C6A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6AA40C-7E1D-4034-A7AD-53A0F88A0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09578" y="6462824"/>
            <a:ext cx="274048" cy="279178"/>
          </a:xfrm>
        </p:spPr>
        <p:txBody>
          <a:bodyPr/>
          <a:lstStyle/>
          <a:p>
            <a:fld id="{2BFC00E8-E7EB-47D4-9291-54417AFC1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743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-1" y="0"/>
            <a:ext cx="9144002" cy="952500"/>
          </a:xfrm>
          <a:prstGeom prst="rect">
            <a:avLst/>
          </a:prstGeom>
          <a:solidFill>
            <a:srgbClr val="1F497D"/>
          </a:solidFill>
          <a:ln w="9360" cap="sq">
            <a:solidFill>
              <a:srgbClr val="8FCE4B"/>
            </a:solidFill>
          </a:ln>
        </p:spPr>
        <p:txBody>
          <a:bodyPr lIns="45719" rIns="45719" anchor="ctr"/>
          <a:lstStyle/>
          <a:p>
            <a:pPr defTabSz="914400"/>
            <a:endParaRPr/>
          </a:p>
        </p:txBody>
      </p:sp>
      <p:sp>
        <p:nvSpPr>
          <p:cNvPr id="3" name="Shape 3"/>
          <p:cNvSpPr>
            <a:spLocks noGrp="1"/>
          </p:cNvSpPr>
          <p:nvPr>
            <p:ph type="title"/>
          </p:nvPr>
        </p:nvSpPr>
        <p:spPr>
          <a:xfrm>
            <a:off x="457200" y="92074"/>
            <a:ext cx="8229600" cy="1508127"/>
          </a:xfrm>
          <a:prstGeom prst="rect">
            <a:avLst/>
          </a:prstGeom>
          <a:ln w="12700">
            <a:miter lim="400000"/>
          </a:ln>
        </p:spPr>
        <p:txBody>
          <a:bodyPr lIns="46799" tIns="46799" rIns="46799" bIns="46799" anchor="ctr"/>
          <a:lstStyle/>
          <a:p>
            <a:endParaRPr/>
          </a:p>
        </p:txBody>
      </p:sp>
      <p:sp>
        <p:nvSpPr>
          <p:cNvPr id="4" name="Shape 4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</p:spPr>
        <p:txBody>
          <a:bodyPr lIns="46799" tIns="46799" rIns="46799" bIns="46799"/>
          <a:lstStyle/>
          <a:p>
            <a:endParaRPr/>
          </a:p>
        </p:txBody>
      </p:sp>
      <p:sp>
        <p:nvSpPr>
          <p:cNvPr id="5" name="Shape 5"/>
          <p:cNvSpPr>
            <a:spLocks noGrp="1"/>
          </p:cNvSpPr>
          <p:nvPr>
            <p:ph type="sldNum" sz="quarter" idx="2"/>
          </p:nvPr>
        </p:nvSpPr>
        <p:spPr>
          <a:xfrm>
            <a:off x="8424925" y="6463599"/>
            <a:ext cx="258701" cy="277627"/>
          </a:xfrm>
          <a:prstGeom prst="rect">
            <a:avLst/>
          </a:prstGeom>
          <a:ln w="12700">
            <a:miter lim="400000"/>
          </a:ln>
        </p:spPr>
        <p:txBody>
          <a:bodyPr wrap="none" lIns="46799" tIns="46799" rIns="46799" bIns="46799" anchor="ctr">
            <a:spAutoFit/>
          </a:bodyPr>
          <a:lstStyle>
            <a:lvl1pPr algn="r" defTabSz="914400">
              <a:tabLst>
                <a:tab pos="457200" algn="l"/>
                <a:tab pos="914400" algn="l"/>
                <a:tab pos="1371600" algn="l"/>
                <a:tab pos="1828800" algn="l"/>
              </a:tabLst>
              <a:defRPr sz="1200">
                <a:solidFill>
                  <a:srgbClr val="898989"/>
                </a:solidFill>
                <a:latin typeface="+mj-lt"/>
                <a:ea typeface="+mj-ea"/>
                <a:cs typeface="+mj-cs"/>
                <a:sym typeface="Times New Roma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ransition spd="med"/>
  <p:txStyles>
    <p:titleStyle>
      <a:lvl1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ln>
            <a:noFill/>
          </a:ln>
          <a:solidFill>
            <a:srgbClr val="FFFFFF"/>
          </a:solidFill>
          <a:uFillTx/>
          <a:latin typeface="Calibri"/>
          <a:ea typeface="Calibri"/>
          <a:cs typeface="Calibri"/>
          <a:sym typeface="Calibri"/>
        </a:defRPr>
      </a:lvl1pPr>
      <a:lvl2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ln>
            <a:noFill/>
          </a:ln>
          <a:solidFill>
            <a:srgbClr val="FFFFFF"/>
          </a:solidFill>
          <a:uFillTx/>
          <a:latin typeface="Calibri"/>
          <a:ea typeface="Calibri"/>
          <a:cs typeface="Calibri"/>
          <a:sym typeface="Calibri"/>
        </a:defRPr>
      </a:lvl2pPr>
      <a:lvl3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ln>
            <a:noFill/>
          </a:ln>
          <a:solidFill>
            <a:srgbClr val="FFFFFF"/>
          </a:solidFill>
          <a:uFillTx/>
          <a:latin typeface="Calibri"/>
          <a:ea typeface="Calibri"/>
          <a:cs typeface="Calibri"/>
          <a:sym typeface="Calibri"/>
        </a:defRPr>
      </a:lvl3pPr>
      <a:lvl4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ln>
            <a:noFill/>
          </a:ln>
          <a:solidFill>
            <a:srgbClr val="FFFFFF"/>
          </a:solidFill>
          <a:uFillTx/>
          <a:latin typeface="Calibri"/>
          <a:ea typeface="Calibri"/>
          <a:cs typeface="Calibri"/>
          <a:sym typeface="Calibri"/>
        </a:defRPr>
      </a:lvl4pPr>
      <a:lvl5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ln>
            <a:noFill/>
          </a:ln>
          <a:solidFill>
            <a:srgbClr val="FFFFFF"/>
          </a:solidFill>
          <a:uFillTx/>
          <a:latin typeface="Calibri"/>
          <a:ea typeface="Calibri"/>
          <a:cs typeface="Calibri"/>
          <a:sym typeface="Calibri"/>
        </a:defRPr>
      </a:lvl5pPr>
      <a:lvl6pPr marL="0" marR="0" indent="4572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ln>
            <a:noFill/>
          </a:ln>
          <a:solidFill>
            <a:srgbClr val="FFFFFF"/>
          </a:solidFill>
          <a:uFillTx/>
          <a:latin typeface="Calibri"/>
          <a:ea typeface="Calibri"/>
          <a:cs typeface="Calibri"/>
          <a:sym typeface="Calibri"/>
        </a:defRPr>
      </a:lvl6pPr>
      <a:lvl7pPr marL="0" marR="0" indent="9144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ln>
            <a:noFill/>
          </a:ln>
          <a:solidFill>
            <a:srgbClr val="FFFFFF"/>
          </a:solidFill>
          <a:uFillTx/>
          <a:latin typeface="Calibri"/>
          <a:ea typeface="Calibri"/>
          <a:cs typeface="Calibri"/>
          <a:sym typeface="Calibri"/>
        </a:defRPr>
      </a:lvl7pPr>
      <a:lvl8pPr marL="0" marR="0" indent="13716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ln>
            <a:noFill/>
          </a:ln>
          <a:solidFill>
            <a:srgbClr val="FFFFFF"/>
          </a:solidFill>
          <a:uFillTx/>
          <a:latin typeface="Calibri"/>
          <a:ea typeface="Calibri"/>
          <a:cs typeface="Calibri"/>
          <a:sym typeface="Calibri"/>
        </a:defRPr>
      </a:lvl8pPr>
      <a:lvl9pPr marL="0" marR="0" indent="18288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ln>
            <a:noFill/>
          </a:ln>
          <a:solidFill>
            <a:srgbClr val="FFFFFF"/>
          </a:solidFill>
          <a:uFillTx/>
          <a:latin typeface="Calibri"/>
          <a:ea typeface="Calibri"/>
          <a:cs typeface="Calibri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342900" marR="0" indent="1143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342900" marR="0" indent="5715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342900" marR="0" indent="10287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342900" marR="0" indent="1485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342900" marR="0" indent="19431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342900" marR="0" indent="24003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342900" marR="0" indent="28575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342900" marR="0" indent="33147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457200" algn="l"/>
          <a:tab pos="914400" algn="l"/>
          <a:tab pos="1371600" algn="l"/>
          <a:tab pos="1828800" algn="l"/>
        </a:tabLst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457200" algn="l"/>
          <a:tab pos="914400" algn="l"/>
          <a:tab pos="1371600" algn="l"/>
          <a:tab pos="1828800" algn="l"/>
        </a:tabLst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457200" algn="l"/>
          <a:tab pos="914400" algn="l"/>
          <a:tab pos="1371600" algn="l"/>
          <a:tab pos="1828800" algn="l"/>
        </a:tabLst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457200" algn="l"/>
          <a:tab pos="914400" algn="l"/>
          <a:tab pos="1371600" algn="l"/>
          <a:tab pos="1828800" algn="l"/>
        </a:tabLst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457200" algn="l"/>
          <a:tab pos="914400" algn="l"/>
          <a:tab pos="1371600" algn="l"/>
          <a:tab pos="1828800" algn="l"/>
        </a:tabLst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457200" algn="l"/>
          <a:tab pos="914400" algn="l"/>
          <a:tab pos="1371600" algn="l"/>
          <a:tab pos="1828800" algn="l"/>
        </a:tabLst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457200" algn="l"/>
          <a:tab pos="914400" algn="l"/>
          <a:tab pos="1371600" algn="l"/>
          <a:tab pos="1828800" algn="l"/>
        </a:tabLst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457200" algn="l"/>
          <a:tab pos="914400" algn="l"/>
          <a:tab pos="1371600" algn="l"/>
          <a:tab pos="1828800" algn="l"/>
        </a:tabLst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457200" algn="l"/>
          <a:tab pos="914400" algn="l"/>
          <a:tab pos="1371600" algn="l"/>
          <a:tab pos="1828800" algn="l"/>
        </a:tabLst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A3026-79D9-4E5F-A71D-F01F76562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331" y="385353"/>
            <a:ext cx="7643286" cy="463733"/>
          </a:xfrm>
        </p:spPr>
        <p:txBody>
          <a:bodyPr/>
          <a:lstStyle/>
          <a:p>
            <a:pPr algn="ctr"/>
            <a:r>
              <a:rPr lang="en-US" dirty="0"/>
              <a:t>EDA – IPL Match </a:t>
            </a:r>
          </a:p>
        </p:txBody>
      </p:sp>
      <p:sp>
        <p:nvSpPr>
          <p:cNvPr id="4" name="Shape 59">
            <a:extLst>
              <a:ext uri="{FF2B5EF4-FFF2-40B4-BE49-F238E27FC236}">
                <a16:creationId xmlns:a16="http://schemas.microsoft.com/office/drawing/2014/main" id="{4BC8D023-6278-F64E-BADE-53B43CDBCD14}"/>
              </a:ext>
            </a:extLst>
          </p:cNvPr>
          <p:cNvSpPr/>
          <p:nvPr/>
        </p:nvSpPr>
        <p:spPr>
          <a:xfrm>
            <a:off x="3124200" y="6464411"/>
            <a:ext cx="2895600" cy="2791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6799" tIns="46799" rIns="46799" bIns="46799" anchor="ctr">
            <a:spAutoFit/>
          </a:bodyPr>
          <a:lstStyle>
            <a:lvl1pPr algn="ctr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Dhananjay Bhandarkar</a:t>
            </a:r>
            <a:endParaRPr dirty="0"/>
          </a:p>
        </p:txBody>
      </p:sp>
      <p:pic>
        <p:nvPicPr>
          <p:cNvPr id="7" name="Picture 6" descr="A screen shot of a tennis court&#10;&#10;Description automatically generated">
            <a:extLst>
              <a:ext uri="{FF2B5EF4-FFF2-40B4-BE49-F238E27FC236}">
                <a16:creationId xmlns:a16="http://schemas.microsoft.com/office/drawing/2014/main" id="{1A31755D-F241-804A-8873-D26FDC0A72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7409"/>
            <a:ext cx="9144000" cy="549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569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A3026-79D9-4E5F-A71D-F01F76562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331" y="385353"/>
            <a:ext cx="7643286" cy="463733"/>
          </a:xfrm>
        </p:spPr>
        <p:txBody>
          <a:bodyPr/>
          <a:lstStyle/>
          <a:p>
            <a:pPr algn="ctr"/>
            <a:r>
              <a:rPr lang="en-US" dirty="0"/>
              <a:t>Most matches played</a:t>
            </a:r>
          </a:p>
        </p:txBody>
      </p:sp>
      <p:sp>
        <p:nvSpPr>
          <p:cNvPr id="4" name="Shape 59">
            <a:extLst>
              <a:ext uri="{FF2B5EF4-FFF2-40B4-BE49-F238E27FC236}">
                <a16:creationId xmlns:a16="http://schemas.microsoft.com/office/drawing/2014/main" id="{4BC8D023-6278-F64E-BADE-53B43CDBCD14}"/>
              </a:ext>
            </a:extLst>
          </p:cNvPr>
          <p:cNvSpPr/>
          <p:nvPr/>
        </p:nvSpPr>
        <p:spPr>
          <a:xfrm>
            <a:off x="3124200" y="6464411"/>
            <a:ext cx="2895600" cy="2791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6799" tIns="46799" rIns="46799" bIns="46799" anchor="ctr">
            <a:spAutoFit/>
          </a:bodyPr>
          <a:lstStyle>
            <a:lvl1pPr algn="ctr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Dhananjay Bhandarkar</a:t>
            </a:r>
            <a:endParaRPr dirty="0"/>
          </a:p>
        </p:txBody>
      </p:sp>
      <p:pic>
        <p:nvPicPr>
          <p:cNvPr id="24" name="Picture 23" descr="A screenshot of a cell phone&#10;&#10;Description automatically generated">
            <a:extLst>
              <a:ext uri="{FF2B5EF4-FFF2-40B4-BE49-F238E27FC236}">
                <a16:creationId xmlns:a16="http://schemas.microsoft.com/office/drawing/2014/main" id="{EF957646-E59B-794B-B177-F66B0D1EA7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98506"/>
            <a:ext cx="8783412" cy="3954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729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A3026-79D9-4E5F-A71D-F01F76562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331" y="385353"/>
            <a:ext cx="7643286" cy="463733"/>
          </a:xfrm>
        </p:spPr>
        <p:txBody>
          <a:bodyPr/>
          <a:lstStyle/>
          <a:p>
            <a:pPr algn="ctr"/>
            <a:r>
              <a:rPr lang="en-US" dirty="0"/>
              <a:t>Player of the match</a:t>
            </a:r>
          </a:p>
        </p:txBody>
      </p:sp>
      <p:sp>
        <p:nvSpPr>
          <p:cNvPr id="4" name="Shape 59">
            <a:extLst>
              <a:ext uri="{FF2B5EF4-FFF2-40B4-BE49-F238E27FC236}">
                <a16:creationId xmlns:a16="http://schemas.microsoft.com/office/drawing/2014/main" id="{4BC8D023-6278-F64E-BADE-53B43CDBCD14}"/>
              </a:ext>
            </a:extLst>
          </p:cNvPr>
          <p:cNvSpPr/>
          <p:nvPr/>
        </p:nvSpPr>
        <p:spPr>
          <a:xfrm>
            <a:off x="3124200" y="6464411"/>
            <a:ext cx="2895600" cy="2791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6799" tIns="46799" rIns="46799" bIns="46799" anchor="ctr">
            <a:spAutoFit/>
          </a:bodyPr>
          <a:lstStyle>
            <a:lvl1pPr algn="ctr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Dhananjay Bhandarkar</a:t>
            </a:r>
            <a:endParaRPr dirty="0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D29C2B8C-0585-A340-8423-7F39BC289C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52" y="1762538"/>
            <a:ext cx="6983896" cy="441784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A9F0E77-B879-6F4B-B736-2B1B8E51E824}"/>
              </a:ext>
            </a:extLst>
          </p:cNvPr>
          <p:cNvSpPr txBox="1"/>
          <p:nvPr/>
        </p:nvSpPr>
        <p:spPr>
          <a:xfrm>
            <a:off x="284287" y="1121147"/>
            <a:ext cx="7886312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US" dirty="0"/>
              <a:t> SE Marsh, SR Watson, YK Pathan are top 3 consistent players in Season 2008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02730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A3026-79D9-4E5F-A71D-F01F76562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331" y="385353"/>
            <a:ext cx="7643286" cy="463733"/>
          </a:xfrm>
        </p:spPr>
        <p:txBody>
          <a:bodyPr/>
          <a:lstStyle/>
          <a:p>
            <a:pPr algn="ctr"/>
            <a:r>
              <a:rPr lang="en-US" dirty="0"/>
              <a:t>Team performance – season wise</a:t>
            </a:r>
          </a:p>
        </p:txBody>
      </p:sp>
      <p:sp>
        <p:nvSpPr>
          <p:cNvPr id="4" name="Shape 59">
            <a:extLst>
              <a:ext uri="{FF2B5EF4-FFF2-40B4-BE49-F238E27FC236}">
                <a16:creationId xmlns:a16="http://schemas.microsoft.com/office/drawing/2014/main" id="{4BC8D023-6278-F64E-BADE-53B43CDBCD14}"/>
              </a:ext>
            </a:extLst>
          </p:cNvPr>
          <p:cNvSpPr/>
          <p:nvPr/>
        </p:nvSpPr>
        <p:spPr>
          <a:xfrm>
            <a:off x="3124200" y="6464411"/>
            <a:ext cx="2895600" cy="2791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6799" tIns="46799" rIns="46799" bIns="46799" anchor="ctr">
            <a:spAutoFit/>
          </a:bodyPr>
          <a:lstStyle>
            <a:lvl1pPr algn="ctr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Dhananjay Bhandarkar</a:t>
            </a:r>
            <a:endParaRPr dirty="0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3D56B7F1-3E8C-1B4F-A515-784609F225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15462"/>
            <a:ext cx="8653670" cy="3844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264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A3026-79D9-4E5F-A71D-F01F76562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331" y="385353"/>
            <a:ext cx="7643286" cy="463733"/>
          </a:xfrm>
        </p:spPr>
        <p:txBody>
          <a:bodyPr/>
          <a:lstStyle/>
          <a:p>
            <a:pPr algn="ctr"/>
            <a:r>
              <a:rPr lang="en-US" dirty="0"/>
              <a:t>Team performance </a:t>
            </a:r>
          </a:p>
        </p:txBody>
      </p:sp>
      <p:sp>
        <p:nvSpPr>
          <p:cNvPr id="4" name="Shape 59">
            <a:extLst>
              <a:ext uri="{FF2B5EF4-FFF2-40B4-BE49-F238E27FC236}">
                <a16:creationId xmlns:a16="http://schemas.microsoft.com/office/drawing/2014/main" id="{4BC8D023-6278-F64E-BADE-53B43CDBCD14}"/>
              </a:ext>
            </a:extLst>
          </p:cNvPr>
          <p:cNvSpPr/>
          <p:nvPr/>
        </p:nvSpPr>
        <p:spPr>
          <a:xfrm>
            <a:off x="3124200" y="6464411"/>
            <a:ext cx="2895600" cy="2791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6799" tIns="46799" rIns="46799" bIns="46799" anchor="ctr">
            <a:spAutoFit/>
          </a:bodyPr>
          <a:lstStyle>
            <a:lvl1pPr algn="ctr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Dhananjay Bhandarkar</a:t>
            </a:r>
            <a:endParaRPr dirty="0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7BFFA95F-1C96-DE4A-94D1-F26ABCF5AC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935" y="1163430"/>
            <a:ext cx="5557630" cy="406597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60EAE60-AA52-D840-B213-62E5147EECE1}"/>
              </a:ext>
            </a:extLst>
          </p:cNvPr>
          <p:cNvSpPr txBox="1"/>
          <p:nvPr/>
        </p:nvSpPr>
        <p:spPr>
          <a:xfrm>
            <a:off x="251791" y="5229402"/>
            <a:ext cx="808382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US" dirty="0"/>
              <a:t>Mumbai Indians won most of the matches throughout all season.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10010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A3026-79D9-4E5F-A71D-F01F76562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331" y="385353"/>
            <a:ext cx="7643286" cy="463733"/>
          </a:xfrm>
        </p:spPr>
        <p:txBody>
          <a:bodyPr/>
          <a:lstStyle/>
          <a:p>
            <a:pPr algn="ctr"/>
            <a:r>
              <a:rPr lang="en-US" dirty="0"/>
              <a:t>Match result analysis</a:t>
            </a:r>
          </a:p>
        </p:txBody>
      </p:sp>
      <p:sp>
        <p:nvSpPr>
          <p:cNvPr id="4" name="Shape 59">
            <a:extLst>
              <a:ext uri="{FF2B5EF4-FFF2-40B4-BE49-F238E27FC236}">
                <a16:creationId xmlns:a16="http://schemas.microsoft.com/office/drawing/2014/main" id="{4BC8D023-6278-F64E-BADE-53B43CDBCD14}"/>
              </a:ext>
            </a:extLst>
          </p:cNvPr>
          <p:cNvSpPr/>
          <p:nvPr/>
        </p:nvSpPr>
        <p:spPr>
          <a:xfrm>
            <a:off x="3124200" y="6464411"/>
            <a:ext cx="2895600" cy="2791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6799" tIns="46799" rIns="46799" bIns="46799" anchor="ctr">
            <a:spAutoFit/>
          </a:bodyPr>
          <a:lstStyle>
            <a:lvl1pPr algn="ctr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Dhananjay Bhandarkar</a:t>
            </a:r>
            <a:endParaRPr dirty="0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270A2963-3783-084A-A060-9DA673B17B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061" y="1378319"/>
            <a:ext cx="6984826" cy="255214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AA63EC0-BEAF-4245-A38D-64D8063B4222}"/>
              </a:ext>
            </a:extLst>
          </p:cNvPr>
          <p:cNvSpPr txBox="1"/>
          <p:nvPr/>
        </p:nvSpPr>
        <p:spPr>
          <a:xfrm>
            <a:off x="901148" y="4283039"/>
            <a:ext cx="6718852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Out of 696 matches played </a:t>
            </a:r>
            <a:r>
              <a:rPr lang="en-US" dirty="0"/>
              <a:t>throughout all seasons , 7 matches ends in tie and for 3 matches there is no result. 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28245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A3026-79D9-4E5F-A71D-F01F76562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331" y="385353"/>
            <a:ext cx="7643286" cy="463733"/>
          </a:xfrm>
        </p:spPr>
        <p:txBody>
          <a:bodyPr/>
          <a:lstStyle/>
          <a:p>
            <a:pPr algn="ctr"/>
            <a:r>
              <a:rPr lang="en-US" dirty="0"/>
              <a:t>Winners analysis</a:t>
            </a:r>
          </a:p>
        </p:txBody>
      </p:sp>
      <p:sp>
        <p:nvSpPr>
          <p:cNvPr id="4" name="Shape 59">
            <a:extLst>
              <a:ext uri="{FF2B5EF4-FFF2-40B4-BE49-F238E27FC236}">
                <a16:creationId xmlns:a16="http://schemas.microsoft.com/office/drawing/2014/main" id="{4BC8D023-6278-F64E-BADE-53B43CDBCD14}"/>
              </a:ext>
            </a:extLst>
          </p:cNvPr>
          <p:cNvSpPr/>
          <p:nvPr/>
        </p:nvSpPr>
        <p:spPr>
          <a:xfrm>
            <a:off x="3124200" y="6464411"/>
            <a:ext cx="2895600" cy="2791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6799" tIns="46799" rIns="46799" bIns="46799" anchor="ctr">
            <a:spAutoFit/>
          </a:bodyPr>
          <a:lstStyle>
            <a:lvl1pPr algn="ctr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Dhananjay Bhandarkar</a:t>
            </a:r>
            <a:endParaRPr dirty="0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30A58AF8-381C-684A-B121-F1E35FA5C4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095" y="1378319"/>
            <a:ext cx="8552995" cy="3087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425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A3026-79D9-4E5F-A71D-F01F76562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331" y="385353"/>
            <a:ext cx="7643286" cy="463733"/>
          </a:xfrm>
        </p:spPr>
        <p:txBody>
          <a:bodyPr/>
          <a:lstStyle/>
          <a:p>
            <a:pPr algn="ctr"/>
            <a:r>
              <a:rPr lang="en-US" dirty="0"/>
              <a:t>Toss decision analysis</a:t>
            </a:r>
          </a:p>
        </p:txBody>
      </p:sp>
      <p:sp>
        <p:nvSpPr>
          <p:cNvPr id="4" name="Shape 59">
            <a:extLst>
              <a:ext uri="{FF2B5EF4-FFF2-40B4-BE49-F238E27FC236}">
                <a16:creationId xmlns:a16="http://schemas.microsoft.com/office/drawing/2014/main" id="{4BC8D023-6278-F64E-BADE-53B43CDBCD14}"/>
              </a:ext>
            </a:extLst>
          </p:cNvPr>
          <p:cNvSpPr/>
          <p:nvPr/>
        </p:nvSpPr>
        <p:spPr>
          <a:xfrm>
            <a:off x="3124200" y="6464411"/>
            <a:ext cx="2895600" cy="2791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6799" tIns="46799" rIns="46799" bIns="46799" anchor="ctr">
            <a:spAutoFit/>
          </a:bodyPr>
          <a:lstStyle>
            <a:lvl1pPr algn="ctr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Dhananjay Bhandarkar</a:t>
            </a:r>
            <a:endParaRPr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22E78DC-2E51-B74E-BC36-AB18A3CC24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257300"/>
            <a:ext cx="868680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3309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A3026-79D9-4E5F-A71D-F01F76562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331" y="385353"/>
            <a:ext cx="7643286" cy="463733"/>
          </a:xfrm>
        </p:spPr>
        <p:txBody>
          <a:bodyPr/>
          <a:lstStyle/>
          <a:p>
            <a:pPr algn="ctr"/>
            <a:r>
              <a:rPr lang="en-US" dirty="0"/>
              <a:t>Correlation table</a:t>
            </a:r>
          </a:p>
        </p:txBody>
      </p:sp>
      <p:sp>
        <p:nvSpPr>
          <p:cNvPr id="4" name="Shape 59">
            <a:extLst>
              <a:ext uri="{FF2B5EF4-FFF2-40B4-BE49-F238E27FC236}">
                <a16:creationId xmlns:a16="http://schemas.microsoft.com/office/drawing/2014/main" id="{4BC8D023-6278-F64E-BADE-53B43CDBCD14}"/>
              </a:ext>
            </a:extLst>
          </p:cNvPr>
          <p:cNvSpPr/>
          <p:nvPr/>
        </p:nvSpPr>
        <p:spPr>
          <a:xfrm>
            <a:off x="3124200" y="6464411"/>
            <a:ext cx="2895600" cy="2791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6799" tIns="46799" rIns="46799" bIns="46799" anchor="ctr">
            <a:spAutoFit/>
          </a:bodyPr>
          <a:lstStyle>
            <a:lvl1pPr algn="ctr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Dhananjay Bhandarkar</a:t>
            </a:r>
            <a:endParaRPr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BE78C1B3-7A4D-1445-A722-4B1234F7D1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391" y="1201582"/>
            <a:ext cx="5016043" cy="420944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2AF9C75-F413-D448-AEBD-CD2343B58046}"/>
              </a:ext>
            </a:extLst>
          </p:cNvPr>
          <p:cNvSpPr txBox="1"/>
          <p:nvPr/>
        </p:nvSpPr>
        <p:spPr>
          <a:xfrm>
            <a:off x="682392" y="5481259"/>
            <a:ext cx="8067356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US" dirty="0"/>
              <a:t>From correlation table, it is observed that more number of matches who won by big run gaps are played in India.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590454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CC99"/>
      </a:accent1>
      <a:accent2>
        <a:srgbClr val="3333CC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Times New Roman"/>
        <a:ea typeface="Times New Roman"/>
        <a:cs typeface="Times New Roman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CC99"/>
      </a:accent1>
      <a:accent2>
        <a:srgbClr val="3333CC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Times New Roman"/>
        <a:ea typeface="Times New Roman"/>
        <a:cs typeface="Times New Roman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{056039AF-4D69-2248-9EE3-F05D3A37CCE5}tf16401378</Template>
  <TotalTime>11424</TotalTime>
  <Words>120</Words>
  <Application>Microsoft Macintosh PowerPoint</Application>
  <PresentationFormat>On-screen Show (4:3)</PresentationFormat>
  <Paragraphs>22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Times New Roman</vt:lpstr>
      <vt:lpstr>Office Theme</vt:lpstr>
      <vt:lpstr>EDA – IPL Match </vt:lpstr>
      <vt:lpstr>Most matches played</vt:lpstr>
      <vt:lpstr>Player of the match</vt:lpstr>
      <vt:lpstr>Team performance – season wise</vt:lpstr>
      <vt:lpstr>Team performance </vt:lpstr>
      <vt:lpstr>Match result analysis</vt:lpstr>
      <vt:lpstr>Winners analysis</vt:lpstr>
      <vt:lpstr>Toss decision analysis</vt:lpstr>
      <vt:lpstr>Correlation table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IBM</dc:creator>
  <cp:lastModifiedBy>Microsoft Office User</cp:lastModifiedBy>
  <cp:revision>567</cp:revision>
  <cp:lastPrinted>2018-06-12T20:40:42Z</cp:lastPrinted>
  <dcterms:modified xsi:type="dcterms:W3CDTF">2019-07-21T12:10:02Z</dcterms:modified>
</cp:coreProperties>
</file>