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  <p:sldId id="260" r:id="rId5"/>
    <p:sldId id="272" r:id="rId6"/>
    <p:sldId id="261" r:id="rId7"/>
    <p:sldId id="270" r:id="rId8"/>
    <p:sldId id="271" r:id="rId9"/>
    <p:sldId id="262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31" y="1979720"/>
            <a:ext cx="3319826" cy="2898560"/>
          </a:xfrm>
          <a:prstGeom prst="rect">
            <a:avLst/>
          </a:prstGeom>
          <a:blipFill>
            <a:blip r:embed="rId1"/>
            <a:srcRect/>
            <a:stretch>
              <a:fillRect l="-11409" r="-1140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0741" y="1485900"/>
            <a:ext cx="4451005" cy="3886200"/>
          </a:xfrm>
          <a:prstGeom prst="rect">
            <a:avLst/>
          </a:prstGeom>
          <a:solidFill>
            <a:srgbClr val="4963A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7785" y="1967756"/>
            <a:ext cx="455177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conquer</a:t>
            </a:r>
            <a:endParaRPr kumimoji="0" lang="en-US" altLang="zh-CN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7785" y="4756269"/>
            <a:ext cx="19266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by CHEN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2515" y="497150"/>
            <a:ext cx="627628" cy="585038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76516" y="1413293"/>
            <a:ext cx="830346" cy="2503100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820" y="622300"/>
            <a:ext cx="4102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小组成员体会</a:t>
            </a:r>
            <a:endParaRPr lang="zh-CN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583"/>
          <p:cNvSpPr/>
          <p:nvPr/>
        </p:nvSpPr>
        <p:spPr>
          <a:xfrm>
            <a:off x="591986" y="1205559"/>
            <a:ext cx="458718" cy="56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1820" y="1864995"/>
            <a:ext cx="4262288" cy="1383674"/>
            <a:chOff x="932" y="3405"/>
            <a:chExt cx="6712" cy="2178"/>
          </a:xfrm>
        </p:grpSpPr>
        <p:sp>
          <p:nvSpPr>
            <p:cNvPr id="30" name="TextBox 6"/>
            <p:cNvSpPr txBox="1"/>
            <p:nvPr/>
          </p:nvSpPr>
          <p:spPr>
            <a:xfrm>
              <a:off x="2006" y="3405"/>
              <a:ext cx="4312" cy="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此次项目冲刺，感受到自身能力不足的局限性，以及团队沟通的重要性，有时候一个问题往往自己查阅资料解决起来会很棘手，但是团队沟通后，往往会有很多新的思路解决办法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陶阳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1820" y="3248660"/>
            <a:ext cx="4262288" cy="3323232"/>
            <a:chOff x="932" y="3405"/>
            <a:chExt cx="6712" cy="5231"/>
          </a:xfrm>
        </p:grpSpPr>
        <p:sp>
          <p:nvSpPr>
            <p:cNvPr id="11" name="TextBox 6"/>
            <p:cNvSpPr txBox="1"/>
            <p:nvPr/>
          </p:nvSpPr>
          <p:spPr>
            <a:xfrm>
              <a:off x="2006" y="3405"/>
              <a:ext cx="4312" cy="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次α冲刺中我学会了许多知识，例如unity2D游戏开发、C#脚本编写等，更重要的是让我明白了团队合作中沟通交流的重要性。如果在项目前期没有花足够的时间沟通和合理分配任务，那么在项目进行到一半后往往需要为之前的错误花费更多的时间。在这个项目中，我们分模块进行开发，但是在不同模块的整合中遇到了很大的挑战，这是项目前期没有进行合理规划的结果。虽然项目进展的不太顺利，但是冲刺过程中留下的经验的教训是宝贵的。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陈哲：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64325" y="622300"/>
            <a:ext cx="4262288" cy="2461136"/>
            <a:chOff x="932" y="3405"/>
            <a:chExt cx="6712" cy="3874"/>
          </a:xfrm>
        </p:grpSpPr>
        <p:sp>
          <p:nvSpPr>
            <p:cNvPr id="21" name="TextBox 6"/>
            <p:cNvSpPr txBox="1"/>
            <p:nvPr/>
          </p:nvSpPr>
          <p:spPr>
            <a:xfrm>
              <a:off x="2006" y="3405"/>
              <a:ext cx="4312" cy="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次项目体验让我知道了每一个软件开发环节的都非常重要，但凡缺少哪一个步骤有所缺漏都会给后续环节埋下”祸根“。同时我也是初步了解构架师的作用，统筹全局，技术栈的确定，项目框架的搭建，合理分工等等，都能够大幅提升开发速度。通过此次项目提升团队协作的能力和增加实战经验，我对以后的软件开发更有信心了。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胡燊燊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64325" y="4112260"/>
            <a:ext cx="4262288" cy="1599675"/>
            <a:chOff x="932" y="3405"/>
            <a:chExt cx="6712" cy="2518"/>
          </a:xfrm>
        </p:grpSpPr>
        <p:sp>
          <p:nvSpPr>
            <p:cNvPr id="37" name="TextBox 6"/>
            <p:cNvSpPr txBox="1"/>
            <p:nvPr/>
          </p:nvSpPr>
          <p:spPr>
            <a:xfrm>
              <a:off x="2006" y="3405"/>
              <a:ext cx="4312" cy="2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次项目体验环节当中，让我明白了一次软件开发的不容易。如何将学过的知识运用在自己想要完成的项目上、如何解决在开发过程中碰到的问题，每一个环节之间的对接都会有很大的挑战。这也是我们获得巨大收获的原因。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陈梓烨：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Shape 2525"/>
          <p:cNvSpPr/>
          <p:nvPr/>
        </p:nvSpPr>
        <p:spPr>
          <a:xfrm>
            <a:off x="4693717" y="4375381"/>
            <a:ext cx="547476" cy="54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4963A8"/>
          </a:solidFill>
          <a:ln w="12700">
            <a:miter lim="400000"/>
          </a:ln>
        </p:spPr>
        <p:txBody>
          <a:bodyPr lIns="19045" tIns="19045" rIns="19045" bIns="19045" anchor="ctr"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方正黑体简体" panose="02010601030101010101" pitchFamily="2" charset="-122"/>
              <a:ea typeface="方正黑体简体" panose="02010601030101010101" pitchFamily="2" charset="-122"/>
              <a:cs typeface="方正黑体简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31" y="1979720"/>
            <a:ext cx="3319826" cy="2898560"/>
          </a:xfrm>
          <a:prstGeom prst="rect">
            <a:avLst/>
          </a:prstGeom>
          <a:blipFill>
            <a:blip r:embed="rId1"/>
            <a:srcRect/>
            <a:stretch>
              <a:fillRect l="-11409" r="-1140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0741" y="1485900"/>
            <a:ext cx="4451005" cy="3886200"/>
          </a:xfrm>
          <a:prstGeom prst="rect">
            <a:avLst/>
          </a:prstGeom>
          <a:solidFill>
            <a:srgbClr val="4963A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53401" y="2378676"/>
            <a:ext cx="379763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谢谢观赏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3401" y="3209673"/>
            <a:ext cx="410034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4000" spc="6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000" spc="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3401" y="4878279"/>
            <a:ext cx="19266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by CHEN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2515" y="497150"/>
            <a:ext cx="627628" cy="585038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409565" y="1149086"/>
            <a:ext cx="3270271" cy="3190104"/>
          </a:xfrm>
          <a:prstGeom prst="rect">
            <a:avLst/>
          </a:prstGeom>
          <a:noFill/>
          <a:ln w="101600">
            <a:solidFill>
              <a:srgbClr val="49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7150" y="497150"/>
            <a:ext cx="2388093" cy="585038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rot="16200000">
            <a:off x="496044" y="1736231"/>
            <a:ext cx="2245636" cy="1071347"/>
            <a:chOff x="4339162" y="1422016"/>
            <a:chExt cx="2245636" cy="1071347"/>
          </a:xfrm>
        </p:grpSpPr>
        <p:sp>
          <p:nvSpPr>
            <p:cNvPr id="6" name="文本框 5"/>
            <p:cNvSpPr txBox="1"/>
            <p:nvPr/>
          </p:nvSpPr>
          <p:spPr>
            <a:xfrm>
              <a:off x="5294478" y="1422016"/>
              <a:ext cx="1290320" cy="64516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zh-CN" altLang="en-US" sz="36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39162" y="1971393"/>
              <a:ext cx="613410" cy="5219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9"/>
          <p:cNvSpPr txBox="1"/>
          <p:nvPr/>
        </p:nvSpPr>
        <p:spPr>
          <a:xfrm>
            <a:off x="3530202" y="1252433"/>
            <a:ext cx="3236222" cy="410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第一部分：小组成员分工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17362" y="1663360"/>
            <a:ext cx="5852952" cy="3531280"/>
            <a:chOff x="1044000" y="2268000"/>
            <a:chExt cx="6096000" cy="3680834"/>
          </a:xfrm>
          <a:effectLst/>
        </p:grpSpPr>
        <p:grpSp>
          <p:nvGrpSpPr>
            <p:cNvPr id="10" name="Group 22"/>
            <p:cNvGrpSpPr/>
            <p:nvPr/>
          </p:nvGrpSpPr>
          <p:grpSpPr>
            <a:xfrm>
              <a:off x="1044000" y="2268000"/>
              <a:ext cx="6096000" cy="3680834"/>
              <a:chOff x="2392014" y="1138727"/>
              <a:chExt cx="4388572" cy="2647847"/>
            </a:xfrm>
          </p:grpSpPr>
          <p:pic>
            <p:nvPicPr>
              <p:cNvPr id="12" name="Picture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2014" y="1138727"/>
                <a:ext cx="4388572" cy="2647847"/>
              </a:xfrm>
              <a:prstGeom prst="rect">
                <a:avLst/>
              </a:prstGeom>
            </p:spPr>
          </p:pic>
          <p:sp>
            <p:nvSpPr>
              <p:cNvPr id="13" name="Rectangle 32"/>
              <p:cNvSpPr/>
              <p:nvPr/>
            </p:nvSpPr>
            <p:spPr>
              <a:xfrm>
                <a:off x="2908092" y="1313332"/>
                <a:ext cx="3310128" cy="2049481"/>
              </a:xfrm>
              <a:prstGeom prst="rect">
                <a:avLst/>
              </a:prstGeom>
              <a:solidFill>
                <a:srgbClr val="558ED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11" name="图片占位符 2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864" y="2410991"/>
              <a:ext cx="4683588" cy="2948764"/>
            </a:xfrm>
            <a:prstGeom prst="rect">
              <a:avLst/>
            </a:prstGeom>
            <a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pic>
      </p:grpSp>
      <p:sp>
        <p:nvSpPr>
          <p:cNvPr id="2" name="TextBox 9"/>
          <p:cNvSpPr txBox="1"/>
          <p:nvPr/>
        </p:nvSpPr>
        <p:spPr>
          <a:xfrm>
            <a:off x="3530202" y="2038563"/>
            <a:ext cx="3236222" cy="410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第二部分：进度与难题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3530202" y="2890733"/>
            <a:ext cx="3236222" cy="410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第三部分：项目实际架构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3530202" y="3631143"/>
            <a:ext cx="3236222" cy="410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第四部分：小组心得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9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84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84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02607" y="4348698"/>
            <a:ext cx="2789961" cy="1800000"/>
            <a:chOff x="4702607" y="3063362"/>
            <a:chExt cx="2789961" cy="1800000"/>
          </a:xfrm>
        </p:grpSpPr>
        <p:grpSp>
          <p:nvGrpSpPr>
            <p:cNvPr id="3" name="组合 2"/>
            <p:cNvGrpSpPr>
              <a:grpSpLocks noChangeAspect="1"/>
            </p:cNvGrpSpPr>
            <p:nvPr/>
          </p:nvGrpSpPr>
          <p:grpSpPr>
            <a:xfrm>
              <a:off x="4702607" y="3063362"/>
              <a:ext cx="2789961" cy="1800000"/>
              <a:chOff x="2078023" y="1773226"/>
              <a:chExt cx="1999686" cy="1290136"/>
            </a:xfrm>
          </p:grpSpPr>
          <p:sp>
            <p:nvSpPr>
              <p:cNvPr id="5" name="4"/>
              <p:cNvSpPr/>
              <p:nvPr/>
            </p:nvSpPr>
            <p:spPr bwMode="auto">
              <a:xfrm>
                <a:off x="2498900" y="1880109"/>
                <a:ext cx="1094772" cy="1094772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rgbClr val="4963A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6" name="3"/>
              <p:cNvSpPr/>
              <p:nvPr/>
            </p:nvSpPr>
            <p:spPr bwMode="auto">
              <a:xfrm>
                <a:off x="3626639" y="2612292"/>
                <a:ext cx="451070" cy="45107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7" name="2"/>
              <p:cNvSpPr/>
              <p:nvPr/>
            </p:nvSpPr>
            <p:spPr bwMode="auto">
              <a:xfrm>
                <a:off x="2078023" y="2135680"/>
                <a:ext cx="225535" cy="225535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8" name="1"/>
              <p:cNvSpPr/>
              <p:nvPr/>
            </p:nvSpPr>
            <p:spPr bwMode="auto">
              <a:xfrm>
                <a:off x="3461295" y="1773226"/>
                <a:ext cx="327720" cy="32772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rgbClr val="4963A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</p:grpSp>
        <p:sp>
          <p:nvSpPr>
            <p:cNvPr id="4" name="5"/>
            <p:cNvSpPr/>
            <p:nvPr/>
          </p:nvSpPr>
          <p:spPr bwMode="auto">
            <a:xfrm>
              <a:off x="5823676" y="3746349"/>
              <a:ext cx="459700" cy="459700"/>
            </a:xfrm>
            <a:custGeom>
              <a:avLst/>
              <a:gdLst>
                <a:gd name="T0" fmla="*/ 119 w 236"/>
                <a:gd name="T1" fmla="*/ 123 h 236"/>
                <a:gd name="T2" fmla="*/ 111 w 236"/>
                <a:gd name="T3" fmla="*/ 131 h 236"/>
                <a:gd name="T4" fmla="*/ 115 w 236"/>
                <a:gd name="T5" fmla="*/ 138 h 236"/>
                <a:gd name="T6" fmla="*/ 115 w 236"/>
                <a:gd name="T7" fmla="*/ 150 h 236"/>
                <a:gd name="T8" fmla="*/ 118 w 236"/>
                <a:gd name="T9" fmla="*/ 154 h 236"/>
                <a:gd name="T10" fmla="*/ 119 w 236"/>
                <a:gd name="T11" fmla="*/ 154 h 236"/>
                <a:gd name="T12" fmla="*/ 122 w 236"/>
                <a:gd name="T13" fmla="*/ 150 h 236"/>
                <a:gd name="T14" fmla="*/ 122 w 236"/>
                <a:gd name="T15" fmla="*/ 138 h 236"/>
                <a:gd name="T16" fmla="*/ 126 w 236"/>
                <a:gd name="T17" fmla="*/ 131 h 236"/>
                <a:gd name="T18" fmla="*/ 119 w 236"/>
                <a:gd name="T19" fmla="*/ 123 h 236"/>
                <a:gd name="T20" fmla="*/ 119 w 236"/>
                <a:gd name="T21" fmla="*/ 66 h 236"/>
                <a:gd name="T22" fmla="*/ 100 w 236"/>
                <a:gd name="T23" fmla="*/ 84 h 236"/>
                <a:gd name="T24" fmla="*/ 100 w 236"/>
                <a:gd name="T25" fmla="*/ 102 h 236"/>
                <a:gd name="T26" fmla="*/ 137 w 236"/>
                <a:gd name="T27" fmla="*/ 102 h 236"/>
                <a:gd name="T28" fmla="*/ 137 w 236"/>
                <a:gd name="T29" fmla="*/ 84 h 236"/>
                <a:gd name="T30" fmla="*/ 119 w 236"/>
                <a:gd name="T31" fmla="*/ 66 h 236"/>
                <a:gd name="T32" fmla="*/ 118 w 236"/>
                <a:gd name="T33" fmla="*/ 0 h 236"/>
                <a:gd name="T34" fmla="*/ 0 w 236"/>
                <a:gd name="T35" fmla="*/ 118 h 236"/>
                <a:gd name="T36" fmla="*/ 118 w 236"/>
                <a:gd name="T37" fmla="*/ 236 h 236"/>
                <a:gd name="T38" fmla="*/ 236 w 236"/>
                <a:gd name="T39" fmla="*/ 118 h 236"/>
                <a:gd name="T40" fmla="*/ 118 w 236"/>
                <a:gd name="T41" fmla="*/ 0 h 236"/>
                <a:gd name="T42" fmla="*/ 164 w 236"/>
                <a:gd name="T43" fmla="*/ 161 h 236"/>
                <a:gd name="T44" fmla="*/ 149 w 236"/>
                <a:gd name="T45" fmla="*/ 176 h 236"/>
                <a:gd name="T46" fmla="*/ 88 w 236"/>
                <a:gd name="T47" fmla="*/ 176 h 236"/>
                <a:gd name="T48" fmla="*/ 73 w 236"/>
                <a:gd name="T49" fmla="*/ 161 h 236"/>
                <a:gd name="T50" fmla="*/ 73 w 236"/>
                <a:gd name="T51" fmla="*/ 105 h 236"/>
                <a:gd name="T52" fmla="*/ 76 w 236"/>
                <a:gd name="T53" fmla="*/ 102 h 236"/>
                <a:gd name="T54" fmla="*/ 86 w 236"/>
                <a:gd name="T55" fmla="*/ 102 h 236"/>
                <a:gd name="T56" fmla="*/ 86 w 236"/>
                <a:gd name="T57" fmla="*/ 84 h 236"/>
                <a:gd name="T58" fmla="*/ 118 w 236"/>
                <a:gd name="T59" fmla="*/ 51 h 236"/>
                <a:gd name="T60" fmla="*/ 119 w 236"/>
                <a:gd name="T61" fmla="*/ 51 h 236"/>
                <a:gd name="T62" fmla="*/ 152 w 236"/>
                <a:gd name="T63" fmla="*/ 84 h 236"/>
                <a:gd name="T64" fmla="*/ 152 w 236"/>
                <a:gd name="T65" fmla="*/ 102 h 236"/>
                <a:gd name="T66" fmla="*/ 161 w 236"/>
                <a:gd name="T67" fmla="*/ 102 h 236"/>
                <a:gd name="T68" fmla="*/ 164 w 236"/>
                <a:gd name="T69" fmla="*/ 105 h 236"/>
                <a:gd name="T70" fmla="*/ 164 w 236"/>
                <a:gd name="T71" fmla="*/ 16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" h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rgbClr val="4963A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6250" y="497150"/>
            <a:ext cx="11079499" cy="1478299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3938270" y="821055"/>
            <a:ext cx="430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第一部分：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小组成员分工与工作占比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304" y="2509313"/>
            <a:ext cx="2902942" cy="1706648"/>
          </a:xfrm>
          <a:prstGeom prst="rect">
            <a:avLst/>
          </a:prstGeom>
          <a:blipFill>
            <a:blip r:embed="rId1"/>
            <a:srcRect/>
            <a:stretch>
              <a:fillRect t="-7525" b="-75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379220" y="4577080"/>
            <a:ext cx="3042920" cy="691515"/>
            <a:chOff x="2062" y="7208"/>
            <a:chExt cx="4792" cy="1089"/>
          </a:xfrm>
        </p:grpSpPr>
        <p:sp>
          <p:nvSpPr>
            <p:cNvPr id="12" name="TextBox 9"/>
            <p:cNvSpPr txBox="1"/>
            <p:nvPr/>
          </p:nvSpPr>
          <p:spPr>
            <a:xfrm>
              <a:off x="2062" y="7208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席亮：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2062" y="7777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统筹分工与交互Debug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67555" y="2509520"/>
            <a:ext cx="3049905" cy="661035"/>
            <a:chOff x="7193" y="3952"/>
            <a:chExt cx="4803" cy="1041"/>
          </a:xfrm>
        </p:grpSpPr>
        <p:sp>
          <p:nvSpPr>
            <p:cNvPr id="16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牛卓群：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服务器搭建与API配置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79220" y="5487035"/>
            <a:ext cx="3049905" cy="661035"/>
            <a:chOff x="2051" y="8692"/>
            <a:chExt cx="4803" cy="1041"/>
          </a:xfrm>
        </p:grpSpPr>
        <p:sp>
          <p:nvSpPr>
            <p:cNvPr id="22" name="TextBox 9"/>
            <p:cNvSpPr txBox="1"/>
            <p:nvPr/>
          </p:nvSpPr>
          <p:spPr>
            <a:xfrm>
              <a:off x="2062" y="869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陈哲：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9"/>
            <p:cNvSpPr txBox="1"/>
            <p:nvPr/>
          </p:nvSpPr>
          <p:spPr>
            <a:xfrm>
              <a:off x="2051" y="921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地图建模与测试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56095" y="2509520"/>
            <a:ext cx="3049905" cy="661670"/>
            <a:chOff x="7193" y="3952"/>
            <a:chExt cx="4803" cy="1042"/>
          </a:xfrm>
        </p:grpSpPr>
        <p:sp>
          <p:nvSpPr>
            <p:cNvPr id="25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林纬政：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游戏各模块功能实现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142095" y="2509520"/>
            <a:ext cx="3049905" cy="661670"/>
            <a:chOff x="7193" y="3952"/>
            <a:chExt cx="4803" cy="1042"/>
          </a:xfrm>
        </p:grpSpPr>
        <p:sp>
          <p:nvSpPr>
            <p:cNvPr id="28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胡燊燊：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服务器搭建与API配置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863080" y="3686810"/>
            <a:ext cx="3049905" cy="661670"/>
            <a:chOff x="7193" y="3952"/>
            <a:chExt cx="4803" cy="1042"/>
          </a:xfrm>
        </p:grpSpPr>
        <p:sp>
          <p:nvSpPr>
            <p:cNvPr id="32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陈文俊：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框架搭建与组件交互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42095" y="3686810"/>
            <a:ext cx="3049905" cy="661670"/>
            <a:chOff x="7193" y="3952"/>
            <a:chExt cx="4803" cy="1042"/>
          </a:xfrm>
        </p:grpSpPr>
        <p:sp>
          <p:nvSpPr>
            <p:cNvPr id="35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李家生：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前端页面与逻辑实现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63080" y="4938395"/>
            <a:ext cx="3049905" cy="661670"/>
            <a:chOff x="7193" y="3952"/>
            <a:chExt cx="4803" cy="1042"/>
          </a:xfrm>
        </p:grpSpPr>
        <p:sp>
          <p:nvSpPr>
            <p:cNvPr id="38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陈梓烨：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前端页面实现、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vlog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剪辑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142095" y="4938395"/>
            <a:ext cx="3049905" cy="661670"/>
            <a:chOff x="7193" y="3952"/>
            <a:chExt cx="4803" cy="1042"/>
          </a:xfrm>
        </p:grpSpPr>
        <p:sp>
          <p:nvSpPr>
            <p:cNvPr id="41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陶阳：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数据库搭建与API配置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70065" y="5817870"/>
            <a:ext cx="3049905" cy="661670"/>
            <a:chOff x="7193" y="3952"/>
            <a:chExt cx="4803" cy="1042"/>
          </a:xfrm>
        </p:grpSpPr>
        <p:sp>
          <p:nvSpPr>
            <p:cNvPr id="45" name="TextBox 9"/>
            <p:cNvSpPr txBox="1"/>
            <p:nvPr/>
          </p:nvSpPr>
          <p:spPr>
            <a:xfrm>
              <a:off x="7204" y="3952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刘良堡：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9"/>
            <p:cNvSpPr txBox="1"/>
            <p:nvPr/>
          </p:nvSpPr>
          <p:spPr>
            <a:xfrm>
              <a:off x="7193" y="4473"/>
              <a:ext cx="4792" cy="521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前端页面逻辑分析与测试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vlog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剪辑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4625" y="441960"/>
            <a:ext cx="2419350" cy="2038350"/>
            <a:chOff x="1202" y="3174"/>
            <a:chExt cx="3810" cy="3210"/>
          </a:xfrm>
        </p:grpSpPr>
        <p:sp>
          <p:nvSpPr>
            <p:cNvPr id="2" name="矩形 1"/>
            <p:cNvSpPr/>
            <p:nvPr/>
          </p:nvSpPr>
          <p:spPr>
            <a:xfrm>
              <a:off x="1202" y="3174"/>
              <a:ext cx="3811" cy="3211"/>
            </a:xfrm>
            <a:prstGeom prst="rect">
              <a:avLst/>
            </a:prstGeom>
            <a:solidFill>
              <a:srgbClr val="49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6"/>
            <p:cNvSpPr txBox="1"/>
            <p:nvPr/>
          </p:nvSpPr>
          <p:spPr>
            <a:xfrm>
              <a:off x="1438" y="4891"/>
              <a:ext cx="333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部分：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工作占比</a:t>
              </a:r>
              <a:endPara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79367" y="0"/>
            <a:ext cx="69126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807017" y="507682"/>
          <a:ext cx="9232265" cy="584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6630035"/>
                <a:gridCol w="1352550"/>
              </a:tblGrid>
              <a:tr h="8515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工作量占比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席亮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博客撰写、功能验收与Debug、任务分工与参数分配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陈哲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地图建模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李家生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游戏原型实现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刘良堡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地图建模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陶阳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数据库搭建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林纬政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根据选定框架实现服务器部署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陈梓烨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地图建模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胡燊燊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根据选定框架实现服务器部署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陈文俊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根据选定框架实现服务器部署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牛卓群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游戏原型实现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3284" y="2015399"/>
            <a:ext cx="2419863" cy="2039016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913423" y="3105834"/>
            <a:ext cx="21195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难题与进度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9367" y="0"/>
            <a:ext cx="69126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46495" y="923290"/>
            <a:ext cx="4701540" cy="1198880"/>
            <a:chOff x="9837" y="1454"/>
            <a:chExt cx="7404" cy="1888"/>
          </a:xfrm>
        </p:grpSpPr>
        <p:sp>
          <p:nvSpPr>
            <p:cNvPr id="8" name="TextBox 9"/>
            <p:cNvSpPr txBox="1"/>
            <p:nvPr/>
          </p:nvSpPr>
          <p:spPr>
            <a:xfrm>
              <a:off x="10529" y="1878"/>
              <a:ext cx="6712" cy="146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创建并移动角色 ：角色移动速度与帧率相关，无法在不同电脑同步 ——解决方案：锁帧或者给Update函数中添加Time.deltatime 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46495" y="2279015"/>
            <a:ext cx="4701540" cy="1198880"/>
            <a:chOff x="9837" y="1454"/>
            <a:chExt cx="7404" cy="1888"/>
          </a:xfrm>
        </p:grpSpPr>
        <p:sp>
          <p:nvSpPr>
            <p:cNvPr id="11" name="TextBox 9"/>
            <p:cNvSpPr txBox="1"/>
            <p:nvPr/>
          </p:nvSpPr>
          <p:spPr>
            <a:xfrm>
              <a:off x="10529" y="1878"/>
              <a:ext cx="6712" cy="10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瓦片大小与网格大小不一致  ——解决方案：整网格显示的像素大小与图片一致</a:t>
              </a:r>
              <a:endPara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46495" y="3477895"/>
            <a:ext cx="4701540" cy="1198880"/>
            <a:chOff x="9837" y="1454"/>
            <a:chExt cx="7404" cy="1888"/>
          </a:xfrm>
        </p:grpSpPr>
        <p:sp>
          <p:nvSpPr>
            <p:cNvPr id="14" name="TextBox 9"/>
            <p:cNvSpPr txBox="1"/>
            <p:nvPr/>
          </p:nvSpPr>
          <p:spPr>
            <a:xfrm>
              <a:off x="10529" y="1878"/>
              <a:ext cx="6712" cy="10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摄像机移出地图边界  ——解决方案：调整摄像机设置，给地图设置边界碰撞体</a:t>
              </a:r>
              <a:endPara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46495" y="4544695"/>
            <a:ext cx="4701540" cy="1198880"/>
            <a:chOff x="9837" y="1454"/>
            <a:chExt cx="7404" cy="1888"/>
          </a:xfrm>
        </p:grpSpPr>
        <p:sp>
          <p:nvSpPr>
            <p:cNvPr id="20" name="TextBox 9"/>
            <p:cNvSpPr txBox="1"/>
            <p:nvPr/>
          </p:nvSpPr>
          <p:spPr>
            <a:xfrm>
              <a:off x="10529" y="1878"/>
              <a:ext cx="6712" cy="10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碰撞检测失效  ——解决方案： 设置为与角色同一图层 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3284" y="2015399"/>
            <a:ext cx="2419863" cy="2039016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913423" y="3105834"/>
            <a:ext cx="21195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难题与进度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9367" y="0"/>
            <a:ext cx="69126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46495" y="923290"/>
            <a:ext cx="4701540" cy="1198880"/>
            <a:chOff x="9837" y="1454"/>
            <a:chExt cx="7404" cy="1888"/>
          </a:xfrm>
        </p:grpSpPr>
        <p:sp>
          <p:nvSpPr>
            <p:cNvPr id="8" name="TextBox 9"/>
            <p:cNvSpPr txBox="1"/>
            <p:nvPr/>
          </p:nvSpPr>
          <p:spPr>
            <a:xfrm>
              <a:off x="10529" y="1878"/>
              <a:ext cx="6712" cy="10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联网时延大——解决方案：参考官方文档，改变接入点地址</a:t>
              </a:r>
              <a:endPara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46495" y="2279015"/>
            <a:ext cx="4701540" cy="1198880"/>
            <a:chOff x="9837" y="1454"/>
            <a:chExt cx="7404" cy="1888"/>
          </a:xfrm>
        </p:grpSpPr>
        <p:sp>
          <p:nvSpPr>
            <p:cNvPr id="11" name="TextBox 9"/>
            <p:cNvSpPr txBox="1"/>
            <p:nvPr/>
          </p:nvSpPr>
          <p:spPr>
            <a:xfrm>
              <a:off x="10529" y="1878"/>
              <a:ext cx="6712" cy="10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实现游戏背景音乐播放：无法根据音乐列表循环播放——解决方案：暂时还没有解决</a:t>
              </a:r>
              <a:endPara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6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46495" y="3477895"/>
            <a:ext cx="4701540" cy="1198880"/>
            <a:chOff x="9837" y="1454"/>
            <a:chExt cx="7404" cy="1888"/>
          </a:xfrm>
        </p:grpSpPr>
        <p:sp>
          <p:nvSpPr>
            <p:cNvPr id="14" name="TextBox 9"/>
            <p:cNvSpPr txBox="1"/>
            <p:nvPr/>
          </p:nvSpPr>
          <p:spPr>
            <a:xfrm>
              <a:off x="10529" y="1878"/>
              <a:ext cx="6712" cy="10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调试接口：接口参数方法错误 ——解决方案：针对不同类型错误进行debug</a:t>
              </a:r>
              <a:endPara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7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46495" y="4544695"/>
            <a:ext cx="4701540" cy="1198880"/>
            <a:chOff x="9837" y="1454"/>
            <a:chExt cx="7404" cy="1888"/>
          </a:xfrm>
        </p:grpSpPr>
        <p:sp>
          <p:nvSpPr>
            <p:cNvPr id="20" name="TextBox 9"/>
            <p:cNvSpPr txBox="1"/>
            <p:nvPr/>
          </p:nvSpPr>
          <p:spPr>
            <a:xfrm>
              <a:off x="10529" y="1878"/>
              <a:ext cx="6712" cy="10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接口文档的确定：接口的设计 ——解决方案： 网络查看相关资料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37" y="1454"/>
              <a:ext cx="532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8</a:t>
              </a:r>
              <a:r>
                <a:rPr lang="zh-CN" altLang="en-US" sz="72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、</a:t>
              </a:r>
              <a:endPara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3284" y="2015399"/>
            <a:ext cx="2419863" cy="2039016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913423" y="3105834"/>
            <a:ext cx="21195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难题与进度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9367" y="0"/>
            <a:ext cx="69126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382761" y="387985"/>
          <a:ext cx="8429625" cy="608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540"/>
                <a:gridCol w="961390"/>
                <a:gridCol w="1261110"/>
                <a:gridCol w="1260475"/>
                <a:gridCol w="1261110"/>
              </a:tblGrid>
              <a:tr h="8870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博客名称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完成工作量/%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剩余工作量/%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已完成占比/%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Conquer——冲刺日志（第一天）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11.16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Conquer——冲刺日志（第二天）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11.17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Conquer——冲刺日志（第三天）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11.18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Conquer——冲刺日志（第四天）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11.19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Conquer——冲刺日志（第五天）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Conquer——冲刺日志（第六天）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11.21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Conquer——冲刺日志（第七天）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11.22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Conquer——冲刺日志（第八天）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11.23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Conquer——冲刺日志（第九天）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11.24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Conquer——冲刺日志（第十天）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639019"/>
            <a:ext cx="4235570" cy="133709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35570" y="1050374"/>
            <a:ext cx="7956429" cy="1337094"/>
          </a:xfrm>
          <a:prstGeom prst="rect">
            <a:avLst/>
          </a:prstGeom>
          <a:blipFill>
            <a:blip r:embed="rId1"/>
            <a:srcRect/>
            <a:stretch>
              <a:fillRect t="-759" b="-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944279" y="1953623"/>
            <a:ext cx="297230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项目实际结构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5990" y="2660650"/>
            <a:ext cx="5791200" cy="3929380"/>
            <a:chOff x="0" y="892"/>
            <a:chExt cx="9120" cy="6188"/>
          </a:xfrm>
        </p:grpSpPr>
        <p:sp>
          <p:nvSpPr>
            <p:cNvPr id="12" name="矩形 11"/>
            <p:cNvSpPr/>
            <p:nvPr/>
          </p:nvSpPr>
          <p:spPr>
            <a:xfrm>
              <a:off x="0" y="3720"/>
              <a:ext cx="9120" cy="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02" y="892"/>
              <a:ext cx="6636" cy="3945"/>
            </a:xfrm>
            <a:prstGeom prst="rect">
              <a:avLst/>
            </a:prstGeom>
            <a:blipFill>
              <a:blip r:embed="rId2"/>
              <a:srcRect/>
              <a:stretch>
                <a:fillRect l="-1080" r="-108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77365" y="4456430"/>
            <a:ext cx="4728845" cy="1322070"/>
            <a:chOff x="1694202" y="1679880"/>
            <a:chExt cx="4890596" cy="1322070"/>
          </a:xfrm>
        </p:grpSpPr>
        <p:sp>
          <p:nvSpPr>
            <p:cNvPr id="6" name="文本框 5"/>
            <p:cNvSpPr txBox="1"/>
            <p:nvPr/>
          </p:nvSpPr>
          <p:spPr>
            <a:xfrm>
              <a:off x="1694202" y="1679880"/>
              <a:ext cx="4890596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项目的实际架构：使用unity引擎，后端使用pun2unity插件实现联机，通过前端开发实现单机游戏后部署pun2插件的脚本进行联机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22777" y="1961233"/>
              <a:ext cx="325900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76516" y="1413293"/>
            <a:ext cx="830346" cy="2503100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820" y="622300"/>
            <a:ext cx="4102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小组成员体会</a:t>
            </a:r>
            <a:endParaRPr lang="zh-CN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583"/>
          <p:cNvSpPr/>
          <p:nvPr/>
        </p:nvSpPr>
        <p:spPr>
          <a:xfrm>
            <a:off x="591986" y="1205559"/>
            <a:ext cx="458718" cy="56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1820" y="2162175"/>
            <a:ext cx="4262288" cy="522213"/>
            <a:chOff x="932" y="3405"/>
            <a:chExt cx="6712" cy="822"/>
          </a:xfrm>
        </p:grpSpPr>
        <p:sp>
          <p:nvSpPr>
            <p:cNvPr id="30" name="TextBox 6"/>
            <p:cNvSpPr txBox="1"/>
            <p:nvPr/>
          </p:nvSpPr>
          <p:spPr>
            <a:xfrm>
              <a:off x="2006" y="3405"/>
              <a:ext cx="431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每个人都积极的参与到了团队项目的每个过程当中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席亮：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1820" y="3248660"/>
            <a:ext cx="4262288" cy="736943"/>
            <a:chOff x="932" y="3405"/>
            <a:chExt cx="6712" cy="1160"/>
          </a:xfrm>
        </p:grpSpPr>
        <p:sp>
          <p:nvSpPr>
            <p:cNvPr id="11" name="TextBox 6"/>
            <p:cNvSpPr txBox="1"/>
            <p:nvPr/>
          </p:nvSpPr>
          <p:spPr>
            <a:xfrm>
              <a:off x="2006" y="3405"/>
              <a:ext cx="4312" cy="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这次冲刺，让我学会了不少知识，c#的使用，golang的使用，unity的使用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陈文俊：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1820" y="4450715"/>
            <a:ext cx="4262288" cy="2245135"/>
            <a:chOff x="932" y="3405"/>
            <a:chExt cx="6712" cy="3534"/>
          </a:xfrm>
        </p:grpSpPr>
        <p:sp>
          <p:nvSpPr>
            <p:cNvPr id="15" name="TextBox 6"/>
            <p:cNvSpPr txBox="1"/>
            <p:nvPr/>
          </p:nvSpPr>
          <p:spPr>
            <a:xfrm>
              <a:off x="2006" y="3405"/>
              <a:ext cx="4312" cy="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找学习资源找得很难受，因为都要试一下才知道是不是自己需要的资源，而且一试就是好几个小时，在本次冲刺过程中，我也慢慢体会到了要完全实现需求是多么地困难，代码改来改去还是不合预期效果，网上找解决方法还找不到，不过还是有一点让我感到欣慰的，那就是成功实现联网了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李家生：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64325" y="622300"/>
            <a:ext cx="4262288" cy="1168309"/>
            <a:chOff x="932" y="3405"/>
            <a:chExt cx="6712" cy="1839"/>
          </a:xfrm>
        </p:grpSpPr>
        <p:sp>
          <p:nvSpPr>
            <p:cNvPr id="21" name="TextBox 6"/>
            <p:cNvSpPr txBox="1"/>
            <p:nvPr/>
          </p:nvSpPr>
          <p:spPr>
            <a:xfrm>
              <a:off x="2006" y="3405"/>
              <a:ext cx="4312" cy="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进行游戏开发，慢慢才知道游戏开发的难度之大，特别是例如摄像机和碰撞的设置，比较费时。搜索引擎要好好利用，同时自己也要不断思考。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刘良堡：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64325" y="2049780"/>
            <a:ext cx="4262288" cy="2030405"/>
            <a:chOff x="932" y="3405"/>
            <a:chExt cx="6712" cy="3196"/>
          </a:xfrm>
        </p:grpSpPr>
        <p:sp>
          <p:nvSpPr>
            <p:cNvPr id="24" name="TextBox 6"/>
            <p:cNvSpPr txBox="1"/>
            <p:nvPr/>
          </p:nvSpPr>
          <p:spPr>
            <a:xfrm>
              <a:off x="2006" y="3405"/>
              <a:ext cx="4312" cy="3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通过此次的α冲刺，体会到了项目的困难，项目相关知识的快速学习的重要性。将之前学习到的理论快速应用到实践。体会到了软件产品开发的快捷性。同时与其他同学相互学习讨论请教，使项目快速成型，使自己对软件产品的计划与产生有了更加深刻的了解。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牛卓群：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64325" y="4264660"/>
            <a:ext cx="4262288" cy="1815040"/>
            <a:chOff x="932" y="3405"/>
            <a:chExt cx="6712" cy="2857"/>
          </a:xfrm>
        </p:grpSpPr>
        <p:sp>
          <p:nvSpPr>
            <p:cNvPr id="37" name="TextBox 6"/>
            <p:cNvSpPr txBox="1"/>
            <p:nvPr/>
          </p:nvSpPr>
          <p:spPr>
            <a:xfrm>
              <a:off x="2006" y="3405"/>
              <a:ext cx="4312" cy="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通过此次冲刺，我体会到项目开发的困难，感受到了统筹协作的重要性。学习了unity，c#的使用，前端和后端的接口。现在越来越需要查阅文档和资料，一个简单问题的排查有时要花很久时间。但一起协作和debug的过程总是让人欣慰。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932" y="3405"/>
              <a:ext cx="6712" cy="5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林纬政：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477f79f3-648a-41d5-936d-bafa408be9eb}"/>
  <p:tag name="TABLE_RECT" val="116.525*40.025*726.95*459.95"/>
  <p:tag name="TABLE_EMPHASIZE_COLOR" val="6579300"/>
  <p:tag name="TABLE_ONEKEY_SKIN_IDX" val="0"/>
  <p:tag name="TABLE_SKINIDX" val="-1"/>
  <p:tag name="TABLE_COLORIDX" val="l"/>
</p:tagLst>
</file>

<file path=ppt/tags/tag2.xml><?xml version="1.0" encoding="utf-8"?>
<p:tagLst xmlns:p="http://schemas.openxmlformats.org/presentationml/2006/main">
  <p:tag name="KSO_WM_UNIT_TABLE_BEAUTIFY" val="smartTable{f443135c-32a1-4ab4-87f3-a5f03e704424}"/>
  <p:tag name="TABLE_RECT" val="266.359*30.55*663.75*478.9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演示</Application>
  <PresentationFormat>宽屏</PresentationFormat>
  <Paragraphs>332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Source Han Sans CN Normal</vt:lpstr>
      <vt:lpstr>Yu Gothic UI Semilight</vt:lpstr>
      <vt:lpstr>Noto Serif CJK SC</vt:lpstr>
      <vt:lpstr>FZHei-B01S</vt:lpstr>
      <vt:lpstr>方正黑体简体</vt:lpstr>
      <vt:lpstr>Gill Sans</vt:lpstr>
      <vt:lpstr>思源黑体 CN Heavy</vt:lpstr>
      <vt:lpstr>黑体</vt:lpstr>
      <vt:lpstr>等线</vt:lpstr>
      <vt:lpstr>Arial Unicode MS</vt:lpstr>
      <vt:lpstr>等线 Light</vt:lpstr>
      <vt:lpstr>Calibri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哑剧.</cp:lastModifiedBy>
  <cp:revision>3</cp:revision>
  <dcterms:created xsi:type="dcterms:W3CDTF">2020-02-28T09:13:00Z</dcterms:created>
  <dcterms:modified xsi:type="dcterms:W3CDTF">2022-11-26T15:57:23Z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  <property fmtid="{D5CDD505-2E9C-101B-9397-08002B2CF9AE}" pid="3" name="KSOTemplateUUID">
    <vt:lpwstr>v1.0_mb_pQzIEODkE5dyNjgFDpJPHw==</vt:lpwstr>
  </property>
</Properties>
</file>