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84" r:id="rId6"/>
    <p:sldId id="285" r:id="rId7"/>
    <p:sldId id="260" r:id="rId8"/>
    <p:sldId id="262" r:id="rId9"/>
    <p:sldId id="286" r:id="rId10"/>
    <p:sldId id="287" r:id="rId11"/>
    <p:sldId id="261" r:id="rId12"/>
    <p:sldId id="288" r:id="rId13"/>
    <p:sldId id="289" r:id="rId14"/>
    <p:sldId id="290" r:id="rId15"/>
    <p:sldId id="291" r:id="rId16"/>
    <p:sldId id="292" r:id="rId17"/>
    <p:sldId id="293" r:id="rId18"/>
    <p:sldId id="294" r:id="rId19"/>
    <p:sldId id="295" r:id="rId20"/>
    <p:sldId id="296" r:id="rId21"/>
    <p:sldId id="297" r:id="rId2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1E00-FEDB-4C01-3B1C-CA39F9B2F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5A76701C-D69F-02F3-A50F-A0BB91403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DB850CF9-D02B-83B0-25FE-C2AE722F12F2}"/>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5" name="Footer Placeholder 4">
            <a:extLst>
              <a:ext uri="{FF2B5EF4-FFF2-40B4-BE49-F238E27FC236}">
                <a16:creationId xmlns:a16="http://schemas.microsoft.com/office/drawing/2014/main" id="{6A85C7C5-DD6B-66F8-5587-CDE903E9C0C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9AC42A8F-2D05-1F2C-C737-BECE7D92D0F6}"/>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141313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578F-5905-D536-902A-6848802A1D3A}"/>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A9C020BD-F16C-8738-5427-D52B6543BE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E4B333D-A6EB-03FE-A9FC-886EEE493098}"/>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5" name="Footer Placeholder 4">
            <a:extLst>
              <a:ext uri="{FF2B5EF4-FFF2-40B4-BE49-F238E27FC236}">
                <a16:creationId xmlns:a16="http://schemas.microsoft.com/office/drawing/2014/main" id="{7A7BF889-20C3-F89F-AC7F-A73AC69DAFA5}"/>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00814737-E110-95C7-A533-516DECEB639C}"/>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353530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04CE33-1988-231C-774C-0CA3BF4816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5C373CA0-E4F3-1F97-0E4C-3A20D1BFE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C12374F3-24AC-5FBE-1114-43A263F07C05}"/>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5" name="Footer Placeholder 4">
            <a:extLst>
              <a:ext uri="{FF2B5EF4-FFF2-40B4-BE49-F238E27FC236}">
                <a16:creationId xmlns:a16="http://schemas.microsoft.com/office/drawing/2014/main" id="{28E7AF03-0636-CFFF-F789-552081C801C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391932D-CF8E-C8CB-5885-102A96F36AEA}"/>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204110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89DF-4A3F-2BCA-5F08-8EB4FFFF7417}"/>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732FF21A-26B8-60B7-820E-0441241A52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B34F1EB1-74C6-AB1E-944B-5A29F144DBE9}"/>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5" name="Footer Placeholder 4">
            <a:extLst>
              <a:ext uri="{FF2B5EF4-FFF2-40B4-BE49-F238E27FC236}">
                <a16:creationId xmlns:a16="http://schemas.microsoft.com/office/drawing/2014/main" id="{E6179DF5-CEF1-7B41-2068-0E6967F4F8AA}"/>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18F2B6EA-44EA-2C88-B282-0635075E623C}"/>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424519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5EE9-300B-417A-C7A3-8CE6E62D8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03022BDD-CDF6-1D60-2291-CBFADBE061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9C093-BC21-3FB6-595E-AD8583D1B283}"/>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5" name="Footer Placeholder 4">
            <a:extLst>
              <a:ext uri="{FF2B5EF4-FFF2-40B4-BE49-F238E27FC236}">
                <a16:creationId xmlns:a16="http://schemas.microsoft.com/office/drawing/2014/main" id="{623653B1-0A6C-823D-11A3-FEBA8CA60152}"/>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7BC4787-FE38-C501-FF52-9066C962FCBE}"/>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230114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C199-B1D0-C13C-D6E0-A5347D2CA6C4}"/>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227B92D0-66A3-FEA5-4396-A727A42EF1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E5E3E5AF-0B03-D025-993A-87BF016B9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8963CF8E-6144-C93D-A9B4-D26E4C04520B}"/>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6" name="Footer Placeholder 5">
            <a:extLst>
              <a:ext uri="{FF2B5EF4-FFF2-40B4-BE49-F238E27FC236}">
                <a16:creationId xmlns:a16="http://schemas.microsoft.com/office/drawing/2014/main" id="{935A02BC-C3B3-E415-B50D-A161FD26F721}"/>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52CE83B-E49D-0077-EE0A-82A93A66EE27}"/>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3691809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C4AA-1904-30BA-8AFD-67B5DEAC1476}"/>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73D8D3E5-7C89-4B1A-E957-BDCA71EB3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BEF5C-26C6-0C1D-CD3F-7CBCA0102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744B93A3-20D7-E04F-65AE-5428FEAC9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533D05-DBB3-3F29-C79C-4AEEAA3A29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39E2CED9-2B17-FDFE-BFF6-964C3B6FF7E3}"/>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8" name="Footer Placeholder 7">
            <a:extLst>
              <a:ext uri="{FF2B5EF4-FFF2-40B4-BE49-F238E27FC236}">
                <a16:creationId xmlns:a16="http://schemas.microsoft.com/office/drawing/2014/main" id="{CE2645D7-817E-88BF-7625-7F0D93E1C22F}"/>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1138B4F3-6C6F-5D47-812B-E97FBE31883C}"/>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336907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9378-C08F-CEEE-6BCE-20905759DC9D}"/>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6B874CAD-DE2C-6B7D-B04E-82C2E3A211F9}"/>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4" name="Footer Placeholder 3">
            <a:extLst>
              <a:ext uri="{FF2B5EF4-FFF2-40B4-BE49-F238E27FC236}">
                <a16:creationId xmlns:a16="http://schemas.microsoft.com/office/drawing/2014/main" id="{03E7D218-9839-2982-FDF5-ED97BBCBC082}"/>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7C9D4D24-30C3-981A-FD8F-307C6485F81E}"/>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42856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F6414-99F6-A218-C05C-C7A6AC38E1A7}"/>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3" name="Footer Placeholder 2">
            <a:extLst>
              <a:ext uri="{FF2B5EF4-FFF2-40B4-BE49-F238E27FC236}">
                <a16:creationId xmlns:a16="http://schemas.microsoft.com/office/drawing/2014/main" id="{7D48956F-7F3B-4058-AFF2-44BA8CF7E697}"/>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198F3E5D-C62A-7351-832E-240475CA09C1}"/>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101778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AA0D-E3DE-2F3E-3DB8-ECBB12712F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E63858EE-3916-259D-3D89-506EB6B3EA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A7FE50C-57F7-6367-D648-7BFF9C0B6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23AFA-2D0E-BB07-4F53-60C2BD2494A1}"/>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6" name="Footer Placeholder 5">
            <a:extLst>
              <a:ext uri="{FF2B5EF4-FFF2-40B4-BE49-F238E27FC236}">
                <a16:creationId xmlns:a16="http://schemas.microsoft.com/office/drawing/2014/main" id="{858C8AFC-DF69-6DA8-25B7-72B5ADBA959B}"/>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901EE37C-E149-17F6-2D77-A72217E2EABE}"/>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26878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3082-FF00-1C6D-1744-2BA5FE863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955DAD07-D74B-BCD8-05D7-2E3FD13D9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8B072E03-2ACC-A925-FC3A-AB1460832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C52D1-76D3-2F89-FBC0-74AE73F1E88E}"/>
              </a:ext>
            </a:extLst>
          </p:cNvPr>
          <p:cNvSpPr>
            <a:spLocks noGrp="1"/>
          </p:cNvSpPr>
          <p:nvPr>
            <p:ph type="dt" sz="half" idx="10"/>
          </p:nvPr>
        </p:nvSpPr>
        <p:spPr/>
        <p:txBody>
          <a:bodyPr/>
          <a:lstStyle/>
          <a:p>
            <a:fld id="{E5EF27BB-9E07-4075-A890-1DB52AC673D6}" type="datetimeFigureOut">
              <a:rPr lang="pl-PL" smtClean="0"/>
              <a:t>16.02.2023</a:t>
            </a:fld>
            <a:endParaRPr lang="pl-PL"/>
          </a:p>
        </p:txBody>
      </p:sp>
      <p:sp>
        <p:nvSpPr>
          <p:cNvPr id="6" name="Footer Placeholder 5">
            <a:extLst>
              <a:ext uri="{FF2B5EF4-FFF2-40B4-BE49-F238E27FC236}">
                <a16:creationId xmlns:a16="http://schemas.microsoft.com/office/drawing/2014/main" id="{E6DB703B-FD8C-D917-A26B-8D07A797DB69}"/>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5A7ADF7F-30FB-9AF9-E729-6A0E09D52AA4}"/>
              </a:ext>
            </a:extLst>
          </p:cNvPr>
          <p:cNvSpPr>
            <a:spLocks noGrp="1"/>
          </p:cNvSpPr>
          <p:nvPr>
            <p:ph type="sldNum" sz="quarter" idx="12"/>
          </p:nvPr>
        </p:nvSpPr>
        <p:spPr/>
        <p:txBody>
          <a:bodyPr/>
          <a:lstStyle/>
          <a:p>
            <a:fld id="{7351B9CC-F1D7-468F-9C30-E13138D5D334}" type="slidenum">
              <a:rPr lang="pl-PL" smtClean="0"/>
              <a:t>‹#›</a:t>
            </a:fld>
            <a:endParaRPr lang="pl-PL"/>
          </a:p>
        </p:txBody>
      </p:sp>
    </p:spTree>
    <p:extLst>
      <p:ext uri="{BB962C8B-B14F-4D97-AF65-F5344CB8AC3E}">
        <p14:creationId xmlns:p14="http://schemas.microsoft.com/office/powerpoint/2010/main" val="415972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CB5E67-0FC1-DFE2-A6D2-876E72CE0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EAAC1C82-5569-BAAA-D496-717CCB252F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46774BC6-7D42-70C7-A63D-D7F992B3C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F27BB-9E07-4075-A890-1DB52AC673D6}" type="datetimeFigureOut">
              <a:rPr lang="pl-PL" smtClean="0"/>
              <a:t>16.02.2023</a:t>
            </a:fld>
            <a:endParaRPr lang="pl-PL"/>
          </a:p>
        </p:txBody>
      </p:sp>
      <p:sp>
        <p:nvSpPr>
          <p:cNvPr id="5" name="Footer Placeholder 4">
            <a:extLst>
              <a:ext uri="{FF2B5EF4-FFF2-40B4-BE49-F238E27FC236}">
                <a16:creationId xmlns:a16="http://schemas.microsoft.com/office/drawing/2014/main" id="{433AF6D0-44AB-AFD6-C954-443768346E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263DC8A8-70B5-4308-A1CE-FD501A921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1B9CC-F1D7-468F-9C30-E13138D5D334}" type="slidenum">
              <a:rPr lang="pl-PL" smtClean="0"/>
              <a:t>‹#›</a:t>
            </a:fld>
            <a:endParaRPr lang="pl-PL"/>
          </a:p>
        </p:txBody>
      </p:sp>
    </p:spTree>
    <p:extLst>
      <p:ext uri="{BB962C8B-B14F-4D97-AF65-F5344CB8AC3E}">
        <p14:creationId xmlns:p14="http://schemas.microsoft.com/office/powerpoint/2010/main" val="2723996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6BD3-A3FE-31EC-D2B8-885CC5A93201}"/>
              </a:ext>
            </a:extLst>
          </p:cNvPr>
          <p:cNvSpPr>
            <a:spLocks noGrp="1"/>
          </p:cNvSpPr>
          <p:nvPr>
            <p:ph type="ctrTitle"/>
          </p:nvPr>
        </p:nvSpPr>
        <p:spPr/>
        <p:txBody>
          <a:bodyPr/>
          <a:lstStyle/>
          <a:p>
            <a:r>
              <a:rPr lang="en-US" dirty="0"/>
              <a:t>Task </a:t>
            </a:r>
            <a:r>
              <a:rPr lang="pl-PL" dirty="0"/>
              <a:t>3</a:t>
            </a:r>
          </a:p>
        </p:txBody>
      </p:sp>
      <p:sp>
        <p:nvSpPr>
          <p:cNvPr id="3" name="Subtitle 2">
            <a:extLst>
              <a:ext uri="{FF2B5EF4-FFF2-40B4-BE49-F238E27FC236}">
                <a16:creationId xmlns:a16="http://schemas.microsoft.com/office/drawing/2014/main" id="{F066DA15-F40F-6105-7573-8C0F43BD62B5}"/>
              </a:ext>
            </a:extLst>
          </p:cNvPr>
          <p:cNvSpPr>
            <a:spLocks noGrp="1"/>
          </p:cNvSpPr>
          <p:nvPr>
            <p:ph type="subTitle" idx="1"/>
          </p:nvPr>
        </p:nvSpPr>
        <p:spPr/>
        <p:txBody>
          <a:bodyPr/>
          <a:lstStyle/>
          <a:p>
            <a:r>
              <a:rPr lang="en-US" dirty="0"/>
              <a:t>Serhii Fedosov</a:t>
            </a:r>
            <a:endParaRPr lang="pl-PL" dirty="0"/>
          </a:p>
        </p:txBody>
      </p:sp>
    </p:spTree>
    <p:extLst>
      <p:ext uri="{BB962C8B-B14F-4D97-AF65-F5344CB8AC3E}">
        <p14:creationId xmlns:p14="http://schemas.microsoft.com/office/powerpoint/2010/main" val="493617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B9E1-FEEF-348B-D13D-65A3466C1CEE}"/>
              </a:ext>
            </a:extLst>
          </p:cNvPr>
          <p:cNvSpPr>
            <a:spLocks noGrp="1"/>
          </p:cNvSpPr>
          <p:nvPr>
            <p:ph type="title"/>
          </p:nvPr>
        </p:nvSpPr>
        <p:spPr/>
        <p:txBody>
          <a:bodyPr/>
          <a:lstStyle/>
          <a:p>
            <a:r>
              <a:rPr lang="pl-PL" dirty="0"/>
              <a:t>Results</a:t>
            </a:r>
          </a:p>
        </p:txBody>
      </p:sp>
      <p:pic>
        <p:nvPicPr>
          <p:cNvPr id="4" name="Picture 3">
            <a:extLst>
              <a:ext uri="{FF2B5EF4-FFF2-40B4-BE49-F238E27FC236}">
                <a16:creationId xmlns:a16="http://schemas.microsoft.com/office/drawing/2014/main" id="{00038BBA-670A-5127-846F-AC439FB7DF18}"/>
              </a:ext>
            </a:extLst>
          </p:cNvPr>
          <p:cNvPicPr>
            <a:picLocks noChangeAspect="1"/>
          </p:cNvPicPr>
          <p:nvPr/>
        </p:nvPicPr>
        <p:blipFill>
          <a:blip r:embed="rId2"/>
          <a:stretch>
            <a:fillRect/>
          </a:stretch>
        </p:blipFill>
        <p:spPr>
          <a:xfrm>
            <a:off x="560880" y="2667366"/>
            <a:ext cx="11070239" cy="1325563"/>
          </a:xfrm>
          <a:prstGeom prst="rect">
            <a:avLst/>
          </a:prstGeom>
        </p:spPr>
      </p:pic>
    </p:spTree>
    <p:extLst>
      <p:ext uri="{BB962C8B-B14F-4D97-AF65-F5344CB8AC3E}">
        <p14:creationId xmlns:p14="http://schemas.microsoft.com/office/powerpoint/2010/main" val="304179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CBFC-A855-D9DE-850B-7BD18ACF4C98}"/>
              </a:ext>
            </a:extLst>
          </p:cNvPr>
          <p:cNvSpPr>
            <a:spLocks noGrp="1"/>
          </p:cNvSpPr>
          <p:nvPr>
            <p:ph type="title"/>
          </p:nvPr>
        </p:nvSpPr>
        <p:spPr/>
        <p:txBody>
          <a:bodyPr/>
          <a:lstStyle/>
          <a:p>
            <a:r>
              <a:rPr lang="en-US" dirty="0"/>
              <a:t>Task </a:t>
            </a:r>
            <a:r>
              <a:rPr lang="pl-PL" dirty="0"/>
              <a:t>3</a:t>
            </a:r>
            <a:r>
              <a:rPr lang="en-US" dirty="0"/>
              <a:t>-3</a:t>
            </a:r>
            <a:endParaRPr lang="pl-PL" dirty="0"/>
          </a:p>
        </p:txBody>
      </p:sp>
      <p:sp>
        <p:nvSpPr>
          <p:cNvPr id="3" name="Content Placeholder 2">
            <a:extLst>
              <a:ext uri="{FF2B5EF4-FFF2-40B4-BE49-F238E27FC236}">
                <a16:creationId xmlns:a16="http://schemas.microsoft.com/office/drawing/2014/main" id="{05AEF655-E559-599A-C8B0-8B9FDAFF8B48}"/>
              </a:ext>
            </a:extLst>
          </p:cNvPr>
          <p:cNvSpPr>
            <a:spLocks noGrp="1"/>
          </p:cNvSpPr>
          <p:nvPr>
            <p:ph idx="1"/>
          </p:nvPr>
        </p:nvSpPr>
        <p:spPr>
          <a:xfrm>
            <a:off x="838200" y="1825625"/>
            <a:ext cx="10515600" cy="1713988"/>
          </a:xfrm>
        </p:spPr>
        <p:txBody>
          <a:bodyPr>
            <a:normAutofit/>
          </a:bodyPr>
          <a:lstStyle/>
          <a:p>
            <a:r>
              <a:rPr lang="en-US" sz="2000" dirty="0">
                <a:effectLst/>
                <a:ea typeface="SimSun" panose="02010600030101010101" pitchFamily="2" charset="-122"/>
              </a:rPr>
              <a:t>Check the CNN tutorials on CIFAR-10 dataset with code from the following link: https://www.tensorflow.org/tutorials/images/cnn. Similarly, to the previous sub-task, try to play with hyper-parameters and network architecture, and present performance comparison. </a:t>
            </a:r>
            <a:endParaRPr lang="pl-PL" sz="2000" dirty="0">
              <a:effectLst/>
              <a:ea typeface="SimSun" panose="02010600030101010101" pitchFamily="2" charset="-122"/>
            </a:endParaRPr>
          </a:p>
        </p:txBody>
      </p:sp>
      <p:pic>
        <p:nvPicPr>
          <p:cNvPr id="6" name="Picture 5">
            <a:extLst>
              <a:ext uri="{FF2B5EF4-FFF2-40B4-BE49-F238E27FC236}">
                <a16:creationId xmlns:a16="http://schemas.microsoft.com/office/drawing/2014/main" id="{8154F06F-A1A1-81D8-1359-F2DB477214DD}"/>
              </a:ext>
            </a:extLst>
          </p:cNvPr>
          <p:cNvPicPr>
            <a:picLocks noChangeAspect="1"/>
          </p:cNvPicPr>
          <p:nvPr/>
        </p:nvPicPr>
        <p:blipFill>
          <a:blip r:embed="rId2"/>
          <a:stretch>
            <a:fillRect/>
          </a:stretch>
        </p:blipFill>
        <p:spPr>
          <a:xfrm>
            <a:off x="4125148" y="2748774"/>
            <a:ext cx="3941703" cy="4020735"/>
          </a:xfrm>
          <a:prstGeom prst="rect">
            <a:avLst/>
          </a:prstGeom>
        </p:spPr>
      </p:pic>
    </p:spTree>
    <p:extLst>
      <p:ext uri="{BB962C8B-B14F-4D97-AF65-F5344CB8AC3E}">
        <p14:creationId xmlns:p14="http://schemas.microsoft.com/office/powerpoint/2010/main" val="178849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6FF9-A7EE-3A53-AEDE-FD86D8EE43F0}"/>
              </a:ext>
            </a:extLst>
          </p:cNvPr>
          <p:cNvSpPr>
            <a:spLocks noGrp="1"/>
          </p:cNvSpPr>
          <p:nvPr>
            <p:ph type="title"/>
          </p:nvPr>
        </p:nvSpPr>
        <p:spPr/>
        <p:txBody>
          <a:bodyPr/>
          <a:lstStyle/>
          <a:p>
            <a:r>
              <a:rPr lang="pl-PL" dirty="0"/>
              <a:t>Model creation</a:t>
            </a:r>
          </a:p>
        </p:txBody>
      </p:sp>
      <p:pic>
        <p:nvPicPr>
          <p:cNvPr id="5" name="Content Placeholder 4">
            <a:extLst>
              <a:ext uri="{FF2B5EF4-FFF2-40B4-BE49-F238E27FC236}">
                <a16:creationId xmlns:a16="http://schemas.microsoft.com/office/drawing/2014/main" id="{70B08FA9-E5AE-A772-9CFD-EC74A78CC9E8}"/>
              </a:ext>
            </a:extLst>
          </p:cNvPr>
          <p:cNvPicPr>
            <a:picLocks noGrp="1" noChangeAspect="1"/>
          </p:cNvPicPr>
          <p:nvPr>
            <p:ph idx="1"/>
          </p:nvPr>
        </p:nvPicPr>
        <p:blipFill>
          <a:blip r:embed="rId2"/>
          <a:stretch>
            <a:fillRect/>
          </a:stretch>
        </p:blipFill>
        <p:spPr>
          <a:xfrm>
            <a:off x="2182279" y="1825625"/>
            <a:ext cx="7827442" cy="4351338"/>
          </a:xfrm>
        </p:spPr>
      </p:pic>
    </p:spTree>
    <p:extLst>
      <p:ext uri="{BB962C8B-B14F-4D97-AF65-F5344CB8AC3E}">
        <p14:creationId xmlns:p14="http://schemas.microsoft.com/office/powerpoint/2010/main" val="105005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88397F-2052-91BC-47C1-1D2490D9DDFB}"/>
              </a:ext>
            </a:extLst>
          </p:cNvPr>
          <p:cNvPicPr>
            <a:picLocks noChangeAspect="1"/>
          </p:cNvPicPr>
          <p:nvPr/>
        </p:nvPicPr>
        <p:blipFill>
          <a:blip r:embed="rId2"/>
          <a:stretch>
            <a:fillRect/>
          </a:stretch>
        </p:blipFill>
        <p:spPr>
          <a:xfrm>
            <a:off x="2392359" y="354063"/>
            <a:ext cx="7407282" cy="6149873"/>
          </a:xfrm>
          <a:prstGeom prst="rect">
            <a:avLst/>
          </a:prstGeom>
        </p:spPr>
      </p:pic>
    </p:spTree>
    <p:extLst>
      <p:ext uri="{BB962C8B-B14F-4D97-AF65-F5344CB8AC3E}">
        <p14:creationId xmlns:p14="http://schemas.microsoft.com/office/powerpoint/2010/main" val="292556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0CC1-7371-5704-3BF3-21A5A3F6F316}"/>
              </a:ext>
            </a:extLst>
          </p:cNvPr>
          <p:cNvSpPr>
            <a:spLocks noGrp="1"/>
          </p:cNvSpPr>
          <p:nvPr>
            <p:ph type="title"/>
          </p:nvPr>
        </p:nvSpPr>
        <p:spPr/>
        <p:txBody>
          <a:bodyPr/>
          <a:lstStyle/>
          <a:p>
            <a:r>
              <a:rPr lang="pl-PL" dirty="0"/>
              <a:t>Results</a:t>
            </a:r>
          </a:p>
        </p:txBody>
      </p:sp>
      <p:pic>
        <p:nvPicPr>
          <p:cNvPr id="4" name="Picture 3">
            <a:extLst>
              <a:ext uri="{FF2B5EF4-FFF2-40B4-BE49-F238E27FC236}">
                <a16:creationId xmlns:a16="http://schemas.microsoft.com/office/drawing/2014/main" id="{18DDF3BB-5B4D-529F-398E-C594E5B92A96}"/>
              </a:ext>
            </a:extLst>
          </p:cNvPr>
          <p:cNvPicPr>
            <a:picLocks noChangeAspect="1"/>
          </p:cNvPicPr>
          <p:nvPr/>
        </p:nvPicPr>
        <p:blipFill>
          <a:blip r:embed="rId2"/>
          <a:stretch>
            <a:fillRect/>
          </a:stretch>
        </p:blipFill>
        <p:spPr>
          <a:xfrm>
            <a:off x="306810" y="2663556"/>
            <a:ext cx="11578379" cy="1325562"/>
          </a:xfrm>
          <a:prstGeom prst="rect">
            <a:avLst/>
          </a:prstGeom>
        </p:spPr>
      </p:pic>
    </p:spTree>
    <p:extLst>
      <p:ext uri="{BB962C8B-B14F-4D97-AF65-F5344CB8AC3E}">
        <p14:creationId xmlns:p14="http://schemas.microsoft.com/office/powerpoint/2010/main" val="194328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CBFC-A855-D9DE-850B-7BD18ACF4C98}"/>
              </a:ext>
            </a:extLst>
          </p:cNvPr>
          <p:cNvSpPr>
            <a:spLocks noGrp="1"/>
          </p:cNvSpPr>
          <p:nvPr>
            <p:ph type="title"/>
          </p:nvPr>
        </p:nvSpPr>
        <p:spPr/>
        <p:txBody>
          <a:bodyPr/>
          <a:lstStyle/>
          <a:p>
            <a:r>
              <a:rPr lang="en-US" dirty="0"/>
              <a:t>Task </a:t>
            </a:r>
            <a:r>
              <a:rPr lang="pl-PL" dirty="0"/>
              <a:t>3-4</a:t>
            </a:r>
          </a:p>
        </p:txBody>
      </p:sp>
      <p:sp>
        <p:nvSpPr>
          <p:cNvPr id="3" name="Content Placeholder 2">
            <a:extLst>
              <a:ext uri="{FF2B5EF4-FFF2-40B4-BE49-F238E27FC236}">
                <a16:creationId xmlns:a16="http://schemas.microsoft.com/office/drawing/2014/main" id="{05AEF655-E559-599A-C8B0-8B9FDAFF8B48}"/>
              </a:ext>
            </a:extLst>
          </p:cNvPr>
          <p:cNvSpPr>
            <a:spLocks noGrp="1"/>
          </p:cNvSpPr>
          <p:nvPr>
            <p:ph idx="1"/>
          </p:nvPr>
        </p:nvSpPr>
        <p:spPr>
          <a:xfrm>
            <a:off x="838200" y="1825625"/>
            <a:ext cx="10515600" cy="1713988"/>
          </a:xfrm>
        </p:spPr>
        <p:txBody>
          <a:bodyPr>
            <a:normAutofit/>
          </a:bodyPr>
          <a:lstStyle/>
          <a:p>
            <a:r>
              <a:rPr lang="en-US" sz="2000" dirty="0">
                <a:effectLst/>
                <a:ea typeface="SimSun" panose="02010600030101010101" pitchFamily="2" charset="-122"/>
              </a:rPr>
              <a:t>Implement “sparse” and “denoising” autoencoders. Play with architecture (try both undercomplete and overcomplete, shallow and deep) and training hyper-parameters. Compare performance and visualize the results (based on several test samples). </a:t>
            </a:r>
            <a:endParaRPr lang="pl-PL" sz="2000" dirty="0">
              <a:effectLst/>
              <a:ea typeface="SimSun" panose="02010600030101010101" pitchFamily="2" charset="-122"/>
            </a:endParaRPr>
          </a:p>
        </p:txBody>
      </p:sp>
      <p:pic>
        <p:nvPicPr>
          <p:cNvPr id="1028" name="Picture 4" descr="Screen-Shot-2018-03-07-at-1.50.55-PM">
            <a:extLst>
              <a:ext uri="{FF2B5EF4-FFF2-40B4-BE49-F238E27FC236}">
                <a16:creationId xmlns:a16="http://schemas.microsoft.com/office/drawing/2014/main" id="{9B08A832-252B-5706-4B2E-8BE233D2A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94412"/>
            <a:ext cx="5077283" cy="35984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reen-Shot-2018-03-09-at-10.20.44-AM">
            <a:extLst>
              <a:ext uri="{FF2B5EF4-FFF2-40B4-BE49-F238E27FC236}">
                <a16:creationId xmlns:a16="http://schemas.microsoft.com/office/drawing/2014/main" id="{87E1AA1A-FD4B-855A-7B6A-AC2FE5562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283" y="2979738"/>
            <a:ext cx="6772738" cy="309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1FD4AF-BEFC-3886-B473-5371C5061C9C}"/>
              </a:ext>
            </a:extLst>
          </p:cNvPr>
          <p:cNvPicPr>
            <a:picLocks noChangeAspect="1"/>
          </p:cNvPicPr>
          <p:nvPr/>
        </p:nvPicPr>
        <p:blipFill>
          <a:blip r:embed="rId2"/>
          <a:stretch>
            <a:fillRect/>
          </a:stretch>
        </p:blipFill>
        <p:spPr>
          <a:xfrm>
            <a:off x="2312342" y="216891"/>
            <a:ext cx="7567316" cy="6424217"/>
          </a:xfrm>
          <a:prstGeom prst="rect">
            <a:avLst/>
          </a:prstGeom>
        </p:spPr>
      </p:pic>
    </p:spTree>
    <p:extLst>
      <p:ext uri="{BB962C8B-B14F-4D97-AF65-F5344CB8AC3E}">
        <p14:creationId xmlns:p14="http://schemas.microsoft.com/office/powerpoint/2010/main" val="365496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6C74A-C677-2594-4984-900398C4669F}"/>
              </a:ext>
            </a:extLst>
          </p:cNvPr>
          <p:cNvPicPr>
            <a:picLocks noChangeAspect="1"/>
          </p:cNvPicPr>
          <p:nvPr/>
        </p:nvPicPr>
        <p:blipFill>
          <a:blip r:embed="rId2"/>
          <a:stretch>
            <a:fillRect/>
          </a:stretch>
        </p:blipFill>
        <p:spPr>
          <a:xfrm>
            <a:off x="4247990" y="56858"/>
            <a:ext cx="3696020" cy="6744284"/>
          </a:xfrm>
          <a:prstGeom prst="rect">
            <a:avLst/>
          </a:prstGeom>
        </p:spPr>
      </p:pic>
    </p:spTree>
    <p:extLst>
      <p:ext uri="{BB962C8B-B14F-4D97-AF65-F5344CB8AC3E}">
        <p14:creationId xmlns:p14="http://schemas.microsoft.com/office/powerpoint/2010/main" val="143938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014025-E0E7-84F2-B3A6-63A2367F1A07}"/>
              </a:ext>
            </a:extLst>
          </p:cNvPr>
          <p:cNvPicPr>
            <a:picLocks noChangeAspect="1"/>
          </p:cNvPicPr>
          <p:nvPr/>
        </p:nvPicPr>
        <p:blipFill>
          <a:blip r:embed="rId2"/>
          <a:stretch>
            <a:fillRect/>
          </a:stretch>
        </p:blipFill>
        <p:spPr>
          <a:xfrm>
            <a:off x="38100" y="1566862"/>
            <a:ext cx="12115800" cy="3724275"/>
          </a:xfrm>
          <a:prstGeom prst="rect">
            <a:avLst/>
          </a:prstGeom>
        </p:spPr>
      </p:pic>
      <p:sp>
        <p:nvSpPr>
          <p:cNvPr id="4" name="Title 3">
            <a:extLst>
              <a:ext uri="{FF2B5EF4-FFF2-40B4-BE49-F238E27FC236}">
                <a16:creationId xmlns:a16="http://schemas.microsoft.com/office/drawing/2014/main" id="{A6BB3C58-2EDC-AD46-171E-C716FDD1166C}"/>
              </a:ext>
            </a:extLst>
          </p:cNvPr>
          <p:cNvSpPr>
            <a:spLocks noGrp="1"/>
          </p:cNvSpPr>
          <p:nvPr>
            <p:ph type="title"/>
          </p:nvPr>
        </p:nvSpPr>
        <p:spPr/>
        <p:txBody>
          <a:bodyPr/>
          <a:lstStyle/>
          <a:p>
            <a:r>
              <a:rPr lang="pl-PL" dirty="0"/>
              <a:t>Results</a:t>
            </a:r>
          </a:p>
        </p:txBody>
      </p:sp>
    </p:spTree>
    <p:extLst>
      <p:ext uri="{BB962C8B-B14F-4D97-AF65-F5344CB8AC3E}">
        <p14:creationId xmlns:p14="http://schemas.microsoft.com/office/powerpoint/2010/main" val="81865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B3C58-2EDC-AD46-171E-C716FDD1166C}"/>
              </a:ext>
            </a:extLst>
          </p:cNvPr>
          <p:cNvSpPr>
            <a:spLocks noGrp="1"/>
          </p:cNvSpPr>
          <p:nvPr>
            <p:ph type="title"/>
          </p:nvPr>
        </p:nvSpPr>
        <p:spPr/>
        <p:txBody>
          <a:bodyPr/>
          <a:lstStyle/>
          <a:p>
            <a:r>
              <a:rPr lang="pl-PL" dirty="0"/>
              <a:t>Results</a:t>
            </a:r>
          </a:p>
        </p:txBody>
      </p:sp>
      <p:pic>
        <p:nvPicPr>
          <p:cNvPr id="5" name="Picture 4">
            <a:extLst>
              <a:ext uri="{FF2B5EF4-FFF2-40B4-BE49-F238E27FC236}">
                <a16:creationId xmlns:a16="http://schemas.microsoft.com/office/drawing/2014/main" id="{9A57A16C-D55F-3F9A-01BB-F705AE9C7AA6}"/>
              </a:ext>
            </a:extLst>
          </p:cNvPr>
          <p:cNvPicPr>
            <a:picLocks noChangeAspect="1"/>
          </p:cNvPicPr>
          <p:nvPr/>
        </p:nvPicPr>
        <p:blipFill>
          <a:blip r:embed="rId2"/>
          <a:stretch>
            <a:fillRect/>
          </a:stretch>
        </p:blipFill>
        <p:spPr>
          <a:xfrm>
            <a:off x="38100" y="1566862"/>
            <a:ext cx="12115800" cy="3724275"/>
          </a:xfrm>
          <a:prstGeom prst="rect">
            <a:avLst/>
          </a:prstGeom>
        </p:spPr>
      </p:pic>
    </p:spTree>
    <p:extLst>
      <p:ext uri="{BB962C8B-B14F-4D97-AF65-F5344CB8AC3E}">
        <p14:creationId xmlns:p14="http://schemas.microsoft.com/office/powerpoint/2010/main" val="111678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F417-66FC-DD4F-2E32-1660C5BBDDD2}"/>
              </a:ext>
            </a:extLst>
          </p:cNvPr>
          <p:cNvSpPr>
            <a:spLocks noGrp="1"/>
          </p:cNvSpPr>
          <p:nvPr>
            <p:ph type="title"/>
          </p:nvPr>
        </p:nvSpPr>
        <p:spPr/>
        <p:txBody>
          <a:bodyPr/>
          <a:lstStyle/>
          <a:p>
            <a:r>
              <a:rPr lang="en-US" dirty="0"/>
              <a:t>Task </a:t>
            </a:r>
            <a:r>
              <a:rPr lang="pl-PL" dirty="0"/>
              <a:t>3</a:t>
            </a:r>
            <a:r>
              <a:rPr lang="en-US" dirty="0"/>
              <a:t>-1</a:t>
            </a:r>
            <a:endParaRPr lang="pl-PL" dirty="0"/>
          </a:p>
        </p:txBody>
      </p:sp>
      <p:sp>
        <p:nvSpPr>
          <p:cNvPr id="3" name="Content Placeholder 2">
            <a:extLst>
              <a:ext uri="{FF2B5EF4-FFF2-40B4-BE49-F238E27FC236}">
                <a16:creationId xmlns:a16="http://schemas.microsoft.com/office/drawing/2014/main" id="{BD6F922B-8D7C-E5FB-1D52-68AD6E998956}"/>
              </a:ext>
            </a:extLst>
          </p:cNvPr>
          <p:cNvSpPr>
            <a:spLocks noGrp="1"/>
          </p:cNvSpPr>
          <p:nvPr>
            <p:ph idx="1"/>
          </p:nvPr>
        </p:nvSpPr>
        <p:spPr/>
        <p:txBody>
          <a:bodyPr>
            <a:normAutofit/>
          </a:bodyPr>
          <a:lstStyle/>
          <a:p>
            <a:r>
              <a:rPr lang="en-US" sz="2000" dirty="0"/>
              <a:t>Build “vanilla” and “deep” autoencoders on Fashion MNIST dataset. Play with architecture and training hyper-parameters. Compare performance and visualize the results (based on several test samples). </a:t>
            </a:r>
            <a:endParaRPr lang="pl-PL" sz="2000" dirty="0"/>
          </a:p>
        </p:txBody>
      </p:sp>
    </p:spTree>
    <p:extLst>
      <p:ext uri="{BB962C8B-B14F-4D97-AF65-F5344CB8AC3E}">
        <p14:creationId xmlns:p14="http://schemas.microsoft.com/office/powerpoint/2010/main" val="133315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B3C58-2EDC-AD46-171E-C716FDD1166C}"/>
              </a:ext>
            </a:extLst>
          </p:cNvPr>
          <p:cNvSpPr>
            <a:spLocks noGrp="1"/>
          </p:cNvSpPr>
          <p:nvPr>
            <p:ph type="title"/>
          </p:nvPr>
        </p:nvSpPr>
        <p:spPr/>
        <p:txBody>
          <a:bodyPr/>
          <a:lstStyle/>
          <a:p>
            <a:r>
              <a:rPr lang="pl-PL" dirty="0"/>
              <a:t>Results</a:t>
            </a:r>
          </a:p>
        </p:txBody>
      </p:sp>
      <p:pic>
        <p:nvPicPr>
          <p:cNvPr id="5" name="Picture 4">
            <a:extLst>
              <a:ext uri="{FF2B5EF4-FFF2-40B4-BE49-F238E27FC236}">
                <a16:creationId xmlns:a16="http://schemas.microsoft.com/office/drawing/2014/main" id="{BDE5D5D9-C4D0-99AE-34E1-A82FC43B2FD6}"/>
              </a:ext>
            </a:extLst>
          </p:cNvPr>
          <p:cNvPicPr>
            <a:picLocks noChangeAspect="1"/>
          </p:cNvPicPr>
          <p:nvPr/>
        </p:nvPicPr>
        <p:blipFill>
          <a:blip r:embed="rId2"/>
          <a:stretch>
            <a:fillRect/>
          </a:stretch>
        </p:blipFill>
        <p:spPr>
          <a:xfrm>
            <a:off x="38100" y="1566862"/>
            <a:ext cx="12115800" cy="3724275"/>
          </a:xfrm>
          <a:prstGeom prst="rect">
            <a:avLst/>
          </a:prstGeom>
        </p:spPr>
      </p:pic>
    </p:spTree>
    <p:extLst>
      <p:ext uri="{BB962C8B-B14F-4D97-AF65-F5344CB8AC3E}">
        <p14:creationId xmlns:p14="http://schemas.microsoft.com/office/powerpoint/2010/main" val="256440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B3C58-2EDC-AD46-171E-C716FDD1166C}"/>
              </a:ext>
            </a:extLst>
          </p:cNvPr>
          <p:cNvSpPr>
            <a:spLocks noGrp="1"/>
          </p:cNvSpPr>
          <p:nvPr>
            <p:ph type="title"/>
          </p:nvPr>
        </p:nvSpPr>
        <p:spPr/>
        <p:txBody>
          <a:bodyPr/>
          <a:lstStyle/>
          <a:p>
            <a:r>
              <a:rPr lang="pl-PL" dirty="0"/>
              <a:t>Results</a:t>
            </a:r>
          </a:p>
        </p:txBody>
      </p:sp>
      <p:pic>
        <p:nvPicPr>
          <p:cNvPr id="5" name="Picture 4">
            <a:extLst>
              <a:ext uri="{FF2B5EF4-FFF2-40B4-BE49-F238E27FC236}">
                <a16:creationId xmlns:a16="http://schemas.microsoft.com/office/drawing/2014/main" id="{34D00976-4BF8-B6AA-E26E-5CC4DAFEB854}"/>
              </a:ext>
            </a:extLst>
          </p:cNvPr>
          <p:cNvPicPr>
            <a:picLocks noChangeAspect="1"/>
          </p:cNvPicPr>
          <p:nvPr/>
        </p:nvPicPr>
        <p:blipFill>
          <a:blip r:embed="rId2"/>
          <a:stretch>
            <a:fillRect/>
          </a:stretch>
        </p:blipFill>
        <p:spPr>
          <a:xfrm>
            <a:off x="38100" y="1566862"/>
            <a:ext cx="12115800" cy="3724275"/>
          </a:xfrm>
          <a:prstGeom prst="rect">
            <a:avLst/>
          </a:prstGeom>
        </p:spPr>
      </p:pic>
    </p:spTree>
    <p:extLst>
      <p:ext uri="{BB962C8B-B14F-4D97-AF65-F5344CB8AC3E}">
        <p14:creationId xmlns:p14="http://schemas.microsoft.com/office/powerpoint/2010/main" val="263137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81BD9-BDD9-D80D-25AF-190B4A5BF358}"/>
              </a:ext>
            </a:extLst>
          </p:cNvPr>
          <p:cNvSpPr>
            <a:spLocks noGrp="1"/>
          </p:cNvSpPr>
          <p:nvPr>
            <p:ph type="title"/>
          </p:nvPr>
        </p:nvSpPr>
        <p:spPr/>
        <p:txBody>
          <a:bodyPr/>
          <a:lstStyle/>
          <a:p>
            <a:r>
              <a:rPr lang="en-US" dirty="0"/>
              <a:t>Model creation</a:t>
            </a:r>
            <a:endParaRPr lang="pl-PL" dirty="0"/>
          </a:p>
        </p:txBody>
      </p:sp>
      <p:pic>
        <p:nvPicPr>
          <p:cNvPr id="6" name="Picture 5">
            <a:extLst>
              <a:ext uri="{FF2B5EF4-FFF2-40B4-BE49-F238E27FC236}">
                <a16:creationId xmlns:a16="http://schemas.microsoft.com/office/drawing/2014/main" id="{053420D9-DA57-5C0A-708A-2EC5F98EC4EC}"/>
              </a:ext>
            </a:extLst>
          </p:cNvPr>
          <p:cNvPicPr>
            <a:picLocks noChangeAspect="1"/>
          </p:cNvPicPr>
          <p:nvPr/>
        </p:nvPicPr>
        <p:blipFill>
          <a:blip r:embed="rId2"/>
          <a:stretch>
            <a:fillRect/>
          </a:stretch>
        </p:blipFill>
        <p:spPr>
          <a:xfrm>
            <a:off x="2158808" y="2360509"/>
            <a:ext cx="7667327" cy="3086563"/>
          </a:xfrm>
          <a:prstGeom prst="rect">
            <a:avLst/>
          </a:prstGeom>
        </p:spPr>
      </p:pic>
    </p:spTree>
    <p:extLst>
      <p:ext uri="{BB962C8B-B14F-4D97-AF65-F5344CB8AC3E}">
        <p14:creationId xmlns:p14="http://schemas.microsoft.com/office/powerpoint/2010/main" val="287491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823DDD-B942-B6AB-EFE5-82699D85E215}"/>
              </a:ext>
            </a:extLst>
          </p:cNvPr>
          <p:cNvPicPr>
            <a:picLocks noChangeAspect="1"/>
          </p:cNvPicPr>
          <p:nvPr/>
        </p:nvPicPr>
        <p:blipFill>
          <a:blip r:embed="rId2"/>
          <a:stretch>
            <a:fillRect/>
          </a:stretch>
        </p:blipFill>
        <p:spPr>
          <a:xfrm>
            <a:off x="2702563" y="558567"/>
            <a:ext cx="6786874" cy="1329226"/>
          </a:xfrm>
          <a:prstGeom prst="rect">
            <a:avLst/>
          </a:prstGeom>
        </p:spPr>
      </p:pic>
      <p:pic>
        <p:nvPicPr>
          <p:cNvPr id="11" name="Picture 10">
            <a:extLst>
              <a:ext uri="{FF2B5EF4-FFF2-40B4-BE49-F238E27FC236}">
                <a16:creationId xmlns:a16="http://schemas.microsoft.com/office/drawing/2014/main" id="{63299473-6CC8-C059-B5DE-1D45F4DE1C4C}"/>
              </a:ext>
            </a:extLst>
          </p:cNvPr>
          <p:cNvPicPr>
            <a:picLocks noChangeAspect="1"/>
          </p:cNvPicPr>
          <p:nvPr/>
        </p:nvPicPr>
        <p:blipFill>
          <a:blip r:embed="rId3"/>
          <a:stretch>
            <a:fillRect/>
          </a:stretch>
        </p:blipFill>
        <p:spPr>
          <a:xfrm>
            <a:off x="38100" y="2338080"/>
            <a:ext cx="12115800" cy="3381375"/>
          </a:xfrm>
          <a:prstGeom prst="rect">
            <a:avLst/>
          </a:prstGeom>
        </p:spPr>
      </p:pic>
    </p:spTree>
    <p:extLst>
      <p:ext uri="{BB962C8B-B14F-4D97-AF65-F5344CB8AC3E}">
        <p14:creationId xmlns:p14="http://schemas.microsoft.com/office/powerpoint/2010/main" val="26557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81BD9-BDD9-D80D-25AF-190B4A5BF358}"/>
              </a:ext>
            </a:extLst>
          </p:cNvPr>
          <p:cNvSpPr>
            <a:spLocks noGrp="1"/>
          </p:cNvSpPr>
          <p:nvPr>
            <p:ph type="title"/>
          </p:nvPr>
        </p:nvSpPr>
        <p:spPr/>
        <p:txBody>
          <a:bodyPr/>
          <a:lstStyle/>
          <a:p>
            <a:r>
              <a:rPr lang="en-US" dirty="0"/>
              <a:t>Model creation</a:t>
            </a:r>
            <a:endParaRPr lang="pl-PL" dirty="0"/>
          </a:p>
        </p:txBody>
      </p:sp>
      <p:pic>
        <p:nvPicPr>
          <p:cNvPr id="3" name="Picture 2">
            <a:extLst>
              <a:ext uri="{FF2B5EF4-FFF2-40B4-BE49-F238E27FC236}">
                <a16:creationId xmlns:a16="http://schemas.microsoft.com/office/drawing/2014/main" id="{A47E46B6-FADF-3454-5C4A-AC1A506D68B9}"/>
              </a:ext>
            </a:extLst>
          </p:cNvPr>
          <p:cNvPicPr>
            <a:picLocks noChangeAspect="1"/>
          </p:cNvPicPr>
          <p:nvPr/>
        </p:nvPicPr>
        <p:blipFill>
          <a:blip r:embed="rId2"/>
          <a:stretch>
            <a:fillRect/>
          </a:stretch>
        </p:blipFill>
        <p:spPr>
          <a:xfrm>
            <a:off x="2965194" y="1910277"/>
            <a:ext cx="6261612" cy="4034092"/>
          </a:xfrm>
          <a:prstGeom prst="rect">
            <a:avLst/>
          </a:prstGeom>
        </p:spPr>
      </p:pic>
    </p:spTree>
    <p:extLst>
      <p:ext uri="{BB962C8B-B14F-4D97-AF65-F5344CB8AC3E}">
        <p14:creationId xmlns:p14="http://schemas.microsoft.com/office/powerpoint/2010/main" val="257849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7BD8A-FE73-1CAB-B80D-0CB602257F27}"/>
              </a:ext>
            </a:extLst>
          </p:cNvPr>
          <p:cNvPicPr>
            <a:picLocks noChangeAspect="1"/>
          </p:cNvPicPr>
          <p:nvPr/>
        </p:nvPicPr>
        <p:blipFill>
          <a:blip r:embed="rId2"/>
          <a:stretch>
            <a:fillRect/>
          </a:stretch>
        </p:blipFill>
        <p:spPr>
          <a:xfrm>
            <a:off x="3375840" y="755087"/>
            <a:ext cx="5440319" cy="1199535"/>
          </a:xfrm>
          <a:prstGeom prst="rect">
            <a:avLst/>
          </a:prstGeom>
        </p:spPr>
      </p:pic>
      <p:pic>
        <p:nvPicPr>
          <p:cNvPr id="5" name="Picture 4">
            <a:extLst>
              <a:ext uri="{FF2B5EF4-FFF2-40B4-BE49-F238E27FC236}">
                <a16:creationId xmlns:a16="http://schemas.microsoft.com/office/drawing/2014/main" id="{E554F555-89F6-1E94-A5A8-4B3271ACD46E}"/>
              </a:ext>
            </a:extLst>
          </p:cNvPr>
          <p:cNvPicPr>
            <a:picLocks noChangeAspect="1"/>
          </p:cNvPicPr>
          <p:nvPr/>
        </p:nvPicPr>
        <p:blipFill>
          <a:blip r:embed="rId3"/>
          <a:stretch>
            <a:fillRect/>
          </a:stretch>
        </p:blipFill>
        <p:spPr>
          <a:xfrm>
            <a:off x="38099" y="2456067"/>
            <a:ext cx="12115800" cy="3381375"/>
          </a:xfrm>
          <a:prstGeom prst="rect">
            <a:avLst/>
          </a:prstGeom>
        </p:spPr>
      </p:pic>
    </p:spTree>
    <p:extLst>
      <p:ext uri="{BB962C8B-B14F-4D97-AF65-F5344CB8AC3E}">
        <p14:creationId xmlns:p14="http://schemas.microsoft.com/office/powerpoint/2010/main" val="242284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CBFC-A855-D9DE-850B-7BD18ACF4C98}"/>
              </a:ext>
            </a:extLst>
          </p:cNvPr>
          <p:cNvSpPr>
            <a:spLocks noGrp="1"/>
          </p:cNvSpPr>
          <p:nvPr>
            <p:ph type="title"/>
          </p:nvPr>
        </p:nvSpPr>
        <p:spPr/>
        <p:txBody>
          <a:bodyPr/>
          <a:lstStyle/>
          <a:p>
            <a:r>
              <a:rPr lang="en-US" dirty="0"/>
              <a:t>Task </a:t>
            </a:r>
            <a:r>
              <a:rPr lang="pl-PL" dirty="0"/>
              <a:t>3</a:t>
            </a:r>
            <a:r>
              <a:rPr lang="en-US" dirty="0"/>
              <a:t>-2</a:t>
            </a:r>
            <a:endParaRPr lang="pl-PL" dirty="0"/>
          </a:p>
        </p:txBody>
      </p:sp>
      <p:sp>
        <p:nvSpPr>
          <p:cNvPr id="3" name="Content Placeholder 2">
            <a:extLst>
              <a:ext uri="{FF2B5EF4-FFF2-40B4-BE49-F238E27FC236}">
                <a16:creationId xmlns:a16="http://schemas.microsoft.com/office/drawing/2014/main" id="{05AEF655-E559-599A-C8B0-8B9FDAFF8B48}"/>
              </a:ext>
            </a:extLst>
          </p:cNvPr>
          <p:cNvSpPr>
            <a:spLocks noGrp="1"/>
          </p:cNvSpPr>
          <p:nvPr>
            <p:ph idx="1"/>
          </p:nvPr>
        </p:nvSpPr>
        <p:spPr>
          <a:xfrm>
            <a:off x="838200" y="1825625"/>
            <a:ext cx="10515600" cy="1713988"/>
          </a:xfrm>
        </p:spPr>
        <p:txBody>
          <a:bodyPr>
            <a:normAutofit/>
          </a:bodyPr>
          <a:lstStyle/>
          <a:p>
            <a:r>
              <a:rPr lang="en-US" sz="2000" dirty="0">
                <a:effectLst/>
                <a:ea typeface="SimSun" panose="02010600030101010101" pitchFamily="2" charset="-122"/>
              </a:rPr>
              <a:t>Try various implementations of CNNs that are present in lecture materials using MNIST or Fashion MNIST (or any other you wish) dataset. You may try other examples you find in the web as well. Play with training hyper-parameters and network architecture, with dropouts, batch normalization and data generation. Build the table where compare performance (loss, accuracy) of the combinations you made. </a:t>
            </a:r>
            <a:endParaRPr lang="pl-PL" sz="2000" dirty="0">
              <a:effectLst/>
              <a:ea typeface="SimSun" panose="02010600030101010101" pitchFamily="2" charset="-122"/>
            </a:endParaRPr>
          </a:p>
        </p:txBody>
      </p:sp>
    </p:spTree>
    <p:extLst>
      <p:ext uri="{BB962C8B-B14F-4D97-AF65-F5344CB8AC3E}">
        <p14:creationId xmlns:p14="http://schemas.microsoft.com/office/powerpoint/2010/main" val="163669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6A7B6E-F524-47FD-9505-C40C40C1A755}"/>
              </a:ext>
            </a:extLst>
          </p:cNvPr>
          <p:cNvPicPr>
            <a:picLocks noChangeAspect="1"/>
          </p:cNvPicPr>
          <p:nvPr/>
        </p:nvPicPr>
        <p:blipFill>
          <a:blip r:embed="rId2"/>
          <a:stretch>
            <a:fillRect/>
          </a:stretch>
        </p:blipFill>
        <p:spPr>
          <a:xfrm>
            <a:off x="1789499" y="1744126"/>
            <a:ext cx="8613001" cy="4856267"/>
          </a:xfrm>
          <a:prstGeom prst="rect">
            <a:avLst/>
          </a:prstGeom>
        </p:spPr>
      </p:pic>
      <p:sp>
        <p:nvSpPr>
          <p:cNvPr id="4" name="Title 3">
            <a:extLst>
              <a:ext uri="{FF2B5EF4-FFF2-40B4-BE49-F238E27FC236}">
                <a16:creationId xmlns:a16="http://schemas.microsoft.com/office/drawing/2014/main" id="{43A8134D-34DE-9590-6284-77F12A03FBAD}"/>
              </a:ext>
            </a:extLst>
          </p:cNvPr>
          <p:cNvSpPr>
            <a:spLocks noGrp="1"/>
          </p:cNvSpPr>
          <p:nvPr>
            <p:ph type="title"/>
          </p:nvPr>
        </p:nvSpPr>
        <p:spPr>
          <a:xfrm>
            <a:off x="838200" y="365125"/>
            <a:ext cx="10515600" cy="1325563"/>
          </a:xfrm>
        </p:spPr>
        <p:txBody>
          <a:bodyPr/>
          <a:lstStyle/>
          <a:p>
            <a:r>
              <a:rPr lang="en-US" dirty="0"/>
              <a:t>Model creation</a:t>
            </a:r>
            <a:endParaRPr lang="pl-PL" dirty="0"/>
          </a:p>
        </p:txBody>
      </p:sp>
    </p:spTree>
    <p:extLst>
      <p:ext uri="{BB962C8B-B14F-4D97-AF65-F5344CB8AC3E}">
        <p14:creationId xmlns:p14="http://schemas.microsoft.com/office/powerpoint/2010/main" val="341264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AD6EDC-FF46-8F9F-AF2E-8697E512ABFF}"/>
              </a:ext>
            </a:extLst>
          </p:cNvPr>
          <p:cNvPicPr>
            <a:picLocks noChangeAspect="1"/>
          </p:cNvPicPr>
          <p:nvPr/>
        </p:nvPicPr>
        <p:blipFill>
          <a:blip r:embed="rId2"/>
          <a:stretch>
            <a:fillRect/>
          </a:stretch>
        </p:blipFill>
        <p:spPr>
          <a:xfrm>
            <a:off x="1912257" y="41616"/>
            <a:ext cx="8367485" cy="6774767"/>
          </a:xfrm>
          <a:prstGeom prst="rect">
            <a:avLst/>
          </a:prstGeom>
        </p:spPr>
      </p:pic>
    </p:spTree>
    <p:extLst>
      <p:ext uri="{BB962C8B-B14F-4D97-AF65-F5344CB8AC3E}">
        <p14:creationId xmlns:p14="http://schemas.microsoft.com/office/powerpoint/2010/main" val="3449447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225</Words>
  <Application>Microsoft Office PowerPoint</Application>
  <PresentationFormat>Widescreen</PresentationFormat>
  <Paragraphs>20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Task 3</vt:lpstr>
      <vt:lpstr>Task 3-1</vt:lpstr>
      <vt:lpstr>Model creation</vt:lpstr>
      <vt:lpstr>PowerPoint Presentation</vt:lpstr>
      <vt:lpstr>Model creation</vt:lpstr>
      <vt:lpstr>PowerPoint Presentation</vt:lpstr>
      <vt:lpstr>Task 3-2</vt:lpstr>
      <vt:lpstr>Model creation</vt:lpstr>
      <vt:lpstr>PowerPoint Presentation</vt:lpstr>
      <vt:lpstr>Results</vt:lpstr>
      <vt:lpstr>Task 3-3</vt:lpstr>
      <vt:lpstr>Model creation</vt:lpstr>
      <vt:lpstr>PowerPoint Presentation</vt:lpstr>
      <vt:lpstr>Results</vt:lpstr>
      <vt:lpstr>Task 3-4</vt:lpstr>
      <vt:lpstr>PowerPoint Presentation</vt:lpstr>
      <vt:lpstr>PowerPoint Presentation</vt:lpstr>
      <vt:lpstr>Results</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askador /</dc:creator>
  <cp:lastModifiedBy>askador /</cp:lastModifiedBy>
  <cp:revision>5</cp:revision>
  <dcterms:created xsi:type="dcterms:W3CDTF">2023-01-26T14:12:57Z</dcterms:created>
  <dcterms:modified xsi:type="dcterms:W3CDTF">2023-02-16T21:55:27Z</dcterms:modified>
</cp:coreProperties>
</file>