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sldIdLst>
    <p:sldId id="256" r:id="rId2"/>
    <p:sldId id="260" r:id="rId3"/>
    <p:sldId id="258" r:id="rId4"/>
    <p:sldId id="263" r:id="rId5"/>
    <p:sldId id="264" r:id="rId6"/>
    <p:sldId id="265" r:id="rId7"/>
    <p:sldId id="262" r:id="rId8"/>
    <p:sldId id="266" r:id="rId9"/>
    <p:sldId id="267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A600"/>
    <a:srgbClr val="373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06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Files\Programming\Data%20Analytics\excel-coffee-sales\Coffee%20Orders%20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Files\Programming\Data%20Analytics\excel-coffee-sales\Coffee%20Orders%20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Files\Programming\Data%20Analytics\excel-coffee-sales\Coffee%20Orders%20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Files\Programming\Data%20Analytics\excel-coffee-sales\Coffee%20Orders%20Analysis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Files\Programming\Data%20Analytics\excel-coffee-sales\Coffee%20Orders%20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Files\Programming\Data%20Analytics\excel-coffee-sales\Coffee%20Orders%20Analysi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Files\Programming\Data%20Analytics\excel-coffee-sales\Coffee%20Orders%20Analysi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Files\Programming\Data%20Analytics\excel-coffee-sales\Coffee%20Orders%20Analysi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pivotSource>
    <c:name>[Coffee Orders Analysis.xlsx]Total sales!OrdersFrequency</c:name>
    <c:fmtId val="2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>
                <a:solidFill>
                  <a:schemeClr val="accent5">
                    <a:lumMod val="50000"/>
                  </a:schemeClr>
                </a:solidFill>
              </a:rPr>
              <a:t>Order</a:t>
            </a:r>
            <a:r>
              <a:rPr lang="en-US" sz="1800" baseline="0">
                <a:solidFill>
                  <a:schemeClr val="accent5">
                    <a:lumMod val="50000"/>
                  </a:schemeClr>
                </a:solidFill>
              </a:rPr>
              <a:t> Frequency By Month</a:t>
            </a:r>
            <a:endParaRPr lang="en-US" sz="1800">
              <a:solidFill>
                <a:schemeClr val="accent5">
                  <a:lumMod val="50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ivotFmts>
      <c:pivotFmt>
        <c:idx val="0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'Total sales'!$X$4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'Total sales'!$W$5:$W$16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'Total sales'!$X$5:$X$16</c:f>
              <c:numCache>
                <c:formatCode>#,##0</c:formatCode>
                <c:ptCount val="12"/>
                <c:pt idx="0">
                  <c:v>91</c:v>
                </c:pt>
                <c:pt idx="1">
                  <c:v>95</c:v>
                </c:pt>
                <c:pt idx="2">
                  <c:v>109</c:v>
                </c:pt>
                <c:pt idx="3">
                  <c:v>86</c:v>
                </c:pt>
                <c:pt idx="4">
                  <c:v>79</c:v>
                </c:pt>
                <c:pt idx="5">
                  <c:v>88</c:v>
                </c:pt>
                <c:pt idx="6">
                  <c:v>91</c:v>
                </c:pt>
                <c:pt idx="7">
                  <c:v>64</c:v>
                </c:pt>
                <c:pt idx="8">
                  <c:v>73</c:v>
                </c:pt>
                <c:pt idx="9">
                  <c:v>85</c:v>
                </c:pt>
                <c:pt idx="10">
                  <c:v>68</c:v>
                </c:pt>
                <c:pt idx="11">
                  <c:v>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7C-4D2A-8E38-58D87BF1F4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overlap val="-70"/>
        <c:axId val="1155399023"/>
        <c:axId val="1361506815"/>
      </c:barChart>
      <c:catAx>
        <c:axId val="11553990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361506815"/>
        <c:crosses val="autoZero"/>
        <c:auto val="1"/>
        <c:lblAlgn val="ctr"/>
        <c:lblOffset val="100"/>
        <c:noMultiLvlLbl val="0"/>
      </c:catAx>
      <c:valAx>
        <c:axId val="13615068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ACCCEA"/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1553990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95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[Coffee Orders Analysis.xlsx]Total sales!TotalSalesOverTime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accent5">
                    <a:lumMod val="50000"/>
                  </a:schemeClr>
                </a:solidFill>
              </a:rPr>
              <a:t>Total Sales Over</a:t>
            </a:r>
            <a:r>
              <a:rPr lang="en-US" baseline="0">
                <a:solidFill>
                  <a:schemeClr val="accent5">
                    <a:lumMod val="50000"/>
                  </a:schemeClr>
                </a:solidFill>
              </a:rPr>
              <a:t> Time</a:t>
            </a:r>
            <a:endParaRPr lang="en-US">
              <a:solidFill>
                <a:schemeClr val="accent5">
                  <a:lumMod val="50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6">
                <a:lumMod val="7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6">
                <a:lumMod val="7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rgbClr val="0070C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rgbClr val="0070C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rgbClr val="0070C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3765518146186274E-2"/>
          <c:y val="0.10222990600698877"/>
          <c:w val="0.90833582744313435"/>
          <c:h val="0.7326180207242291"/>
        </c:manualLayout>
      </c:layout>
      <c:lineChart>
        <c:grouping val="standard"/>
        <c:varyColors val="0"/>
        <c:ser>
          <c:idx val="0"/>
          <c:order val="0"/>
          <c:tx>
            <c:strRef>
              <c:f>'Total sales'!$P$4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multiLvlStrRef>
              <c:f>'Total sales'!$N$5:$O$48</c:f>
              <c:multiLvlStrCache>
                <c:ptCount val="44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  <c:pt idx="36">
                    <c:v>Jan</c:v>
                  </c:pt>
                  <c:pt idx="37">
                    <c:v>Feb</c:v>
                  </c:pt>
                  <c:pt idx="38">
                    <c:v>Mar</c:v>
                  </c:pt>
                  <c:pt idx="39">
                    <c:v>Apr</c:v>
                  </c:pt>
                  <c:pt idx="40">
                    <c:v>May</c:v>
                  </c:pt>
                  <c:pt idx="41">
                    <c:v>Jun</c:v>
                  </c:pt>
                  <c:pt idx="42">
                    <c:v>Jul</c:v>
                  </c:pt>
                  <c:pt idx="43">
                    <c:v>Aug</c:v>
                  </c:pt>
                </c:lvl>
                <c:lvl>
                  <c:pt idx="0">
                    <c:v>2019</c:v>
                  </c:pt>
                  <c:pt idx="12">
                    <c:v>2020</c:v>
                  </c:pt>
                  <c:pt idx="24">
                    <c:v>2021</c:v>
                  </c:pt>
                  <c:pt idx="36">
                    <c:v>2022</c:v>
                  </c:pt>
                </c:lvl>
              </c:multiLvlStrCache>
            </c:multiLvlStrRef>
          </c:cat>
          <c:val>
            <c:numRef>
              <c:f>'Total sales'!$P$5:$P$48</c:f>
              <c:numCache>
                <c:formatCode>[$€-2]\ #,##0</c:formatCode>
                <c:ptCount val="44"/>
                <c:pt idx="0">
                  <c:v>828.9849999999999</c:v>
                </c:pt>
                <c:pt idx="1">
                  <c:v>987.40499999999997</c:v>
                </c:pt>
                <c:pt idx="2">
                  <c:v>1021.1399999999998</c:v>
                </c:pt>
                <c:pt idx="3">
                  <c:v>1680.7499999999998</c:v>
                </c:pt>
                <c:pt idx="4">
                  <c:v>398.565</c:v>
                </c:pt>
                <c:pt idx="5">
                  <c:v>1384.6799999999998</c:v>
                </c:pt>
                <c:pt idx="6">
                  <c:v>1004.135</c:v>
                </c:pt>
                <c:pt idx="7">
                  <c:v>706.34500000000003</c:v>
                </c:pt>
                <c:pt idx="8">
                  <c:v>1277.0199999999998</c:v>
                </c:pt>
                <c:pt idx="9">
                  <c:v>884.96999999999991</c:v>
                </c:pt>
                <c:pt idx="10">
                  <c:v>823.38499999999988</c:v>
                </c:pt>
                <c:pt idx="11">
                  <c:v>1189.7849999999999</c:v>
                </c:pt>
                <c:pt idx="12">
                  <c:v>566.94999999999993</c:v>
                </c:pt>
                <c:pt idx="13">
                  <c:v>1798.3399999999997</c:v>
                </c:pt>
                <c:pt idx="14">
                  <c:v>914.78999999999985</c:v>
                </c:pt>
                <c:pt idx="15">
                  <c:v>761.80999999999983</c:v>
                </c:pt>
                <c:pt idx="16">
                  <c:v>939.35500000000013</c:v>
                </c:pt>
                <c:pt idx="17">
                  <c:v>1438.4399999999998</c:v>
                </c:pt>
                <c:pt idx="18">
                  <c:v>1308.9449999999999</c:v>
                </c:pt>
                <c:pt idx="19">
                  <c:v>300.39999999999998</c:v>
                </c:pt>
                <c:pt idx="20">
                  <c:v>713.05</c:v>
                </c:pt>
                <c:pt idx="21">
                  <c:v>1514.7049999999999</c:v>
                </c:pt>
                <c:pt idx="22">
                  <c:v>1108.865</c:v>
                </c:pt>
                <c:pt idx="23">
                  <c:v>751.89499999999975</c:v>
                </c:pt>
                <c:pt idx="24">
                  <c:v>837.68499999999995</c:v>
                </c:pt>
                <c:pt idx="25">
                  <c:v>958.82999999999981</c:v>
                </c:pt>
                <c:pt idx="26">
                  <c:v>1544.64</c:v>
                </c:pt>
                <c:pt idx="27">
                  <c:v>1005.5849999999998</c:v>
                </c:pt>
                <c:pt idx="28">
                  <c:v>907.69</c:v>
                </c:pt>
                <c:pt idx="29">
                  <c:v>864.52999999999986</c:v>
                </c:pt>
                <c:pt idx="30">
                  <c:v>763.1049999999999</c:v>
                </c:pt>
                <c:pt idx="31">
                  <c:v>1075.9100000000001</c:v>
                </c:pt>
                <c:pt idx="32">
                  <c:v>1643.5749999999998</c:v>
                </c:pt>
                <c:pt idx="33">
                  <c:v>1400.3999999999996</c:v>
                </c:pt>
                <c:pt idx="34">
                  <c:v>1616.1799999999998</c:v>
                </c:pt>
                <c:pt idx="35">
                  <c:v>1147.98</c:v>
                </c:pt>
                <c:pt idx="36">
                  <c:v>1269.4149999999995</c:v>
                </c:pt>
                <c:pt idx="37">
                  <c:v>393.63</c:v>
                </c:pt>
                <c:pt idx="38">
                  <c:v>1315.2049999999999</c:v>
                </c:pt>
                <c:pt idx="39">
                  <c:v>776.44999999999993</c:v>
                </c:pt>
                <c:pt idx="40">
                  <c:v>1002.37</c:v>
                </c:pt>
                <c:pt idx="41">
                  <c:v>1155.3899999999996</c:v>
                </c:pt>
                <c:pt idx="42">
                  <c:v>906.73</c:v>
                </c:pt>
                <c:pt idx="43">
                  <c:v>244.24499999999998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BE-44B7-A862-C984CE15F9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97627648"/>
        <c:axId val="1126601296"/>
      </c:lineChart>
      <c:catAx>
        <c:axId val="10976276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rgbClr val="ACCCEA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6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126601296"/>
        <c:crosses val="autoZero"/>
        <c:auto val="1"/>
        <c:lblAlgn val="ctr"/>
        <c:lblOffset val="100"/>
        <c:noMultiLvlLbl val="0"/>
      </c:catAx>
      <c:valAx>
        <c:axId val="1126601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ACCCEA"/>
              </a:solidFill>
              <a:round/>
            </a:ln>
            <a:effectLst/>
          </c:spPr>
        </c:majorGridlines>
        <c:numFmt formatCode="[$€-2]\ 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097627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95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[Coffee Orders Analysis.xlsx]Total sales!TotalSalesByType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accent5">
                    <a:lumMod val="50000"/>
                  </a:schemeClr>
                </a:solidFill>
              </a:rPr>
              <a:t>Total</a:t>
            </a:r>
            <a:r>
              <a:rPr lang="en-US" baseline="0">
                <a:solidFill>
                  <a:schemeClr val="accent5">
                    <a:lumMod val="50000"/>
                  </a:schemeClr>
                </a:solidFill>
              </a:rPr>
              <a:t> Sales By Coffee Type Over Time</a:t>
            </a:r>
            <a:endParaRPr lang="pl-PL">
              <a:solidFill>
                <a:schemeClr val="accent5">
                  <a:lumMod val="50000"/>
                </a:schemeClr>
              </a:solidFill>
            </a:endParaRPr>
          </a:p>
        </c:rich>
      </c:tx>
      <c:layout>
        <c:manualLayout>
          <c:xMode val="edge"/>
          <c:yMode val="edge"/>
          <c:x val="0.37716439642125027"/>
          <c:y val="2.21238938053097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rgbClr val="1F2049"/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rgbClr val="1F2049"/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6">
                <a:lumMod val="7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rgbClr val="1F2049"/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rgbClr val="E2AC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rgbClr val="1F2049"/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1F2049"/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1F2049"/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6">
                <a:lumMod val="7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1F2049"/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rgbClr val="E2AC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1F2049"/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1F2049"/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1F2049"/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6">
                <a:lumMod val="7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1F2049"/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rgbClr val="E2AC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1F2049"/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1F2049"/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1F2049"/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1F2049"/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6">
                <a:lumMod val="7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1F2049"/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rgbClr val="E2AC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1F2049"/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1F2049"/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1F2049"/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6">
                <a:lumMod val="7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1F2049"/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rgbClr val="E2AC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1F2049"/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4904302250300711E-2"/>
          <c:y val="0.10313454413766483"/>
          <c:w val="0.87764023217483789"/>
          <c:h val="0.78592690114241182"/>
        </c:manualLayout>
      </c:layout>
      <c:lineChart>
        <c:grouping val="standard"/>
        <c:varyColors val="0"/>
        <c:ser>
          <c:idx val="0"/>
          <c:order val="0"/>
          <c:tx>
            <c:strRef>
              <c:f>'Total sales'!$C$3:$C$4</c:f>
              <c:strCache>
                <c:ptCount val="1"/>
                <c:pt idx="0">
                  <c:v>Arabica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multiLvlStrRef>
              <c:f>'Total sales'!$A$5:$B$48</c:f>
              <c:multiLvlStrCache>
                <c:ptCount val="44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  <c:pt idx="36">
                    <c:v>Jan</c:v>
                  </c:pt>
                  <c:pt idx="37">
                    <c:v>Feb</c:v>
                  </c:pt>
                  <c:pt idx="38">
                    <c:v>Mar</c:v>
                  </c:pt>
                  <c:pt idx="39">
                    <c:v>Apr</c:v>
                  </c:pt>
                  <c:pt idx="40">
                    <c:v>May</c:v>
                  </c:pt>
                  <c:pt idx="41">
                    <c:v>Jun</c:v>
                  </c:pt>
                  <c:pt idx="42">
                    <c:v>Jul</c:v>
                  </c:pt>
                  <c:pt idx="43">
                    <c:v>Aug</c:v>
                  </c:pt>
                </c:lvl>
                <c:lvl>
                  <c:pt idx="0">
                    <c:v>2019</c:v>
                  </c:pt>
                  <c:pt idx="12">
                    <c:v>2020</c:v>
                  </c:pt>
                  <c:pt idx="24">
                    <c:v>2021</c:v>
                  </c:pt>
                  <c:pt idx="36">
                    <c:v>2022</c:v>
                  </c:pt>
                </c:lvl>
              </c:multiLvlStrCache>
            </c:multiLvlStrRef>
          </c:cat>
          <c:val>
            <c:numRef>
              <c:f>'Total sales'!$C$5:$C$48</c:f>
              <c:numCache>
                <c:formatCode>[$€-2]\ #,##0</c:formatCode>
                <c:ptCount val="44"/>
                <c:pt idx="0">
                  <c:v>186.85499999999999</c:v>
                </c:pt>
                <c:pt idx="1">
                  <c:v>251.96499999999997</c:v>
                </c:pt>
                <c:pt idx="2">
                  <c:v>224.94499999999999</c:v>
                </c:pt>
                <c:pt idx="3">
                  <c:v>307.12</c:v>
                </c:pt>
                <c:pt idx="4">
                  <c:v>53.664999999999992</c:v>
                </c:pt>
                <c:pt idx="5">
                  <c:v>163.01999999999998</c:v>
                </c:pt>
                <c:pt idx="6">
                  <c:v>345.02</c:v>
                </c:pt>
                <c:pt idx="7">
                  <c:v>334.89</c:v>
                </c:pt>
                <c:pt idx="8">
                  <c:v>178.70999999999998</c:v>
                </c:pt>
                <c:pt idx="9">
                  <c:v>301.98500000000001</c:v>
                </c:pt>
                <c:pt idx="10">
                  <c:v>312.83499999999998</c:v>
                </c:pt>
                <c:pt idx="11">
                  <c:v>265.62</c:v>
                </c:pt>
                <c:pt idx="12">
                  <c:v>47.25</c:v>
                </c:pt>
                <c:pt idx="13">
                  <c:v>745.44999999999993</c:v>
                </c:pt>
                <c:pt idx="14">
                  <c:v>130.47</c:v>
                </c:pt>
                <c:pt idx="15">
                  <c:v>27</c:v>
                </c:pt>
                <c:pt idx="16">
                  <c:v>255.11499999999995</c:v>
                </c:pt>
                <c:pt idx="17">
                  <c:v>584.78999999999985</c:v>
                </c:pt>
                <c:pt idx="18">
                  <c:v>430.62</c:v>
                </c:pt>
                <c:pt idx="19">
                  <c:v>22.5</c:v>
                </c:pt>
                <c:pt idx="20">
                  <c:v>126.14999999999999</c:v>
                </c:pt>
                <c:pt idx="21">
                  <c:v>376.03</c:v>
                </c:pt>
                <c:pt idx="22">
                  <c:v>515.17999999999995</c:v>
                </c:pt>
                <c:pt idx="23">
                  <c:v>95.859999999999985</c:v>
                </c:pt>
                <c:pt idx="24">
                  <c:v>258.34500000000003</c:v>
                </c:pt>
                <c:pt idx="25">
                  <c:v>342.2</c:v>
                </c:pt>
                <c:pt idx="26">
                  <c:v>418.30499999999989</c:v>
                </c:pt>
                <c:pt idx="27">
                  <c:v>102.32999999999998</c:v>
                </c:pt>
                <c:pt idx="28">
                  <c:v>234.71999999999997</c:v>
                </c:pt>
                <c:pt idx="29">
                  <c:v>430.39</c:v>
                </c:pt>
                <c:pt idx="30">
                  <c:v>109.005</c:v>
                </c:pt>
                <c:pt idx="31">
                  <c:v>287.52499999999998</c:v>
                </c:pt>
                <c:pt idx="32">
                  <c:v>840.92999999999984</c:v>
                </c:pt>
                <c:pt idx="33">
                  <c:v>299.07</c:v>
                </c:pt>
                <c:pt idx="34">
                  <c:v>323.32499999999999</c:v>
                </c:pt>
                <c:pt idx="35">
                  <c:v>399.48499999999996</c:v>
                </c:pt>
                <c:pt idx="36">
                  <c:v>112.69499999999999</c:v>
                </c:pt>
                <c:pt idx="37">
                  <c:v>114.87999999999998</c:v>
                </c:pt>
                <c:pt idx="38">
                  <c:v>277.76</c:v>
                </c:pt>
                <c:pt idx="39">
                  <c:v>197.89499999999998</c:v>
                </c:pt>
                <c:pt idx="40">
                  <c:v>193.11499999999998</c:v>
                </c:pt>
                <c:pt idx="41">
                  <c:v>179.79</c:v>
                </c:pt>
                <c:pt idx="42">
                  <c:v>247.28999999999996</c:v>
                </c:pt>
                <c:pt idx="43">
                  <c:v>116.39499999999998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6EA-4384-B8EB-4ADF68E50ED8}"/>
            </c:ext>
          </c:extLst>
        </c:ser>
        <c:ser>
          <c:idx val="1"/>
          <c:order val="1"/>
          <c:tx>
            <c:strRef>
              <c:f>'Total sales'!$D$3:$D$4</c:f>
              <c:strCache>
                <c:ptCount val="1"/>
                <c:pt idx="0">
                  <c:v>Excelsa</c:v>
                </c:pt>
              </c:strCache>
            </c:strRef>
          </c:tx>
          <c:spPr>
            <a:ln w="28575" cap="rnd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'Total sales'!$A$5:$B$48</c:f>
              <c:multiLvlStrCache>
                <c:ptCount val="44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  <c:pt idx="36">
                    <c:v>Jan</c:v>
                  </c:pt>
                  <c:pt idx="37">
                    <c:v>Feb</c:v>
                  </c:pt>
                  <c:pt idx="38">
                    <c:v>Mar</c:v>
                  </c:pt>
                  <c:pt idx="39">
                    <c:v>Apr</c:v>
                  </c:pt>
                  <c:pt idx="40">
                    <c:v>May</c:v>
                  </c:pt>
                  <c:pt idx="41">
                    <c:v>Jun</c:v>
                  </c:pt>
                  <c:pt idx="42">
                    <c:v>Jul</c:v>
                  </c:pt>
                  <c:pt idx="43">
                    <c:v>Aug</c:v>
                  </c:pt>
                </c:lvl>
                <c:lvl>
                  <c:pt idx="0">
                    <c:v>2019</c:v>
                  </c:pt>
                  <c:pt idx="12">
                    <c:v>2020</c:v>
                  </c:pt>
                  <c:pt idx="24">
                    <c:v>2021</c:v>
                  </c:pt>
                  <c:pt idx="36">
                    <c:v>2022</c:v>
                  </c:pt>
                </c:lvl>
              </c:multiLvlStrCache>
            </c:multiLvlStrRef>
          </c:cat>
          <c:val>
            <c:numRef>
              <c:f>'Total sales'!$D$5:$D$48</c:f>
              <c:numCache>
                <c:formatCode>[$€-2]\ #,##0</c:formatCode>
                <c:ptCount val="44"/>
                <c:pt idx="0">
                  <c:v>305.97000000000003</c:v>
                </c:pt>
                <c:pt idx="1">
                  <c:v>129.46</c:v>
                </c:pt>
                <c:pt idx="2">
                  <c:v>349.12</c:v>
                </c:pt>
                <c:pt idx="3">
                  <c:v>681.07499999999993</c:v>
                </c:pt>
                <c:pt idx="4">
                  <c:v>83.025000000000006</c:v>
                </c:pt>
                <c:pt idx="5">
                  <c:v>678.3599999999999</c:v>
                </c:pt>
                <c:pt idx="6">
                  <c:v>273.86999999999995</c:v>
                </c:pt>
                <c:pt idx="7">
                  <c:v>70.95</c:v>
                </c:pt>
                <c:pt idx="8">
                  <c:v>166.1</c:v>
                </c:pt>
                <c:pt idx="9">
                  <c:v>153.76499999999999</c:v>
                </c:pt>
                <c:pt idx="10">
                  <c:v>63.249999999999993</c:v>
                </c:pt>
                <c:pt idx="11">
                  <c:v>526.51499999999987</c:v>
                </c:pt>
                <c:pt idx="12">
                  <c:v>65.805000000000007</c:v>
                </c:pt>
                <c:pt idx="13">
                  <c:v>428.88499999999999</c:v>
                </c:pt>
                <c:pt idx="14">
                  <c:v>271.48500000000001</c:v>
                </c:pt>
                <c:pt idx="15">
                  <c:v>347.26</c:v>
                </c:pt>
                <c:pt idx="16">
                  <c:v>541.73</c:v>
                </c:pt>
                <c:pt idx="17">
                  <c:v>357.42999999999995</c:v>
                </c:pt>
                <c:pt idx="18">
                  <c:v>227.42500000000001</c:v>
                </c:pt>
                <c:pt idx="19">
                  <c:v>77.72</c:v>
                </c:pt>
                <c:pt idx="20">
                  <c:v>195.11</c:v>
                </c:pt>
                <c:pt idx="21">
                  <c:v>523.24</c:v>
                </c:pt>
                <c:pt idx="22">
                  <c:v>142.56</c:v>
                </c:pt>
                <c:pt idx="23">
                  <c:v>484.76</c:v>
                </c:pt>
                <c:pt idx="24">
                  <c:v>139.625</c:v>
                </c:pt>
                <c:pt idx="25">
                  <c:v>284.24999999999994</c:v>
                </c:pt>
                <c:pt idx="26">
                  <c:v>468.125</c:v>
                </c:pt>
                <c:pt idx="27">
                  <c:v>242.14000000000001</c:v>
                </c:pt>
                <c:pt idx="28">
                  <c:v>133.08000000000001</c:v>
                </c:pt>
                <c:pt idx="29">
                  <c:v>136.20500000000001</c:v>
                </c:pt>
                <c:pt idx="30">
                  <c:v>393.57499999999999</c:v>
                </c:pt>
                <c:pt idx="31">
                  <c:v>288.67</c:v>
                </c:pt>
                <c:pt idx="32">
                  <c:v>409.875</c:v>
                </c:pt>
                <c:pt idx="33">
                  <c:v>260.32499999999999</c:v>
                </c:pt>
                <c:pt idx="34">
                  <c:v>565.57000000000005</c:v>
                </c:pt>
                <c:pt idx="35">
                  <c:v>148.19999999999999</c:v>
                </c:pt>
                <c:pt idx="36">
                  <c:v>166.32</c:v>
                </c:pt>
                <c:pt idx="37">
                  <c:v>133.815</c:v>
                </c:pt>
                <c:pt idx="38">
                  <c:v>175.41</c:v>
                </c:pt>
                <c:pt idx="39">
                  <c:v>289.755</c:v>
                </c:pt>
                <c:pt idx="40">
                  <c:v>212.49499999999998</c:v>
                </c:pt>
                <c:pt idx="41">
                  <c:v>426.2</c:v>
                </c:pt>
                <c:pt idx="42">
                  <c:v>246.685</c:v>
                </c:pt>
                <c:pt idx="43">
                  <c:v>41.25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6EA-4384-B8EB-4ADF68E50ED8}"/>
            </c:ext>
          </c:extLst>
        </c:ser>
        <c:ser>
          <c:idx val="2"/>
          <c:order val="2"/>
          <c:tx>
            <c:strRef>
              <c:f>'Total sales'!$E$3:$E$4</c:f>
              <c:strCache>
                <c:ptCount val="1"/>
                <c:pt idx="0">
                  <c:v>Liberica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'Total sales'!$A$5:$B$48</c:f>
              <c:multiLvlStrCache>
                <c:ptCount val="44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  <c:pt idx="36">
                    <c:v>Jan</c:v>
                  </c:pt>
                  <c:pt idx="37">
                    <c:v>Feb</c:v>
                  </c:pt>
                  <c:pt idx="38">
                    <c:v>Mar</c:v>
                  </c:pt>
                  <c:pt idx="39">
                    <c:v>Apr</c:v>
                  </c:pt>
                  <c:pt idx="40">
                    <c:v>May</c:v>
                  </c:pt>
                  <c:pt idx="41">
                    <c:v>Jun</c:v>
                  </c:pt>
                  <c:pt idx="42">
                    <c:v>Jul</c:v>
                  </c:pt>
                  <c:pt idx="43">
                    <c:v>Aug</c:v>
                  </c:pt>
                </c:lvl>
                <c:lvl>
                  <c:pt idx="0">
                    <c:v>2019</c:v>
                  </c:pt>
                  <c:pt idx="12">
                    <c:v>2020</c:v>
                  </c:pt>
                  <c:pt idx="24">
                    <c:v>2021</c:v>
                  </c:pt>
                  <c:pt idx="36">
                    <c:v>2022</c:v>
                  </c:pt>
                </c:lvl>
              </c:multiLvlStrCache>
            </c:multiLvlStrRef>
          </c:cat>
          <c:val>
            <c:numRef>
              <c:f>'Total sales'!$E$5:$E$48</c:f>
              <c:numCache>
                <c:formatCode>[$€-2]\ #,##0</c:formatCode>
                <c:ptCount val="44"/>
                <c:pt idx="0">
                  <c:v>213.15999999999997</c:v>
                </c:pt>
                <c:pt idx="1">
                  <c:v>434.03999999999996</c:v>
                </c:pt>
                <c:pt idx="2">
                  <c:v>321.04000000000002</c:v>
                </c:pt>
                <c:pt idx="3">
                  <c:v>533.70499999999993</c:v>
                </c:pt>
                <c:pt idx="4">
                  <c:v>193.83499999999998</c:v>
                </c:pt>
                <c:pt idx="5">
                  <c:v>171.04500000000002</c:v>
                </c:pt>
                <c:pt idx="6">
                  <c:v>184.12999999999997</c:v>
                </c:pt>
                <c:pt idx="7">
                  <c:v>134.23000000000002</c:v>
                </c:pt>
                <c:pt idx="8">
                  <c:v>439.30999999999995</c:v>
                </c:pt>
                <c:pt idx="9">
                  <c:v>215.55499999999998</c:v>
                </c:pt>
                <c:pt idx="10">
                  <c:v>350.89500000000004</c:v>
                </c:pt>
                <c:pt idx="11">
                  <c:v>187.06</c:v>
                </c:pt>
                <c:pt idx="12">
                  <c:v>274.67500000000001</c:v>
                </c:pt>
                <c:pt idx="13">
                  <c:v>194.17499999999998</c:v>
                </c:pt>
                <c:pt idx="14">
                  <c:v>281.20499999999998</c:v>
                </c:pt>
                <c:pt idx="15">
                  <c:v>147.51</c:v>
                </c:pt>
                <c:pt idx="16">
                  <c:v>83.43</c:v>
                </c:pt>
                <c:pt idx="17">
                  <c:v>355.34</c:v>
                </c:pt>
                <c:pt idx="18">
                  <c:v>236.315</c:v>
                </c:pt>
                <c:pt idx="19">
                  <c:v>60.5</c:v>
                </c:pt>
                <c:pt idx="20">
                  <c:v>89.13</c:v>
                </c:pt>
                <c:pt idx="21">
                  <c:v>440.96499999999997</c:v>
                </c:pt>
                <c:pt idx="22">
                  <c:v>347.03999999999996</c:v>
                </c:pt>
                <c:pt idx="23">
                  <c:v>94.17</c:v>
                </c:pt>
                <c:pt idx="24">
                  <c:v>279.52000000000004</c:v>
                </c:pt>
                <c:pt idx="25">
                  <c:v>251.83</c:v>
                </c:pt>
                <c:pt idx="26">
                  <c:v>405.05500000000006</c:v>
                </c:pt>
                <c:pt idx="27">
                  <c:v>554.875</c:v>
                </c:pt>
                <c:pt idx="28">
                  <c:v>267.2</c:v>
                </c:pt>
                <c:pt idx="29">
                  <c:v>209.6</c:v>
                </c:pt>
                <c:pt idx="30">
                  <c:v>61.034999999999997</c:v>
                </c:pt>
                <c:pt idx="31">
                  <c:v>125.58</c:v>
                </c:pt>
                <c:pt idx="32">
                  <c:v>171.32999999999998</c:v>
                </c:pt>
                <c:pt idx="33">
                  <c:v>584.64</c:v>
                </c:pt>
                <c:pt idx="34">
                  <c:v>537.80999999999995</c:v>
                </c:pt>
                <c:pt idx="35">
                  <c:v>388.21999999999997</c:v>
                </c:pt>
                <c:pt idx="36">
                  <c:v>843.71499999999992</c:v>
                </c:pt>
                <c:pt idx="37">
                  <c:v>91.175000000000011</c:v>
                </c:pt>
                <c:pt idx="38">
                  <c:v>462.50999999999993</c:v>
                </c:pt>
                <c:pt idx="39">
                  <c:v>88.545000000000002</c:v>
                </c:pt>
                <c:pt idx="40">
                  <c:v>292.29000000000002</c:v>
                </c:pt>
                <c:pt idx="41">
                  <c:v>170.08999999999997</c:v>
                </c:pt>
                <c:pt idx="42">
                  <c:v>271.05499999999995</c:v>
                </c:pt>
                <c:pt idx="43">
                  <c:v>15.54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6EA-4384-B8EB-4ADF68E50ED8}"/>
            </c:ext>
          </c:extLst>
        </c:ser>
        <c:ser>
          <c:idx val="3"/>
          <c:order val="3"/>
          <c:tx>
            <c:strRef>
              <c:f>'Total sales'!$F$3:$F$4</c:f>
              <c:strCache>
                <c:ptCount val="1"/>
                <c:pt idx="0">
                  <c:v>Robusta</c:v>
                </c:pt>
              </c:strCache>
            </c:strRef>
          </c:tx>
          <c:spPr>
            <a:ln w="28575" cap="rnd">
              <a:solidFill>
                <a:srgbClr val="E2AC00"/>
              </a:solidFill>
              <a:round/>
            </a:ln>
            <a:effectLst/>
          </c:spPr>
          <c:marker>
            <c:symbol val="none"/>
          </c:marker>
          <c:cat>
            <c:multiLvlStrRef>
              <c:f>'Total sales'!$A$5:$B$48</c:f>
              <c:multiLvlStrCache>
                <c:ptCount val="44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  <c:pt idx="36">
                    <c:v>Jan</c:v>
                  </c:pt>
                  <c:pt idx="37">
                    <c:v>Feb</c:v>
                  </c:pt>
                  <c:pt idx="38">
                    <c:v>Mar</c:v>
                  </c:pt>
                  <c:pt idx="39">
                    <c:v>Apr</c:v>
                  </c:pt>
                  <c:pt idx="40">
                    <c:v>May</c:v>
                  </c:pt>
                  <c:pt idx="41">
                    <c:v>Jun</c:v>
                  </c:pt>
                  <c:pt idx="42">
                    <c:v>Jul</c:v>
                  </c:pt>
                  <c:pt idx="43">
                    <c:v>Aug</c:v>
                  </c:pt>
                </c:lvl>
                <c:lvl>
                  <c:pt idx="0">
                    <c:v>2019</c:v>
                  </c:pt>
                  <c:pt idx="12">
                    <c:v>2020</c:v>
                  </c:pt>
                  <c:pt idx="24">
                    <c:v>2021</c:v>
                  </c:pt>
                  <c:pt idx="36">
                    <c:v>2022</c:v>
                  </c:pt>
                </c:lvl>
              </c:multiLvlStrCache>
            </c:multiLvlStrRef>
          </c:cat>
          <c:val>
            <c:numRef>
              <c:f>'Total sales'!$F$5:$F$48</c:f>
              <c:numCache>
                <c:formatCode>[$€-2]\ #,##0</c:formatCode>
                <c:ptCount val="44"/>
                <c:pt idx="0">
                  <c:v>123</c:v>
                </c:pt>
                <c:pt idx="1">
                  <c:v>171.93999999999997</c:v>
                </c:pt>
                <c:pt idx="2">
                  <c:v>126.035</c:v>
                </c:pt>
                <c:pt idx="3">
                  <c:v>158.85</c:v>
                </c:pt>
                <c:pt idx="4">
                  <c:v>68.039999999999992</c:v>
                </c:pt>
                <c:pt idx="5">
                  <c:v>372.255</c:v>
                </c:pt>
                <c:pt idx="6">
                  <c:v>201.11499999999998</c:v>
                </c:pt>
                <c:pt idx="7">
                  <c:v>166.27499999999998</c:v>
                </c:pt>
                <c:pt idx="8">
                  <c:v>492.9</c:v>
                </c:pt>
                <c:pt idx="9">
                  <c:v>213.66499999999999</c:v>
                </c:pt>
                <c:pt idx="10">
                  <c:v>96.405000000000001</c:v>
                </c:pt>
                <c:pt idx="11">
                  <c:v>210.58999999999997</c:v>
                </c:pt>
                <c:pt idx="12">
                  <c:v>179.22</c:v>
                </c:pt>
                <c:pt idx="13">
                  <c:v>429.82999999999993</c:v>
                </c:pt>
                <c:pt idx="14">
                  <c:v>231.63000000000002</c:v>
                </c:pt>
                <c:pt idx="15">
                  <c:v>240.04</c:v>
                </c:pt>
                <c:pt idx="16">
                  <c:v>59.079999999999991</c:v>
                </c:pt>
                <c:pt idx="17">
                  <c:v>140.88</c:v>
                </c:pt>
                <c:pt idx="18">
                  <c:v>414.58499999999992</c:v>
                </c:pt>
                <c:pt idx="19">
                  <c:v>139.67999999999998</c:v>
                </c:pt>
                <c:pt idx="20">
                  <c:v>302.65999999999997</c:v>
                </c:pt>
                <c:pt idx="21">
                  <c:v>174.46999999999997</c:v>
                </c:pt>
                <c:pt idx="22">
                  <c:v>104.08499999999999</c:v>
                </c:pt>
                <c:pt idx="23">
                  <c:v>77.10499999999999</c:v>
                </c:pt>
                <c:pt idx="24">
                  <c:v>160.19499999999999</c:v>
                </c:pt>
                <c:pt idx="25">
                  <c:v>80.550000000000011</c:v>
                </c:pt>
                <c:pt idx="26">
                  <c:v>253.15499999999997</c:v>
                </c:pt>
                <c:pt idx="27">
                  <c:v>106.23999999999998</c:v>
                </c:pt>
                <c:pt idx="28">
                  <c:v>272.68999999999994</c:v>
                </c:pt>
                <c:pt idx="29">
                  <c:v>88.334999999999994</c:v>
                </c:pt>
                <c:pt idx="30">
                  <c:v>199.48999999999998</c:v>
                </c:pt>
                <c:pt idx="31">
                  <c:v>374.13499999999999</c:v>
                </c:pt>
                <c:pt idx="32">
                  <c:v>221.43999999999997</c:v>
                </c:pt>
                <c:pt idx="33">
                  <c:v>256.36500000000001</c:v>
                </c:pt>
                <c:pt idx="34">
                  <c:v>189.47499999999999</c:v>
                </c:pt>
                <c:pt idx="35">
                  <c:v>212.07499999999999</c:v>
                </c:pt>
                <c:pt idx="36">
                  <c:v>146.685</c:v>
                </c:pt>
                <c:pt idx="37">
                  <c:v>53.759999999999991</c:v>
                </c:pt>
                <c:pt idx="38">
                  <c:v>399.52499999999998</c:v>
                </c:pt>
                <c:pt idx="39">
                  <c:v>200.25499999999997</c:v>
                </c:pt>
                <c:pt idx="40">
                  <c:v>304.46999999999997</c:v>
                </c:pt>
                <c:pt idx="41">
                  <c:v>379.31</c:v>
                </c:pt>
                <c:pt idx="42">
                  <c:v>141.69999999999999</c:v>
                </c:pt>
                <c:pt idx="43">
                  <c:v>71.06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6EA-4384-B8EB-4ADF68E50E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5097183"/>
        <c:axId val="146484879"/>
      </c:lineChart>
      <c:catAx>
        <c:axId val="17509718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46484879"/>
        <c:crosses val="autoZero"/>
        <c:auto val="1"/>
        <c:lblAlgn val="ctr"/>
        <c:lblOffset val="100"/>
        <c:noMultiLvlLbl val="0"/>
      </c:catAx>
      <c:valAx>
        <c:axId val="146484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ACCCEA"/>
              </a:solidFill>
              <a:round/>
            </a:ln>
            <a:effectLst/>
          </c:spPr>
        </c:majorGridlines>
        <c:numFmt formatCode="[$€-2]\ 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750971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rgbClr val="1F2049"/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95000"/>
      </a:schemeClr>
    </a:solidFill>
    <a:ln w="9525" cap="flat" cmpd="sng" algn="ctr">
      <a:noFill/>
      <a:round/>
    </a:ln>
    <a:effectLst/>
  </c:spPr>
  <c:txPr>
    <a:bodyPr/>
    <a:lstStyle/>
    <a:p>
      <a:pPr>
        <a:defRPr b="0">
          <a:solidFill>
            <a:srgbClr val="1F2049"/>
          </a:solidFill>
        </a:defRPr>
      </a:pPr>
      <a:endParaRPr lang="pl-P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[Coffee Orders Analysis.xlsx]Coffee Popularity!CoffeeSizeSales</c:name>
    <c:fmtId val="37"/>
  </c:pivotSource>
  <c:chart>
    <c:title>
      <c:tx>
        <c:rich>
          <a:bodyPr/>
          <a:lstStyle/>
          <a:p>
            <a:pPr>
              <a:defRPr>
                <a:solidFill>
                  <a:schemeClr val="accent5">
                    <a:lumMod val="50000"/>
                  </a:schemeClr>
                </a:solidFill>
              </a:defRPr>
            </a:pPr>
            <a:r>
              <a:rPr lang="en-US" b="0">
                <a:solidFill>
                  <a:schemeClr val="accent5">
                    <a:lumMod val="50000"/>
                  </a:schemeClr>
                </a:solidFill>
              </a:rPr>
              <a:t>Total Sales By Size</a:t>
            </a:r>
          </a:p>
        </c:rich>
      </c:tx>
      <c:layout>
        <c:manualLayout>
          <c:xMode val="edge"/>
          <c:yMode val="edge"/>
          <c:x val="7.131869467397127E-2"/>
          <c:y val="3.2717472005952007E-2"/>
        </c:manualLayout>
      </c:layout>
      <c:overlay val="0"/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accent5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accent5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02A00606-3D8D-49B2-91ED-71D76B8F3B6F}" type="CATEGORYNAME">
                  <a:rPr lang="en-US"/>
                  <a:pPr>
                    <a:defRPr sz="1400" b="1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baseline="0"/>
                  <a:t>, </a:t>
                </a:r>
              </a:p>
              <a:p>
                <a:pPr>
                  <a:defRPr sz="1400" b="1" i="0" u="none" strike="noStrike" kern="1200" baseline="0">
                    <a:solidFill>
                      <a:schemeClr val="accent5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31A4A9BB-750E-425B-9DDC-3B48599B5705}" type="VALUE">
                  <a:rPr lang="en-US" baseline="0"/>
                  <a:pPr>
                    <a:defRPr sz="1400" b="1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pl-PL"/>
              </a:p>
            </c:rich>
          </c:tx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  <c15:dlblFieldTable/>
              <c15:showDataLabelsRange val="0"/>
            </c:ext>
          </c:extLst>
        </c:dLbl>
      </c:pivotFmt>
      <c:pivotFmt>
        <c:idx val="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accent5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4D38A859-EFD0-4FB2-A497-D27AD346F2DF}" type="CATEGORYNAME">
                  <a:rPr lang="en-US"/>
                  <a:pPr>
                    <a:defRPr sz="1400" b="1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baseline="0"/>
                  <a:t>, </a:t>
                </a:r>
              </a:p>
              <a:p>
                <a:pPr>
                  <a:defRPr sz="1400" b="1" i="0" u="none" strike="noStrike" kern="1200" baseline="0">
                    <a:solidFill>
                      <a:schemeClr val="accent5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857CFDBF-1992-4B65-A409-C0C15CA59D0F}" type="VALUE">
                  <a:rPr lang="en-US" baseline="0"/>
                  <a:pPr>
                    <a:defRPr sz="1400" b="1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pl-PL"/>
              </a:p>
            </c:rich>
          </c:tx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  <c15:layout>
                <c:manualLayout>
                  <c:w val="0.15657053168372062"/>
                  <c:h val="0.12368839666869358"/>
                </c:manualLayout>
              </c15:layout>
              <c15:dlblFieldTable/>
              <c15:showDataLabelsRange val="0"/>
            </c:ext>
          </c:extLst>
        </c:dLbl>
      </c:pivotFmt>
      <c:pivotFmt>
        <c:idx val="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accent5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DF253DB5-7703-4ECF-9D87-57AB8B99EDC2}" type="CATEGORYNAME">
                  <a:rPr lang="en-US"/>
                  <a:pPr>
                    <a:defRPr sz="1400" b="1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baseline="0"/>
                  <a:t>, </a:t>
                </a:r>
              </a:p>
              <a:p>
                <a:pPr>
                  <a:defRPr sz="1400" b="1" i="0" u="none" strike="noStrike" kern="1200" baseline="0">
                    <a:solidFill>
                      <a:schemeClr val="accent5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9052B13E-0830-4E1D-A1F5-7B4B2FEB1661}" type="VALUE">
                  <a:rPr lang="en-US" baseline="0"/>
                  <a:pPr>
                    <a:defRPr sz="1400" b="1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pl-PL"/>
              </a:p>
            </c:rich>
          </c:tx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  <c15:dlblFieldTable/>
              <c15:showDataLabelsRange val="0"/>
            </c:ext>
          </c:extLst>
        </c:dLbl>
      </c:pivotFmt>
      <c:pivotFmt>
        <c:idx val="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accent5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A5E082D1-C945-4531-9BB2-E581EAF39537}" type="CATEGORYNAME">
                  <a:rPr lang="en-US"/>
                  <a:pPr>
                    <a:defRPr sz="1400" b="1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baseline="0"/>
                  <a:t>, </a:t>
                </a:r>
              </a:p>
              <a:p>
                <a:pPr>
                  <a:defRPr sz="1400" b="1" i="0" u="none" strike="noStrike" kern="1200" baseline="0">
                    <a:solidFill>
                      <a:schemeClr val="accent5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5E9EE188-34E1-4EC2-93C4-B0D6F4065C63}" type="VALUE">
                  <a:rPr lang="en-US" baseline="0"/>
                  <a:pPr>
                    <a:defRPr sz="1400" b="1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pl-PL"/>
              </a:p>
            </c:rich>
          </c:tx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  <c15:dlblFieldTable/>
              <c15:showDataLabelsRange val="0"/>
            </c:ext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accent5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accent5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02A00606-3D8D-49B2-91ED-71D76B8F3B6F}" type="CATEGORYNAME">
                  <a:rPr lang="en-US"/>
                  <a:pPr>
                    <a:defRPr sz="1400" b="1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baseline="0"/>
                  <a:t>, </a:t>
                </a:r>
              </a:p>
              <a:p>
                <a:pPr>
                  <a:defRPr sz="1400" b="1" i="0" u="none" strike="noStrike" kern="1200" baseline="0">
                    <a:solidFill>
                      <a:schemeClr val="accent5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31A4A9BB-750E-425B-9DDC-3B48599B5705}" type="VALUE">
                  <a:rPr lang="en-US" baseline="0"/>
                  <a:pPr>
                    <a:defRPr sz="1400" b="1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pl-PL"/>
              </a:p>
            </c:rich>
          </c:tx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  <c15:dlblFieldTable/>
              <c15:showDataLabelsRange val="0"/>
            </c:ext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accent5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4D38A859-EFD0-4FB2-A497-D27AD346F2DF}" type="CATEGORYNAME">
                  <a:rPr lang="en-US"/>
                  <a:pPr>
                    <a:defRPr sz="1400" b="1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baseline="0"/>
                  <a:t>, </a:t>
                </a:r>
              </a:p>
              <a:p>
                <a:pPr>
                  <a:defRPr sz="1400" b="1" i="0" u="none" strike="noStrike" kern="1200" baseline="0">
                    <a:solidFill>
                      <a:schemeClr val="accent5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857CFDBF-1992-4B65-A409-C0C15CA59D0F}" type="VALUE">
                  <a:rPr lang="en-US" baseline="0"/>
                  <a:pPr>
                    <a:defRPr sz="1400" b="1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pl-PL"/>
              </a:p>
            </c:rich>
          </c:tx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  <c15:layout>
                <c:manualLayout>
                  <c:w val="0.15657053168372062"/>
                  <c:h val="0.12368839666869358"/>
                </c:manualLayout>
              </c15:layout>
              <c15:dlblFieldTable/>
              <c15:showDataLabelsRange val="0"/>
            </c:ext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accent5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DF253DB5-7703-4ECF-9D87-57AB8B99EDC2}" type="CATEGORYNAME">
                  <a:rPr lang="en-US"/>
                  <a:pPr>
                    <a:defRPr sz="1400" b="1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baseline="0"/>
                  <a:t>, </a:t>
                </a:r>
              </a:p>
              <a:p>
                <a:pPr>
                  <a:defRPr sz="1400" b="1" i="0" u="none" strike="noStrike" kern="1200" baseline="0">
                    <a:solidFill>
                      <a:schemeClr val="accent5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9052B13E-0830-4E1D-A1F5-7B4B2FEB1661}" type="VALUE">
                  <a:rPr lang="en-US" baseline="0"/>
                  <a:pPr>
                    <a:defRPr sz="1400" b="1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pl-PL"/>
              </a:p>
            </c:rich>
          </c:tx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  <c15:dlblFieldTable/>
              <c15:showDataLabelsRange val="0"/>
            </c:ext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accent5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A5E082D1-C945-4531-9BB2-E581EAF39537}" type="CATEGORYNAME">
                  <a:rPr lang="en-US"/>
                  <a:pPr>
                    <a:defRPr sz="1400" b="1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baseline="0"/>
                  <a:t>, </a:t>
                </a:r>
              </a:p>
              <a:p>
                <a:pPr>
                  <a:defRPr sz="1400" b="1" i="0" u="none" strike="noStrike" kern="1200" baseline="0">
                    <a:solidFill>
                      <a:schemeClr val="accent5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5E9EE188-34E1-4EC2-93C4-B0D6F4065C63}" type="VALUE">
                  <a:rPr lang="en-US" baseline="0"/>
                  <a:pPr>
                    <a:defRPr sz="1400" b="1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pl-PL"/>
              </a:p>
            </c:rich>
          </c:tx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  <c15:dlblFieldTable/>
              <c15:showDataLabelsRange val="0"/>
            </c:ext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accent5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accent5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02A00606-3D8D-49B2-91ED-71D76B8F3B6F}" type="CATEGORYNAME">
                  <a:rPr lang="en-US"/>
                  <a:pPr>
                    <a:defRPr sz="1400" b="1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baseline="0"/>
                  <a:t>, </a:t>
                </a:r>
              </a:p>
              <a:p>
                <a:pPr>
                  <a:defRPr sz="1400" b="1" i="0" u="none" strike="noStrike" kern="1200" baseline="0">
                    <a:solidFill>
                      <a:schemeClr val="accent5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31A4A9BB-750E-425B-9DDC-3B48599B5705}" type="VALUE">
                  <a:rPr lang="en-US" baseline="0"/>
                  <a:pPr>
                    <a:defRPr sz="1400" b="1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pl-PL"/>
              </a:p>
            </c:rich>
          </c:tx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  <c15:dlblFieldTable/>
              <c15:showDataLabelsRange val="0"/>
            </c:ext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accent5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4D38A859-EFD0-4FB2-A497-D27AD346F2DF}" type="CATEGORYNAME">
                  <a:rPr lang="en-US"/>
                  <a:pPr>
                    <a:defRPr sz="1400" b="1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baseline="0"/>
                  <a:t>, </a:t>
                </a:r>
              </a:p>
              <a:p>
                <a:pPr>
                  <a:defRPr sz="1400" b="1" i="0" u="none" strike="noStrike" kern="1200" baseline="0">
                    <a:solidFill>
                      <a:schemeClr val="accent5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857CFDBF-1992-4B65-A409-C0C15CA59D0F}" type="VALUE">
                  <a:rPr lang="en-US" baseline="0"/>
                  <a:pPr>
                    <a:defRPr sz="1400" b="1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pl-PL"/>
              </a:p>
            </c:rich>
          </c:tx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  <c15:layout>
                <c:manualLayout>
                  <c:w val="0.15657053168372062"/>
                  <c:h val="0.12368839666869358"/>
                </c:manualLayout>
              </c15:layout>
              <c15:dlblFieldTable/>
              <c15:showDataLabelsRange val="0"/>
            </c:ext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accent5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DF253DB5-7703-4ECF-9D87-57AB8B99EDC2}" type="CATEGORYNAME">
                  <a:rPr lang="en-US"/>
                  <a:pPr>
                    <a:defRPr sz="1400" b="1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baseline="0"/>
                  <a:t>, </a:t>
                </a:r>
              </a:p>
              <a:p>
                <a:pPr>
                  <a:defRPr sz="1400" b="1" i="0" u="none" strike="noStrike" kern="1200" baseline="0">
                    <a:solidFill>
                      <a:schemeClr val="accent5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9052B13E-0830-4E1D-A1F5-7B4B2FEB1661}" type="VALUE">
                  <a:rPr lang="en-US" baseline="0"/>
                  <a:pPr>
                    <a:defRPr sz="1400" b="1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pl-PL"/>
              </a:p>
            </c:rich>
          </c:tx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  <c15:dlblFieldTable/>
              <c15:showDataLabelsRange val="0"/>
            </c:ext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accent5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A5E082D1-C945-4531-9BB2-E581EAF39537}" type="CATEGORYNAME">
                  <a:rPr lang="en-US"/>
                  <a:pPr>
                    <a:defRPr sz="1400" b="1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baseline="0"/>
                  <a:t>, </a:t>
                </a:r>
              </a:p>
              <a:p>
                <a:pPr>
                  <a:defRPr sz="1400" b="1" i="0" u="none" strike="noStrike" kern="1200" baseline="0">
                    <a:solidFill>
                      <a:schemeClr val="accent5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5E9EE188-34E1-4EC2-93C4-B0D6F4065C63}" type="VALUE">
                  <a:rPr lang="en-US" baseline="0"/>
                  <a:pPr>
                    <a:defRPr sz="1400" b="1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pl-PL"/>
              </a:p>
            </c:rich>
          </c:tx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  <c15:dlblFieldTable/>
              <c15:showDataLabelsRange val="0"/>
            </c:ext>
          </c:extLst>
        </c:dLbl>
      </c:pivotFmt>
      <c:pivotFmt>
        <c:idx val="15"/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accent5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accent5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02A00606-3D8D-49B2-91ED-71D76B8F3B6F}" type="CATEGORYNAME">
                  <a:rPr lang="en-US"/>
                  <a:pPr>
                    <a:defRPr sz="1400" b="1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baseline="0"/>
                  <a:t>, </a:t>
                </a:r>
              </a:p>
              <a:p>
                <a:pPr>
                  <a:defRPr sz="1400" b="1" i="0" u="none" strike="noStrike" kern="1200" baseline="0">
                    <a:solidFill>
                      <a:schemeClr val="accent5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31A4A9BB-750E-425B-9DDC-3B48599B5705}" type="VALUE">
                  <a:rPr lang="en-US" baseline="0"/>
                  <a:pPr>
                    <a:defRPr sz="1400" b="1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pl-PL"/>
              </a:p>
            </c:rich>
          </c:tx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  <c15:dlblFieldTable/>
              <c15:showDataLabelsRange val="0"/>
            </c:ext>
          </c:extLst>
        </c:dLbl>
      </c:pivotFmt>
      <c:pivotFmt>
        <c:idx val="17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accent5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4D38A859-EFD0-4FB2-A497-D27AD346F2DF}" type="CATEGORYNAME">
                  <a:rPr lang="en-US"/>
                  <a:pPr>
                    <a:defRPr sz="1400" b="1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baseline="0"/>
                  <a:t>, </a:t>
                </a:r>
              </a:p>
              <a:p>
                <a:pPr>
                  <a:defRPr sz="1400" b="1" i="0" u="none" strike="noStrike" kern="1200" baseline="0">
                    <a:solidFill>
                      <a:schemeClr val="accent5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857CFDBF-1992-4B65-A409-C0C15CA59D0F}" type="VALUE">
                  <a:rPr lang="en-US" baseline="0"/>
                  <a:pPr>
                    <a:defRPr sz="1400" b="1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pl-PL"/>
              </a:p>
            </c:rich>
          </c:tx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  <c15:layout>
                <c:manualLayout>
                  <c:w val="0.15657053168372062"/>
                  <c:h val="0.12368839666869358"/>
                </c:manualLayout>
              </c15:layout>
              <c15:dlblFieldTable/>
              <c15:showDataLabelsRange val="0"/>
            </c:ext>
          </c:extLst>
        </c:dLbl>
      </c:pivotFmt>
      <c:pivotFmt>
        <c:idx val="18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accent5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DF253DB5-7703-4ECF-9D87-57AB8B99EDC2}" type="CATEGORYNAME">
                  <a:rPr lang="en-US"/>
                  <a:pPr>
                    <a:defRPr sz="1400" b="1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baseline="0"/>
                  <a:t>, </a:t>
                </a:r>
              </a:p>
              <a:p>
                <a:pPr>
                  <a:defRPr sz="1400" b="1" i="0" u="none" strike="noStrike" kern="1200" baseline="0">
                    <a:solidFill>
                      <a:schemeClr val="accent5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9052B13E-0830-4E1D-A1F5-7B4B2FEB1661}" type="VALUE">
                  <a:rPr lang="en-US" baseline="0"/>
                  <a:pPr>
                    <a:defRPr sz="1400" b="1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pl-PL"/>
              </a:p>
            </c:rich>
          </c:tx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  <c15:dlblFieldTable/>
              <c15:showDataLabelsRange val="0"/>
            </c:ext>
          </c:extLst>
        </c:dLbl>
      </c:pivotFmt>
      <c:pivotFmt>
        <c:idx val="19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accent5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A5E082D1-C945-4531-9BB2-E581EAF39537}" type="CATEGORYNAME">
                  <a:rPr lang="en-US"/>
                  <a:pPr>
                    <a:defRPr sz="1400" b="1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baseline="0"/>
                  <a:t>, </a:t>
                </a:r>
              </a:p>
              <a:p>
                <a:pPr>
                  <a:defRPr sz="1400" b="1" i="0" u="none" strike="noStrike" kern="1200" baseline="0">
                    <a:solidFill>
                      <a:schemeClr val="accent5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5E9EE188-34E1-4EC2-93C4-B0D6F4065C63}" type="VALUE">
                  <a:rPr lang="en-US" baseline="0"/>
                  <a:pPr>
                    <a:defRPr sz="1400" b="1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pl-PL"/>
              </a:p>
            </c:rich>
          </c:tx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  <c15:dlblFieldTable/>
              <c15:showDataLabelsRange val="0"/>
            </c:ext>
          </c:extLst>
        </c:dLbl>
      </c:pivotFmt>
      <c:pivotFmt>
        <c:idx val="20"/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accent5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accent5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02A00606-3D8D-49B2-91ED-71D76B8F3B6F}" type="CATEGORYNAME">
                  <a:rPr lang="en-US"/>
                  <a:pPr>
                    <a:defRPr sz="1400" b="1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baseline="0"/>
                  <a:t>, </a:t>
                </a:r>
              </a:p>
              <a:p>
                <a:pPr>
                  <a:defRPr sz="1400" b="1" i="0" u="none" strike="noStrike" kern="1200" baseline="0">
                    <a:solidFill>
                      <a:schemeClr val="accent5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31A4A9BB-750E-425B-9DDC-3B48599B5705}" type="VALUE">
                  <a:rPr lang="en-US" baseline="0"/>
                  <a:pPr>
                    <a:defRPr sz="1400" b="1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pl-PL"/>
              </a:p>
            </c:rich>
          </c:tx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  <c15:dlblFieldTable/>
              <c15:showDataLabelsRange val="0"/>
            </c:ext>
          </c:extLst>
        </c:dLbl>
      </c:pivotFmt>
      <c:pivotFmt>
        <c:idx val="2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accent5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4D38A859-EFD0-4FB2-A497-D27AD346F2DF}" type="CATEGORYNAME">
                  <a:rPr lang="en-US"/>
                  <a:pPr>
                    <a:defRPr sz="1400" b="1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baseline="0"/>
                  <a:t>, </a:t>
                </a:r>
              </a:p>
              <a:p>
                <a:pPr>
                  <a:defRPr sz="1400" b="1" i="0" u="none" strike="noStrike" kern="1200" baseline="0">
                    <a:solidFill>
                      <a:schemeClr val="accent5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857CFDBF-1992-4B65-A409-C0C15CA59D0F}" type="VALUE">
                  <a:rPr lang="en-US" baseline="0"/>
                  <a:pPr>
                    <a:defRPr sz="1400" b="1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pl-PL"/>
              </a:p>
            </c:rich>
          </c:tx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  <c15:layout>
                <c:manualLayout>
                  <c:w val="0.15657053168372062"/>
                  <c:h val="0.12368839666869358"/>
                </c:manualLayout>
              </c15:layout>
              <c15:dlblFieldTable/>
              <c15:showDataLabelsRange val="0"/>
            </c:ext>
          </c:extLst>
        </c:dLbl>
      </c:pivotFmt>
      <c:pivotFmt>
        <c:idx val="2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accent5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DF253DB5-7703-4ECF-9D87-57AB8B99EDC2}" type="CATEGORYNAME">
                  <a:rPr lang="en-US"/>
                  <a:pPr>
                    <a:defRPr sz="1400" b="1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baseline="0"/>
                  <a:t>, </a:t>
                </a:r>
              </a:p>
              <a:p>
                <a:pPr>
                  <a:defRPr sz="1400" b="1" i="0" u="none" strike="noStrike" kern="1200" baseline="0">
                    <a:solidFill>
                      <a:schemeClr val="accent5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9052B13E-0830-4E1D-A1F5-7B4B2FEB1661}" type="VALUE">
                  <a:rPr lang="en-US" baseline="0"/>
                  <a:pPr>
                    <a:defRPr sz="1400" b="1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pl-PL"/>
              </a:p>
            </c:rich>
          </c:tx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  <c15:dlblFieldTable/>
              <c15:showDataLabelsRange val="0"/>
            </c:ext>
          </c:extLst>
        </c:dLbl>
      </c:pivotFmt>
      <c:pivotFmt>
        <c:idx val="2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accent5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A5E082D1-C945-4531-9BB2-E581EAF39537}" type="CATEGORYNAME">
                  <a:rPr lang="en-US"/>
                  <a:pPr>
                    <a:defRPr sz="1400" b="1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baseline="0"/>
                  <a:t>, </a:t>
                </a:r>
              </a:p>
              <a:p>
                <a:pPr>
                  <a:defRPr sz="1400" b="1" i="0" u="none" strike="noStrike" kern="1200" baseline="0">
                    <a:solidFill>
                      <a:schemeClr val="accent5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5E9EE188-34E1-4EC2-93C4-B0D6F4065C63}" type="VALUE">
                  <a:rPr lang="en-US" baseline="0"/>
                  <a:pPr>
                    <a:defRPr sz="1400" b="1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pl-PL"/>
              </a:p>
            </c:rich>
          </c:tx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  <c15:dlblFieldTable/>
              <c15:showDataLabelsRange val="0"/>
            </c:ext>
          </c:extLst>
        </c:dLbl>
      </c:pivotFmt>
      <c:pivotFmt>
        <c:idx val="25"/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accent5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accent5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02A00606-3D8D-49B2-91ED-71D76B8F3B6F}" type="CATEGORYNAME">
                  <a:rPr lang="en-US"/>
                  <a:pPr>
                    <a:defRPr sz="1400" b="1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baseline="0"/>
                  <a:t>, </a:t>
                </a:r>
              </a:p>
              <a:p>
                <a:pPr>
                  <a:defRPr sz="1400" b="1" i="0" u="none" strike="noStrike" kern="1200" baseline="0">
                    <a:solidFill>
                      <a:schemeClr val="accent5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31A4A9BB-750E-425B-9DDC-3B48599B5705}" type="VALUE">
                  <a:rPr lang="en-US" baseline="0"/>
                  <a:pPr>
                    <a:defRPr sz="1400" b="1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pl-PL"/>
              </a:p>
            </c:rich>
          </c:tx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  <c15:dlblFieldTable/>
              <c15:showDataLabelsRange val="0"/>
            </c:ext>
          </c:extLst>
        </c:dLbl>
      </c:pivotFmt>
      <c:pivotFmt>
        <c:idx val="27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accent5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4D38A859-EFD0-4FB2-A497-D27AD346F2DF}" type="CATEGORYNAME">
                  <a:rPr lang="en-US"/>
                  <a:pPr>
                    <a:defRPr sz="1400" b="1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baseline="0"/>
                  <a:t>, </a:t>
                </a:r>
              </a:p>
              <a:p>
                <a:pPr>
                  <a:defRPr sz="1400" b="1" i="0" u="none" strike="noStrike" kern="1200" baseline="0">
                    <a:solidFill>
                      <a:schemeClr val="accent5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857CFDBF-1992-4B65-A409-C0C15CA59D0F}" type="VALUE">
                  <a:rPr lang="en-US" baseline="0"/>
                  <a:pPr>
                    <a:defRPr sz="1400" b="1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pl-PL"/>
              </a:p>
            </c:rich>
          </c:tx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  <c15:layout>
                <c:manualLayout>
                  <c:w val="0.2029594927388953"/>
                  <c:h val="0.12368843857416607"/>
                </c:manualLayout>
              </c15:layout>
              <c15:dlblFieldTable/>
              <c15:showDataLabelsRange val="0"/>
            </c:ext>
          </c:extLst>
        </c:dLbl>
      </c:pivotFmt>
      <c:pivotFmt>
        <c:idx val="28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accent5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DF253DB5-7703-4ECF-9D87-57AB8B99EDC2}" type="CATEGORYNAME">
                  <a:rPr lang="en-US"/>
                  <a:pPr>
                    <a:defRPr sz="1400" b="1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baseline="0"/>
                  <a:t>, </a:t>
                </a:r>
              </a:p>
              <a:p>
                <a:pPr>
                  <a:defRPr sz="1400" b="1" i="0" u="none" strike="noStrike" kern="1200" baseline="0">
                    <a:solidFill>
                      <a:schemeClr val="accent5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9052B13E-0830-4E1D-A1F5-7B4B2FEB1661}" type="VALUE">
                  <a:rPr lang="en-US" baseline="0"/>
                  <a:pPr>
                    <a:defRPr sz="1400" b="1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pl-PL"/>
              </a:p>
            </c:rich>
          </c:tx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  <c15:dlblFieldTable/>
              <c15:showDataLabelsRange val="0"/>
            </c:ext>
          </c:extLst>
        </c:dLbl>
      </c:pivotFmt>
      <c:pivotFmt>
        <c:idx val="29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accent5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A5E082D1-C945-4531-9BB2-E581EAF39537}" type="CATEGORYNAME">
                  <a:rPr lang="en-US"/>
                  <a:pPr>
                    <a:defRPr sz="1400" b="1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baseline="0"/>
                  <a:t>, </a:t>
                </a:r>
              </a:p>
              <a:p>
                <a:pPr>
                  <a:defRPr sz="1400" b="1" i="0" u="none" strike="noStrike" kern="1200" baseline="0">
                    <a:solidFill>
                      <a:schemeClr val="accent5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5E9EE188-34E1-4EC2-93C4-B0D6F4065C63}" type="VALUE">
                  <a:rPr lang="en-US" baseline="0"/>
                  <a:pPr>
                    <a:defRPr sz="1400" b="1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pl-PL"/>
              </a:p>
            </c:rich>
          </c:tx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  <c15:dlblFieldTable/>
              <c15:showDataLabelsRange val="0"/>
            </c:ext>
          </c:extLst>
        </c:dLbl>
      </c:pivotFmt>
      <c:pivotFmt>
        <c:idx val="30"/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accent5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accent5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02A00606-3D8D-49B2-91ED-71D76B8F3B6F}" type="CATEGORYNAME">
                  <a:rPr lang="en-US"/>
                  <a:pPr>
                    <a:defRPr sz="1400" b="1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baseline="0"/>
                  <a:t>, </a:t>
                </a:r>
              </a:p>
              <a:p>
                <a:pPr>
                  <a:defRPr sz="1400" b="1" i="0" u="none" strike="noStrike" kern="1200" baseline="0">
                    <a:solidFill>
                      <a:schemeClr val="accent5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31A4A9BB-750E-425B-9DDC-3B48599B5705}" type="VALUE">
                  <a:rPr lang="en-US" baseline="0"/>
                  <a:pPr>
                    <a:defRPr sz="1400" b="1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pl-PL"/>
              </a:p>
            </c:rich>
          </c:tx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  <c15:dlblFieldTable/>
              <c15:showDataLabelsRange val="0"/>
            </c:ext>
          </c:extLst>
        </c:dLbl>
      </c:pivotFmt>
      <c:pivotFmt>
        <c:idx val="3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accent5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4D38A859-EFD0-4FB2-A497-D27AD346F2DF}" type="CATEGORYNAME">
                  <a:rPr lang="en-US"/>
                  <a:pPr>
                    <a:defRPr sz="1400" b="1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baseline="0"/>
                  <a:t>, </a:t>
                </a:r>
              </a:p>
              <a:p>
                <a:pPr>
                  <a:defRPr sz="1400" b="1" i="0" u="none" strike="noStrike" kern="1200" baseline="0">
                    <a:solidFill>
                      <a:schemeClr val="accent5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857CFDBF-1992-4B65-A409-C0C15CA59D0F}" type="VALUE">
                  <a:rPr lang="en-US" baseline="0"/>
                  <a:pPr>
                    <a:defRPr sz="1400" b="1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pl-PL"/>
              </a:p>
            </c:rich>
          </c:tx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  <c15:layout>
                <c:manualLayout>
                  <c:w val="0.2029594927388953"/>
                  <c:h val="0.12368843857416607"/>
                </c:manualLayout>
              </c15:layout>
              <c15:dlblFieldTable/>
              <c15:showDataLabelsRange val="0"/>
            </c:ext>
          </c:extLst>
        </c:dLbl>
      </c:pivotFmt>
      <c:pivotFmt>
        <c:idx val="3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accent5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DF253DB5-7703-4ECF-9D87-57AB8B99EDC2}" type="CATEGORYNAME">
                  <a:rPr lang="en-US"/>
                  <a:pPr>
                    <a:defRPr sz="1400" b="1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baseline="0"/>
                  <a:t>, </a:t>
                </a:r>
              </a:p>
              <a:p>
                <a:pPr>
                  <a:defRPr sz="1400" b="1" i="0" u="none" strike="noStrike" kern="1200" baseline="0">
                    <a:solidFill>
                      <a:schemeClr val="accent5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9052B13E-0830-4E1D-A1F5-7B4B2FEB1661}" type="VALUE">
                  <a:rPr lang="en-US" baseline="0"/>
                  <a:pPr>
                    <a:defRPr sz="1400" b="1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pl-PL"/>
              </a:p>
            </c:rich>
          </c:tx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  <c15:dlblFieldTable/>
              <c15:showDataLabelsRange val="0"/>
            </c:ext>
          </c:extLst>
        </c:dLbl>
      </c:pivotFmt>
      <c:pivotFmt>
        <c:idx val="3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accent5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A5E082D1-C945-4531-9BB2-E581EAF39537}" type="CATEGORYNAME">
                  <a:rPr lang="en-US"/>
                  <a:pPr>
                    <a:defRPr sz="1400" b="1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baseline="0"/>
                  <a:t>, </a:t>
                </a:r>
              </a:p>
              <a:p>
                <a:pPr>
                  <a:defRPr sz="1400" b="1" i="0" u="none" strike="noStrike" kern="1200" baseline="0">
                    <a:solidFill>
                      <a:schemeClr val="accent5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5E9EE188-34E1-4EC2-93C4-B0D6F4065C63}" type="VALUE">
                  <a:rPr lang="en-US" baseline="0"/>
                  <a:pPr>
                    <a:defRPr sz="1400" b="1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pl-PL"/>
              </a:p>
            </c:rich>
          </c:tx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  <c15:dlblFieldTable/>
              <c15:showDataLabelsRange val="0"/>
            </c:ext>
          </c:extLst>
        </c:dLbl>
      </c:pivotFmt>
      <c:pivotFmt>
        <c:idx val="35"/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accent5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accent5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02A00606-3D8D-49B2-91ED-71D76B8F3B6F}" type="CATEGORYNAME">
                  <a:rPr lang="en-US"/>
                  <a:pPr>
                    <a:defRPr sz="1400" b="1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baseline="0"/>
                  <a:t>, </a:t>
                </a:r>
              </a:p>
              <a:p>
                <a:pPr>
                  <a:defRPr sz="1400" b="1" i="0" u="none" strike="noStrike" kern="1200" baseline="0">
                    <a:solidFill>
                      <a:schemeClr val="accent5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31A4A9BB-750E-425B-9DDC-3B48599B5705}" type="VALUE">
                  <a:rPr lang="en-US" baseline="0"/>
                  <a:pPr>
                    <a:defRPr sz="1400" b="1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pl-PL"/>
              </a:p>
            </c:rich>
          </c:tx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  <c15:dlblFieldTable/>
              <c15:showDataLabelsRange val="0"/>
            </c:ext>
          </c:extLst>
        </c:dLbl>
      </c:pivotFmt>
      <c:pivotFmt>
        <c:idx val="37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accent5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4D38A859-EFD0-4FB2-A497-D27AD346F2DF}" type="CATEGORYNAME">
                  <a:rPr lang="en-US"/>
                  <a:pPr>
                    <a:defRPr sz="1400" b="1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baseline="0"/>
                  <a:t>, </a:t>
                </a:r>
              </a:p>
              <a:p>
                <a:pPr>
                  <a:defRPr sz="1400" b="1" i="0" u="none" strike="noStrike" kern="1200" baseline="0">
                    <a:solidFill>
                      <a:schemeClr val="accent5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857CFDBF-1992-4B65-A409-C0C15CA59D0F}" type="VALUE">
                  <a:rPr lang="en-US" baseline="0"/>
                  <a:pPr>
                    <a:defRPr sz="1400" b="1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pl-PL"/>
              </a:p>
            </c:rich>
          </c:tx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  <c15:layout>
                <c:manualLayout>
                  <c:w val="0.2029594927388953"/>
                  <c:h val="0.12368843857416607"/>
                </c:manualLayout>
              </c15:layout>
              <c15:dlblFieldTable/>
              <c15:showDataLabelsRange val="0"/>
            </c:ext>
          </c:extLst>
        </c:dLbl>
      </c:pivotFmt>
      <c:pivotFmt>
        <c:idx val="38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accent5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DF253DB5-7703-4ECF-9D87-57AB8B99EDC2}" type="CATEGORYNAME">
                  <a:rPr lang="en-US"/>
                  <a:pPr>
                    <a:defRPr sz="1400" b="1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baseline="0"/>
                  <a:t>, </a:t>
                </a:r>
              </a:p>
              <a:p>
                <a:pPr>
                  <a:defRPr sz="1400" b="1" i="0" u="none" strike="noStrike" kern="1200" baseline="0">
                    <a:solidFill>
                      <a:schemeClr val="accent5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9052B13E-0830-4E1D-A1F5-7B4B2FEB1661}" type="VALUE">
                  <a:rPr lang="en-US" baseline="0"/>
                  <a:pPr>
                    <a:defRPr sz="1400" b="1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pl-PL"/>
              </a:p>
            </c:rich>
          </c:tx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  <c15:dlblFieldTable/>
              <c15:showDataLabelsRange val="0"/>
            </c:ext>
          </c:extLst>
        </c:dLbl>
      </c:pivotFmt>
      <c:pivotFmt>
        <c:idx val="39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accent5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A5E082D1-C945-4531-9BB2-E581EAF39537}" type="CATEGORYNAME">
                  <a:rPr lang="en-US"/>
                  <a:pPr>
                    <a:defRPr sz="1400" b="1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baseline="0"/>
                  <a:t>, </a:t>
                </a:r>
              </a:p>
              <a:p>
                <a:pPr>
                  <a:defRPr sz="1400" b="1" i="0" u="none" strike="noStrike" kern="1200" baseline="0">
                    <a:solidFill>
                      <a:schemeClr val="accent5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5E9EE188-34E1-4EC2-93C4-B0D6F4065C63}" type="VALUE">
                  <a:rPr lang="en-US" baseline="0"/>
                  <a:pPr>
                    <a:defRPr sz="1400" b="1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pl-PL"/>
              </a:p>
            </c:rich>
          </c:tx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  <c15:dlblFieldTable/>
              <c15:showDataLabelsRange val="0"/>
            </c:ext>
          </c:extLst>
        </c:dLbl>
      </c:pivotFmt>
    </c:pivotFmts>
    <c:plotArea>
      <c:layout>
        <c:manualLayout>
          <c:layoutTarget val="inner"/>
          <c:xMode val="edge"/>
          <c:yMode val="edge"/>
          <c:x val="0.20771063845939058"/>
          <c:y val="0.14967220293325972"/>
          <c:w val="0.56605015827777949"/>
          <c:h val="0.72730869165492384"/>
        </c:manualLayout>
      </c:layout>
      <c:pieChart>
        <c:varyColors val="1"/>
        <c:ser>
          <c:idx val="0"/>
          <c:order val="0"/>
          <c:tx>
            <c:strRef>
              <c:f>'Coffee Popularity'!$B$15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02A-41A2-B4AF-8500B0ADBE1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02A-41A2-B4AF-8500B0ADBE14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02A-41A2-B4AF-8500B0ADBE14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02A-41A2-B4AF-8500B0ADBE1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2A00606-3D8D-49B2-91ED-71D76B8F3B6F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</a:t>
                    </a:r>
                  </a:p>
                  <a:p>
                    <a:fld id="{31A4A9BB-750E-425B-9DDC-3B48599B5705}" type="VALUE">
                      <a:rPr lang="en-US" baseline="0"/>
                      <a:pPr/>
                      <a:t>[VALUE]</a:t>
                    </a:fld>
                    <a:endParaRPr lang="pl-PL"/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02A-41A2-B4AF-8500B0ADBE1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D38A859-EFD0-4FB2-A497-D27AD346F2DF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</a:t>
                    </a:r>
                  </a:p>
                  <a:p>
                    <a:fld id="{857CFDBF-1992-4B65-A409-C0C15CA59D0F}" type="VALUE">
                      <a:rPr lang="en-US" baseline="0"/>
                      <a:pPr/>
                      <a:t>[VALUE]</a:t>
                    </a:fld>
                    <a:endParaRPr lang="pl-PL"/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29594927388953"/>
                      <c:h val="0.12368843857416607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02A-41A2-B4AF-8500B0ADBE14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DF253DB5-7703-4ECF-9D87-57AB8B99EDC2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</a:t>
                    </a:r>
                  </a:p>
                  <a:p>
                    <a:fld id="{9052B13E-0830-4E1D-A1F5-7B4B2FEB1661}" type="VALUE">
                      <a:rPr lang="en-US" baseline="0"/>
                      <a:pPr/>
                      <a:t>[VALUE]</a:t>
                    </a:fld>
                    <a:endParaRPr lang="pl-PL"/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E02A-41A2-B4AF-8500B0ADBE14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A5E082D1-C945-4531-9BB2-E581EAF39537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</a:t>
                    </a:r>
                  </a:p>
                  <a:p>
                    <a:fld id="{5E9EE188-34E1-4EC2-93C4-B0D6F4065C63}" type="VALUE">
                      <a:rPr lang="en-US" baseline="0"/>
                      <a:pPr/>
                      <a:t>[VALUE]</a:t>
                    </a:fld>
                    <a:endParaRPr lang="pl-PL"/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E02A-41A2-B4AF-8500B0ADBE14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accent5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</c15:spPr>
              </c:ext>
            </c:extLst>
          </c:dLbls>
          <c:cat>
            <c:strRef>
              <c:f>'Coffee Popularity'!$A$16:$A$19</c:f>
              <c:strCache>
                <c:ptCount val="4"/>
                <c:pt idx="0">
                  <c:v>0.2 kg</c:v>
                </c:pt>
                <c:pt idx="1">
                  <c:v>0.5 kg</c:v>
                </c:pt>
                <c:pt idx="2">
                  <c:v>1.0 kg</c:v>
                </c:pt>
                <c:pt idx="3">
                  <c:v>2.5 kg</c:v>
                </c:pt>
              </c:strCache>
            </c:strRef>
          </c:cat>
          <c:val>
            <c:numRef>
              <c:f>'Coffee Popularity'!$B$16:$B$19</c:f>
              <c:numCache>
                <c:formatCode>[$€-2]\ #,##0</c:formatCode>
                <c:ptCount val="4"/>
                <c:pt idx="0">
                  <c:v>3307.9499999999994</c:v>
                </c:pt>
                <c:pt idx="1">
                  <c:v>7029.9900000000043</c:v>
                </c:pt>
                <c:pt idx="2">
                  <c:v>11010.750000000005</c:v>
                </c:pt>
                <c:pt idx="3">
                  <c:v>23785.56499999997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02A-41A2-B4AF-8500B0ADBE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showDLblsOverMax val="0"/>
    <c:extLst/>
  </c:chart>
  <c:spPr>
    <a:solidFill>
      <a:schemeClr val="tx1">
        <a:lumMod val="95000"/>
      </a:schemeClr>
    </a:solidFill>
    <a:ln>
      <a:noFill/>
    </a:ln>
  </c:spPr>
  <c:txPr>
    <a:bodyPr/>
    <a:lstStyle/>
    <a:p>
      <a:pPr>
        <a:defRPr/>
      </a:pPr>
      <a:endParaRPr lang="pl-PL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[Coffee Orders Analysis.xlsx]Coffee Popularity!CoffeeSizeOrderCount</c:name>
    <c:fmtId val="3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>
                <a:solidFill>
                  <a:schemeClr val="accent5">
                    <a:lumMod val="50000"/>
                  </a:schemeClr>
                </a:solidFill>
              </a:rPr>
              <a:t>Total</a:t>
            </a:r>
            <a:r>
              <a:rPr lang="en-US" sz="1800" b="0" baseline="0">
                <a:solidFill>
                  <a:schemeClr val="accent5">
                    <a:lumMod val="50000"/>
                  </a:schemeClr>
                </a:solidFill>
              </a:rPr>
              <a:t> Order Count By Size</a:t>
            </a:r>
            <a:endParaRPr lang="pl-PL" b="0">
              <a:solidFill>
                <a:schemeClr val="accent5">
                  <a:lumMod val="50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'Coffee Popularity'!$F$16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9E3-42BC-812C-4E2E46AA9A2A}"/>
              </c:ext>
            </c:extLst>
          </c:dPt>
          <c:dPt>
            <c:idx val="1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9E3-42BC-812C-4E2E46AA9A2A}"/>
              </c:ext>
            </c:extLst>
          </c:dPt>
          <c:dPt>
            <c:idx val="2"/>
            <c:bubble3D val="0"/>
            <c:spPr>
              <a:solidFill>
                <a:srgbClr val="DAA6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9E3-42BC-812C-4E2E46AA9A2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9E3-42BC-812C-4E2E46AA9A2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'Coffee Popularity'!$E$17:$E$20</c:f>
              <c:strCache>
                <c:ptCount val="4"/>
                <c:pt idx="0">
                  <c:v>0.2 kg</c:v>
                </c:pt>
                <c:pt idx="1">
                  <c:v>0.5 kg</c:v>
                </c:pt>
                <c:pt idx="2">
                  <c:v>1.0 kg</c:v>
                </c:pt>
                <c:pt idx="3">
                  <c:v>2.5 kg</c:v>
                </c:pt>
              </c:strCache>
            </c:strRef>
          </c:cat>
          <c:val>
            <c:numRef>
              <c:f>'Coffee Popularity'!$F$17:$F$20</c:f>
              <c:numCache>
                <c:formatCode>#,##0</c:formatCode>
                <c:ptCount val="4"/>
                <c:pt idx="0">
                  <c:v>249</c:v>
                </c:pt>
                <c:pt idx="1">
                  <c:v>268</c:v>
                </c:pt>
                <c:pt idx="2">
                  <c:v>236</c:v>
                </c:pt>
                <c:pt idx="3">
                  <c:v>247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9E3-42BC-812C-4E2E46AA9A2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95000"/>
      </a:schemeClr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[Coffee Orders Analysis.xlsx]Coffee Popularity!CoffeeRoastTypeOrderCount</c:name>
    <c:fmtId val="3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>
                <a:solidFill>
                  <a:schemeClr val="accent5">
                    <a:lumMod val="50000"/>
                  </a:schemeClr>
                </a:solidFill>
              </a:rPr>
              <a:t>Order</a:t>
            </a:r>
            <a:r>
              <a:rPr lang="en-US" sz="1800" baseline="0">
                <a:solidFill>
                  <a:schemeClr val="accent5">
                    <a:lumMod val="50000"/>
                  </a:schemeClr>
                </a:solidFill>
              </a:rPr>
              <a:t> Count By Roast Type</a:t>
            </a:r>
            <a:endParaRPr lang="en-US" sz="1800">
              <a:solidFill>
                <a:schemeClr val="accent5">
                  <a:lumMod val="50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'Coffee Popularity'!$I$27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704-4F70-A1AA-2A396C3D6BC0}"/>
              </c:ext>
            </c:extLst>
          </c:dPt>
          <c:dPt>
            <c:idx val="1"/>
            <c:bubble3D val="0"/>
            <c:spPr>
              <a:solidFill>
                <a:srgbClr val="DAA6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704-4F70-A1AA-2A396C3D6BC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704-4F70-A1AA-2A396C3D6BC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'Coffee Popularity'!$H$28:$H$30</c:f>
              <c:strCache>
                <c:ptCount val="3"/>
                <c:pt idx="0">
                  <c:v>Light</c:v>
                </c:pt>
                <c:pt idx="1">
                  <c:v>Medium</c:v>
                </c:pt>
                <c:pt idx="2">
                  <c:v>Dark</c:v>
                </c:pt>
              </c:strCache>
            </c:strRef>
          </c:cat>
          <c:val>
            <c:numRef>
              <c:f>'Coffee Popularity'!$I$28:$I$30</c:f>
              <c:numCache>
                <c:formatCode>#,##0</c:formatCode>
                <c:ptCount val="3"/>
                <c:pt idx="0">
                  <c:v>333</c:v>
                </c:pt>
                <c:pt idx="1">
                  <c:v>334</c:v>
                </c:pt>
                <c:pt idx="2">
                  <c:v>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704-4F70-A1AA-2A396C3D6BC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95000"/>
      </a:schemeClr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[Coffee Orders Analysis.xlsx]Total sales by country!TotalSales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002060"/>
                </a:solidFill>
              </a:rPr>
              <a:t>Sales by Country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ED7D31"/>
          </a:solidFill>
          <a:ln>
            <a:noFill/>
          </a:ln>
          <a:effectLst/>
        </c:spPr>
      </c:pivotFmt>
      <c:pivotFmt>
        <c:idx val="4"/>
        <c:spPr>
          <a:solidFill>
            <a:srgbClr val="E2AC00"/>
          </a:solidFill>
          <a:ln>
            <a:noFill/>
          </a:ln>
          <a:effectLst/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E2AC00"/>
          </a:solidFill>
          <a:ln>
            <a:noFill/>
          </a:ln>
          <a:effectLst/>
        </c:spPr>
      </c:pivotFmt>
      <c:pivotFmt>
        <c:idx val="7"/>
        <c:spPr>
          <a:solidFill>
            <a:srgbClr val="ED7D31"/>
          </a:solidFill>
          <a:ln>
            <a:noFill/>
          </a:ln>
          <a:effectLst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E2AC00"/>
          </a:solidFill>
          <a:ln>
            <a:noFill/>
          </a:ln>
          <a:effectLst/>
        </c:spPr>
      </c:pivotFmt>
      <c:pivotFmt>
        <c:idx val="10"/>
        <c:spPr>
          <a:solidFill>
            <a:srgbClr val="ED7D31"/>
          </a:solidFill>
          <a:ln>
            <a:noFill/>
          </a:ln>
          <a:effectLst/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E2AC00"/>
          </a:solidFill>
          <a:ln>
            <a:noFill/>
          </a:ln>
          <a:effectLst/>
        </c:spPr>
      </c:pivotFmt>
      <c:pivotFmt>
        <c:idx val="13"/>
        <c:spPr>
          <a:solidFill>
            <a:srgbClr val="ED7D31"/>
          </a:solidFill>
          <a:ln>
            <a:noFill/>
          </a:ln>
          <a:effectLst/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rgbClr val="E2AC00"/>
          </a:solidFill>
          <a:ln>
            <a:noFill/>
          </a:ln>
          <a:effectLst/>
        </c:spPr>
      </c:pivotFmt>
      <c:pivotFmt>
        <c:idx val="16"/>
        <c:spPr>
          <a:solidFill>
            <a:srgbClr val="ED7D31"/>
          </a:solidFill>
          <a:ln>
            <a:noFill/>
          </a:ln>
          <a:effectLst/>
        </c:spP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'Total sales by country'!$B$3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E2AC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916-4BBA-90DC-0E1884EA64DF}"/>
              </c:ext>
            </c:extLst>
          </c:dPt>
          <c:dPt>
            <c:idx val="1"/>
            <c:invertIfNegative val="0"/>
            <c:bubble3D val="0"/>
            <c:spPr>
              <a:solidFill>
                <a:srgbClr val="ED7D3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916-4BBA-90DC-0E1884EA64D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'Total sales by country'!$A$4:$A$6</c:f>
              <c:strCache>
                <c:ptCount val="3"/>
                <c:pt idx="0">
                  <c:v>United Kingdom</c:v>
                </c:pt>
                <c:pt idx="1">
                  <c:v>Ireland</c:v>
                </c:pt>
                <c:pt idx="2">
                  <c:v>United States</c:v>
                </c:pt>
              </c:strCache>
            </c:strRef>
          </c:cat>
          <c:val>
            <c:numRef>
              <c:f>'Total sales by country'!$B$4:$B$6</c:f>
              <c:numCache>
                <c:formatCode>[$€-2]\ #,##0</c:formatCode>
                <c:ptCount val="3"/>
                <c:pt idx="0">
                  <c:v>2798.5050000000001</c:v>
                </c:pt>
                <c:pt idx="1">
                  <c:v>6696.8649999999989</c:v>
                </c:pt>
                <c:pt idx="2">
                  <c:v>35638.88499999998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916-4BBA-90DC-0E1884EA64D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818655007"/>
        <c:axId val="1000663215"/>
      </c:barChart>
      <c:catAx>
        <c:axId val="81865500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000663215"/>
        <c:crosses val="autoZero"/>
        <c:auto val="1"/>
        <c:lblAlgn val="ctr"/>
        <c:lblOffset val="100"/>
        <c:noMultiLvlLbl val="0"/>
      </c:catAx>
      <c:valAx>
        <c:axId val="10006632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rgbClr val="ACCCEA"/>
              </a:solidFill>
              <a:round/>
            </a:ln>
            <a:effectLst/>
          </c:spPr>
        </c:majorGridlines>
        <c:numFmt formatCode="[$€-2]\ 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8186550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95000"/>
      </a:schemeClr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[Coffee Orders Analysis.xlsx]Total sales!PivotTable1</c:name>
    <c:fmtId val="2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Number of Orders  By Country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accent6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200" b="0" i="0" u="none" strike="noStrike" kern="1200" baseline="0">
                  <a:solidFill>
                    <a:schemeClr val="accent5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200" b="0" i="0" u="none" strike="noStrike" kern="1200" baseline="0">
                  <a:solidFill>
                    <a:schemeClr val="accent5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ED7D3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200" b="0" i="0" u="none" strike="noStrike" kern="1200" baseline="0">
                  <a:solidFill>
                    <a:schemeClr val="accent5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</c:pivotFmt>
      <c:pivotFmt>
        <c:idx val="4"/>
        <c:spPr>
          <a:solidFill>
            <a:srgbClr val="E2AC00"/>
          </a:solidFill>
          <a:ln>
            <a:noFill/>
          </a:ln>
          <a:effectLst/>
        </c:spPr>
      </c:pivotFmt>
      <c:pivotFmt>
        <c:idx val="5"/>
        <c:spPr>
          <a:solidFill>
            <a:srgbClr val="ED7D3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200" b="0" i="0" u="none" strike="noStrike" kern="1200" baseline="0">
                  <a:solidFill>
                    <a:schemeClr val="accent5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E2AC00"/>
          </a:soli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</c:pivotFmt>
      <c:pivotFmt>
        <c:idx val="8"/>
        <c:spPr>
          <a:solidFill>
            <a:srgbClr val="ED7D3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200" b="0" i="0" u="none" strike="noStrike" kern="1200" baseline="0">
                  <a:solidFill>
                    <a:schemeClr val="accent5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E2AC00"/>
          </a:solidFill>
          <a:ln>
            <a:noFill/>
          </a:ln>
          <a:effectLst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'Total sales'!$J$12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ED7D3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E2AC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252-436D-A5ED-54BF558F4B8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252-436D-A5ED-54BF558F4B8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'Total sales'!$I$13:$I$15</c:f>
              <c:strCache>
                <c:ptCount val="3"/>
                <c:pt idx="0">
                  <c:v>Ireland</c:v>
                </c:pt>
                <c:pt idx="1">
                  <c:v>United Kingdom</c:v>
                </c:pt>
                <c:pt idx="2">
                  <c:v>United States</c:v>
                </c:pt>
              </c:strCache>
            </c:strRef>
          </c:cat>
          <c:val>
            <c:numRef>
              <c:f>'Total sales'!$J$13:$J$15</c:f>
              <c:numCache>
                <c:formatCode>#,##0</c:formatCode>
                <c:ptCount val="3"/>
                <c:pt idx="0">
                  <c:v>153</c:v>
                </c:pt>
                <c:pt idx="1">
                  <c:v>73</c:v>
                </c:pt>
                <c:pt idx="2">
                  <c:v>774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252-436D-A5ED-54BF558F4B8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67062096"/>
        <c:axId val="1125319296"/>
      </c:barChart>
      <c:catAx>
        <c:axId val="1167062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125319296"/>
        <c:crosses val="autoZero"/>
        <c:auto val="1"/>
        <c:lblAlgn val="ctr"/>
        <c:lblOffset val="100"/>
        <c:noMultiLvlLbl val="0"/>
      </c:catAx>
      <c:valAx>
        <c:axId val="1125319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6">
                  <a:lumMod val="40000"/>
                  <a:lumOff val="60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167062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95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pl-P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4330-3727-4608-8DF8-E38034AA3898}" type="datetimeFigureOut">
              <a:rPr lang="pl-PL" smtClean="0"/>
              <a:t>26.01.2024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1439-646A-4291-8739-4065B4A9F4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6251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4330-3727-4608-8DF8-E38034AA3898}" type="datetimeFigureOut">
              <a:rPr lang="pl-PL" smtClean="0"/>
              <a:t>26.01.2024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1439-646A-4291-8739-4065B4A9F4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6672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4330-3727-4608-8DF8-E38034AA3898}" type="datetimeFigureOut">
              <a:rPr lang="pl-PL" smtClean="0"/>
              <a:t>26.01.2024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1439-646A-4291-8739-4065B4A9F4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087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4330-3727-4608-8DF8-E38034AA3898}" type="datetimeFigureOut">
              <a:rPr lang="pl-PL" smtClean="0"/>
              <a:t>26.01.2024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1439-646A-4291-8739-4065B4A9F4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6064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4330-3727-4608-8DF8-E38034AA3898}" type="datetimeFigureOut">
              <a:rPr lang="pl-PL" smtClean="0"/>
              <a:t>26.01.2024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1439-646A-4291-8739-4065B4A9F4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3528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4330-3727-4608-8DF8-E38034AA3898}" type="datetimeFigureOut">
              <a:rPr lang="pl-PL" smtClean="0"/>
              <a:t>26.01.2024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1439-646A-4291-8739-4065B4A9F4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838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4330-3727-4608-8DF8-E38034AA3898}" type="datetimeFigureOut">
              <a:rPr lang="pl-PL" smtClean="0"/>
              <a:t>26.01.2024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1439-646A-4291-8739-4065B4A9F4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3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4330-3727-4608-8DF8-E38034AA3898}" type="datetimeFigureOut">
              <a:rPr lang="pl-PL" smtClean="0"/>
              <a:t>26.01.2024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1439-646A-4291-8739-4065B4A9F4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848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4330-3727-4608-8DF8-E38034AA3898}" type="datetimeFigureOut">
              <a:rPr lang="pl-PL" smtClean="0"/>
              <a:t>26.01.2024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1439-646A-4291-8739-4065B4A9F4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9722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4330-3727-4608-8DF8-E38034AA3898}" type="datetimeFigureOut">
              <a:rPr lang="pl-PL" smtClean="0"/>
              <a:t>26.01.2024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1439-646A-4291-8739-4065B4A9F4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9151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4330-3727-4608-8DF8-E38034AA3898}" type="datetimeFigureOut">
              <a:rPr lang="pl-PL" smtClean="0"/>
              <a:t>26.01.2024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1439-646A-4291-8739-4065B4A9F4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684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4330-3727-4608-8DF8-E38034AA3898}" type="datetimeFigureOut">
              <a:rPr lang="pl-PL" smtClean="0"/>
              <a:t>26.01.2024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1439-646A-4291-8739-4065B4A9F4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9618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4330-3727-4608-8DF8-E38034AA3898}" type="datetimeFigureOut">
              <a:rPr lang="pl-PL" smtClean="0"/>
              <a:t>26.01.2024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1439-646A-4291-8739-4065B4A9F4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0852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A87E4330-3727-4608-8DF8-E38034AA3898}" type="datetimeFigureOut">
              <a:rPr lang="pl-PL" smtClean="0"/>
              <a:t>26.01.2024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CAA1439-646A-4291-8739-4065B4A9F4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7581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87E4330-3727-4608-8DF8-E38034AA3898}" type="datetimeFigureOut">
              <a:rPr lang="pl-PL" smtClean="0"/>
              <a:t>26.01.2024</a:t>
            </a:fld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CAA1439-646A-4291-8739-4065B4A9F4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4303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FADCA-F7F2-01DD-E181-10D6665F29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i="0" dirty="0">
                <a:effectLst/>
                <a:latin typeface="Söhne"/>
              </a:rPr>
              <a:t>Unveiling Insights from Coffee Product Analytics</a:t>
            </a:r>
            <a:endParaRPr lang="pl-PL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74D6AE-C95E-DF10-D84E-635712E95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962637"/>
          </a:xfrm>
        </p:spPr>
        <p:txBody>
          <a:bodyPr>
            <a:normAutofit/>
          </a:bodyPr>
          <a:lstStyle/>
          <a:p>
            <a:r>
              <a:rPr lang="en-US" sz="2000" b="1" dirty="0"/>
              <a:t>Conducted by</a:t>
            </a:r>
            <a:r>
              <a:rPr lang="en-US" sz="2000" dirty="0"/>
              <a:t>: Serhii Fedosov</a:t>
            </a:r>
            <a:endParaRPr lang="ru-RU" sz="2000" dirty="0"/>
          </a:p>
          <a:p>
            <a:r>
              <a:rPr lang="en-US" sz="2000" b="1" dirty="0"/>
              <a:t>Last Updated</a:t>
            </a:r>
            <a:r>
              <a:rPr lang="en-US" sz="2000" dirty="0"/>
              <a:t>: January 26th, 2024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907850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C0086D8-956E-D2BD-E0C9-7BC29D9FB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Conclusion</a:t>
            </a:r>
            <a:endParaRPr lang="pl-PL" sz="3200" dirty="0"/>
          </a:p>
        </p:txBody>
      </p:sp>
      <p:pic>
        <p:nvPicPr>
          <p:cNvPr id="1026" name="Picture 2" descr="What Is Market Growth Rate &amp; How to Calculate It?">
            <a:extLst>
              <a:ext uri="{FF2B5EF4-FFF2-40B4-BE49-F238E27FC236}">
                <a16:creationId xmlns:a16="http://schemas.microsoft.com/office/drawing/2014/main" id="{C2AE3766-1E53-E3CE-53C7-D2A0EEC75E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r="19218"/>
          <a:stretch/>
        </p:blipFill>
        <p:spPr bwMode="auto">
          <a:xfrm>
            <a:off x="4753830" y="0"/>
            <a:ext cx="7438170" cy="6858000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68D5242-0619-F4F7-71A7-447BCCA0DC97}"/>
              </a:ext>
            </a:extLst>
          </p:cNvPr>
          <p:cNvSpPr/>
          <p:nvPr/>
        </p:nvSpPr>
        <p:spPr>
          <a:xfrm>
            <a:off x="4620684" y="0"/>
            <a:ext cx="4162644" cy="6858000"/>
          </a:xfrm>
          <a:prstGeom prst="rect">
            <a:avLst/>
          </a:prstGeom>
          <a:gradFill flip="none" rotWithShape="1">
            <a:gsLst>
              <a:gs pos="44000">
                <a:srgbClr val="373545">
                  <a:alpha val="98000"/>
                </a:srgbClr>
              </a:gs>
              <a:gs pos="0">
                <a:srgbClr val="373545"/>
              </a:gs>
              <a:gs pos="100000">
                <a:srgbClr val="373545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1B3351-69BB-8D7A-A26A-3198F8609E46}"/>
              </a:ext>
            </a:extLst>
          </p:cNvPr>
          <p:cNvSpPr txBox="1"/>
          <p:nvPr/>
        </p:nvSpPr>
        <p:spPr>
          <a:xfrm>
            <a:off x="968603" y="2880360"/>
            <a:ext cx="48529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20000"/>
              <a:buFont typeface="Arial" panose="020B0604020202020204" pitchFamily="34" charset="0"/>
              <a:buChar char="•"/>
            </a:pPr>
            <a:r>
              <a:rPr lang="en-US" sz="2800" b="1" dirty="0"/>
              <a:t>Our sales are going well, but we could put more effort into advertising</a:t>
            </a:r>
          </a:p>
          <a:p>
            <a:pPr marL="285750" indent="-285750">
              <a:buSzPct val="120000"/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285750" indent="-285750">
              <a:buSzPct val="120000"/>
              <a:buFont typeface="Arial" panose="020B0604020202020204" pitchFamily="34" charset="0"/>
              <a:buChar char="•"/>
            </a:pPr>
            <a:r>
              <a:rPr lang="en-US" sz="2800" b="1" dirty="0"/>
              <a:t>Focus on countries other than the US</a:t>
            </a:r>
          </a:p>
        </p:txBody>
      </p:sp>
    </p:spTree>
    <p:extLst>
      <p:ext uri="{BB962C8B-B14F-4D97-AF65-F5344CB8AC3E}">
        <p14:creationId xmlns:p14="http://schemas.microsoft.com/office/powerpoint/2010/main" val="1105302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11692-931E-073E-A6DB-5FF69EA57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Purpose</a:t>
            </a:r>
            <a:endParaRPr lang="pl-PL" sz="3200" dirty="0"/>
          </a:p>
        </p:txBody>
      </p:sp>
      <p:pic>
        <p:nvPicPr>
          <p:cNvPr id="1026" name="Picture 2" descr="Is Your Daily Coffee affecting your health? An Ayurvedic View on ...">
            <a:extLst>
              <a:ext uri="{FF2B5EF4-FFF2-40B4-BE49-F238E27FC236}">
                <a16:creationId xmlns:a16="http://schemas.microsoft.com/office/drawing/2014/main" id="{A3DB61D5-AE8B-F0A8-9E9A-2F6BB438C8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61" t="-717" r="10320" b="717"/>
          <a:stretch/>
        </p:blipFill>
        <p:spPr bwMode="auto">
          <a:xfrm>
            <a:off x="5301205" y="0"/>
            <a:ext cx="689079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5B7837A-19E3-F248-49A5-B97DB74511C2}"/>
              </a:ext>
            </a:extLst>
          </p:cNvPr>
          <p:cNvSpPr/>
          <p:nvPr/>
        </p:nvSpPr>
        <p:spPr>
          <a:xfrm>
            <a:off x="4807736" y="0"/>
            <a:ext cx="4162644" cy="6858000"/>
          </a:xfrm>
          <a:prstGeom prst="rect">
            <a:avLst/>
          </a:prstGeom>
          <a:gradFill flip="none" rotWithShape="1">
            <a:gsLst>
              <a:gs pos="44000">
                <a:srgbClr val="373545">
                  <a:alpha val="98000"/>
                </a:srgbClr>
              </a:gs>
              <a:gs pos="0">
                <a:srgbClr val="373545"/>
              </a:gs>
              <a:gs pos="100000">
                <a:srgbClr val="373545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256910-843D-FB9E-53FC-DA88473F1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921636" cy="424821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D1D5DB"/>
                </a:solidFill>
                <a:latin typeface="Söhne"/>
              </a:rPr>
              <a:t>Delve 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into the nuances of customer choices, product types, roast levels, sizes, and the financial landscape that influences our profitability</a:t>
            </a:r>
          </a:p>
          <a:p>
            <a:r>
              <a:rPr lang="en-US" sz="2000" dirty="0">
                <a:solidFill>
                  <a:srgbClr val="D1D5DB"/>
                </a:solidFill>
                <a:latin typeface="Söhne"/>
              </a:rPr>
              <a:t>In this 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journey through the data, we unveil valuable insights into customer preferences, helping us make informed decisions for our inventory management and pricing strategies.</a:t>
            </a:r>
          </a:p>
        </p:txBody>
      </p:sp>
    </p:spTree>
    <p:extLst>
      <p:ext uri="{BB962C8B-B14F-4D97-AF65-F5344CB8AC3E}">
        <p14:creationId xmlns:p14="http://schemas.microsoft.com/office/powerpoint/2010/main" val="3391256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48EAE-B2F6-4687-2D9E-8A7926F5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 Overview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F73EC-2E14-C6F9-7D9A-2ED49A9ED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424" y="2270021"/>
            <a:ext cx="3871273" cy="4012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Our analysis has yielded compelling patterns and trends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Decrease every 3 months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pl-PL" sz="20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8E53652-EA6A-4658-8880-A151F6D4BA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8155942"/>
              </p:ext>
            </p:extLst>
          </p:nvPr>
        </p:nvGraphicFramePr>
        <p:xfrm>
          <a:off x="4522839" y="2437169"/>
          <a:ext cx="7482348" cy="3572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46377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48EAE-B2F6-4687-2D9E-8A7926F5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 Overview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F73EC-2E14-C6F9-7D9A-2ED49A9ED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425" y="2270021"/>
            <a:ext cx="3763118" cy="4012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sales are fluctuating a lot</a:t>
            </a:r>
          </a:p>
          <a:p>
            <a:pPr marL="0" indent="0">
              <a:buNone/>
            </a:pPr>
            <a:r>
              <a:rPr lang="en-US" sz="2000" dirty="0"/>
              <a:t>The period from September 2021 to November 2021 was the most stable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pl-PL" sz="20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FDD1CCF-B54C-4EA8-8622-E3C5188BDA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5194027"/>
              </p:ext>
            </p:extLst>
          </p:nvPr>
        </p:nvGraphicFramePr>
        <p:xfrm>
          <a:off x="4296697" y="2171698"/>
          <a:ext cx="7501136" cy="41111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31426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48EAE-B2F6-4687-2D9E-8A7926F5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 Overview</a:t>
            </a:r>
            <a:endParaRPr lang="pl-PL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C1969D9-8223-4B3A-801C-26F8A25117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2603278"/>
              </p:ext>
            </p:extLst>
          </p:nvPr>
        </p:nvGraphicFramePr>
        <p:xfrm>
          <a:off x="222166" y="1543797"/>
          <a:ext cx="11747665" cy="44979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54541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48EAE-B2F6-4687-2D9E-8A7926F5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 Overview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096F1-DCB4-6BF8-F208-ED0C9AD0C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363" y="2471004"/>
            <a:ext cx="3867668" cy="1915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Each year different popular coffee type</a:t>
            </a:r>
            <a:endParaRPr lang="pl-PL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05D9CA-47C8-CD0F-202C-FF3C750D6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274" y="1882207"/>
            <a:ext cx="5301232" cy="13878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65B8C5-C95B-A5E0-12D5-A0B7A1C8D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274" y="3208744"/>
            <a:ext cx="5134949" cy="14743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CEB53E-372B-3A89-329D-DA6DD3E19C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4274" y="4621851"/>
            <a:ext cx="5188112" cy="1484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6712A3-3542-26C7-ACF0-6F1CC0B683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955" y="4683136"/>
            <a:ext cx="5304044" cy="148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256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48EAE-B2F6-4687-2D9E-8A7926F5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 Overview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F73EC-2E14-C6F9-7D9A-2ED49A9ED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2426" y="2959510"/>
            <a:ext cx="2281083" cy="26153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Diversity in coffee products plays a significant role in our sales dynamics.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1D8B16D-1BEB-4D6F-AC3D-D38DD24C12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9927737"/>
              </p:ext>
            </p:extLst>
          </p:nvPr>
        </p:nvGraphicFramePr>
        <p:xfrm>
          <a:off x="0" y="2507226"/>
          <a:ext cx="3832819" cy="4159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7D9D260-1E50-4EEC-B187-F50ACDBEDC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5992621"/>
              </p:ext>
            </p:extLst>
          </p:nvPr>
        </p:nvGraphicFramePr>
        <p:xfrm>
          <a:off x="3854592" y="2507226"/>
          <a:ext cx="2882791" cy="4159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74D9B7D-E19F-4344-B5B1-EF21EEF8C5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067412"/>
              </p:ext>
            </p:extLst>
          </p:nvPr>
        </p:nvGraphicFramePr>
        <p:xfrm>
          <a:off x="6759156" y="2507225"/>
          <a:ext cx="2939142" cy="4159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57876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48EAE-B2F6-4687-2D9E-8A7926F5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 Overview</a:t>
            </a:r>
            <a:endParaRPr lang="pl-P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6F9E9-35DB-94A3-43AF-AC44F1099C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65774" y="1917289"/>
            <a:ext cx="3722072" cy="1822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It is obvious that Ireland and the UK are not the main targets</a:t>
            </a:r>
            <a:endParaRPr lang="pl-PL" sz="2000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4BEE9BC-210B-476F-BEA8-71C30115B6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9840901"/>
              </p:ext>
            </p:extLst>
          </p:nvPr>
        </p:nvGraphicFramePr>
        <p:xfrm>
          <a:off x="973393" y="3614248"/>
          <a:ext cx="5836604" cy="2983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05B016C-2767-4A57-BEF2-DAC915A78B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3029748"/>
              </p:ext>
            </p:extLst>
          </p:nvPr>
        </p:nvGraphicFramePr>
        <p:xfrm>
          <a:off x="7082664" y="2212258"/>
          <a:ext cx="4657282" cy="3887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92414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48EAE-B2F6-4687-2D9E-8A7926F5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 Overview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F73EC-2E14-C6F9-7D9A-2ED49A9ED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9843" y="2662177"/>
            <a:ext cx="3943358" cy="27390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We would want to collaborate with the marketing team to develop a new marketing strategy to improve loyalty and engagement of our customers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72616D-7FA2-87BC-D621-9C1BF60B1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529761"/>
            <a:ext cx="6144857" cy="13477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76FE58-DEE6-4CD5-BABB-5BA2E5E41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00" y="4173513"/>
            <a:ext cx="6181089" cy="134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4679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2069</TotalTime>
  <Words>248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Söhne</vt:lpstr>
      <vt:lpstr>Wingdings 2</vt:lpstr>
      <vt:lpstr>Quotable</vt:lpstr>
      <vt:lpstr>Unveiling Insights from Coffee Product Analytics</vt:lpstr>
      <vt:lpstr>Purpose</vt:lpstr>
      <vt:lpstr>Key Findings Overview</vt:lpstr>
      <vt:lpstr>Key Findings Overview</vt:lpstr>
      <vt:lpstr>Key Findings Overview</vt:lpstr>
      <vt:lpstr>Key Findings Overview</vt:lpstr>
      <vt:lpstr>Key Findings Overview</vt:lpstr>
      <vt:lpstr>Key Findings Overview</vt:lpstr>
      <vt:lpstr>Key Findings Overview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Insights from Coffee Product Analytics</dc:title>
  <dc:creator>askador /</dc:creator>
  <cp:lastModifiedBy>askador /</cp:lastModifiedBy>
  <cp:revision>6</cp:revision>
  <dcterms:created xsi:type="dcterms:W3CDTF">2024-01-21T21:30:47Z</dcterms:created>
  <dcterms:modified xsi:type="dcterms:W3CDTF">2024-01-26T17:00:59Z</dcterms:modified>
</cp:coreProperties>
</file>