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05ce491c28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05ce491c28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f8c49b29d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f8c49b29d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f8c49b29d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f8c49b29d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05ce491c28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05ce491c28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05ce491c28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05ce491c28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05ce491c28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05ce491c28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05ce491c28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05ce491c28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05ce491c28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05ce491c28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05ce491c28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05ce491c28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f8c49b29d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f8c49b29d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f8c49b29d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f8c49b29d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f8b1f5758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f8b1f5758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05ce491c28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05ce491c28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f8b1f5758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f8b1f5758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nvSpPr>
        <p:spPr>
          <a:xfrm>
            <a:off x="1717650" y="1782450"/>
            <a:ext cx="5708700" cy="157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3000">
                <a:solidFill>
                  <a:schemeClr val="lt1"/>
                </a:solidFill>
                <a:latin typeface="Roboto"/>
                <a:ea typeface="Roboto"/>
                <a:cs typeface="Roboto"/>
                <a:sym typeface="Roboto"/>
              </a:rPr>
              <a:t>Customer Purchase Behavior in Retail using Data Analytics</a:t>
            </a:r>
            <a:endParaRPr sz="3000">
              <a:solidFill>
                <a:schemeClr val="lt1"/>
              </a:solidFill>
              <a:latin typeface="Roboto"/>
              <a:ea typeface="Roboto"/>
              <a:cs typeface="Roboto"/>
              <a:sym typeface="Roboto"/>
            </a:endParaRPr>
          </a:p>
        </p:txBody>
      </p:sp>
      <p:sp>
        <p:nvSpPr>
          <p:cNvPr id="86" name="Google Shape;86;p13"/>
          <p:cNvSpPr txBox="1"/>
          <p:nvPr/>
        </p:nvSpPr>
        <p:spPr>
          <a:xfrm>
            <a:off x="6845350" y="4256250"/>
            <a:ext cx="19704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chemeClr val="lt1"/>
                </a:solidFill>
                <a:latin typeface="Roboto"/>
                <a:ea typeface="Roboto"/>
                <a:cs typeface="Roboto"/>
                <a:sym typeface="Roboto"/>
              </a:rPr>
              <a:t>-</a:t>
            </a:r>
            <a:r>
              <a:rPr lang="en-GB" sz="1800">
                <a:solidFill>
                  <a:schemeClr val="lt1"/>
                </a:solidFill>
                <a:latin typeface="Roboto"/>
                <a:ea typeface="Roboto"/>
                <a:cs typeface="Roboto"/>
                <a:sym typeface="Roboto"/>
              </a:rPr>
              <a:t>Mohamed Askaf</a:t>
            </a:r>
            <a:endParaRPr sz="18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nvSpPr>
        <p:spPr>
          <a:xfrm>
            <a:off x="467300" y="454675"/>
            <a:ext cx="3662700" cy="461700"/>
          </a:xfrm>
          <a:prstGeom prst="rect">
            <a:avLst/>
          </a:prstGeom>
          <a:solidFill>
            <a:schemeClr val="lt1"/>
          </a:solid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lang="en-GB" sz="1800">
                <a:solidFill>
                  <a:schemeClr val="dk2"/>
                </a:solidFill>
              </a:rPr>
              <a:t>Periodical Sales Analysis</a:t>
            </a:r>
            <a:endParaRPr sz="1800">
              <a:solidFill>
                <a:schemeClr val="dk2"/>
              </a:solidFill>
            </a:endParaRPr>
          </a:p>
        </p:txBody>
      </p:sp>
      <p:sp>
        <p:nvSpPr>
          <p:cNvPr id="146" name="Google Shape;146;p22"/>
          <p:cNvSpPr txBox="1"/>
          <p:nvPr/>
        </p:nvSpPr>
        <p:spPr>
          <a:xfrm>
            <a:off x="1180950" y="1273500"/>
            <a:ext cx="6782100" cy="2596500"/>
          </a:xfrm>
          <a:prstGeom prst="rect">
            <a:avLst/>
          </a:prstGeom>
          <a:noFill/>
          <a:ln>
            <a:noFill/>
          </a:ln>
        </p:spPr>
        <p:txBody>
          <a:bodyPr anchorCtr="0" anchor="ctr" bIns="91425" lIns="91425" spcFirstLastPara="1" rIns="91425" wrap="square" tIns="91425">
            <a:noAutofit/>
          </a:bodyPr>
          <a:lstStyle/>
          <a:p>
            <a:pPr indent="0" lvl="0" marL="0" marR="0" rtl="0" algn="just">
              <a:lnSpc>
                <a:spcPct val="150000"/>
              </a:lnSpc>
              <a:spcBef>
                <a:spcPts val="0"/>
              </a:spcBef>
              <a:spcAft>
                <a:spcPts val="0"/>
              </a:spcAft>
              <a:buNone/>
            </a:pPr>
            <a:r>
              <a:rPr lang="en-GB">
                <a:solidFill>
                  <a:srgbClr val="D9D9D9"/>
                </a:solidFill>
              </a:rPr>
              <a:t>Sales grew from 2016 to 2017, hitting their highest point in 2017. However, in 2018, there was a sharp decline, indicating the company may have faced challenges affecting sales that year.</a:t>
            </a:r>
            <a:endParaRPr>
              <a:solidFill>
                <a:srgbClr val="D9D9D9"/>
              </a:solidFill>
            </a:endParaRPr>
          </a:p>
          <a:p>
            <a:pPr indent="0" lvl="0" marL="0" marR="0" rtl="0" algn="just">
              <a:lnSpc>
                <a:spcPct val="150000"/>
              </a:lnSpc>
              <a:spcBef>
                <a:spcPts val="0"/>
              </a:spcBef>
              <a:spcAft>
                <a:spcPts val="0"/>
              </a:spcAft>
              <a:buNone/>
            </a:pPr>
            <a:r>
              <a:t/>
            </a:r>
            <a:endParaRPr>
              <a:solidFill>
                <a:srgbClr val="D9D9D9"/>
              </a:solidFill>
            </a:endParaRPr>
          </a:p>
          <a:p>
            <a:pPr indent="0" lvl="0" marL="0" marR="0" rtl="0" algn="just">
              <a:lnSpc>
                <a:spcPct val="150000"/>
              </a:lnSpc>
              <a:spcBef>
                <a:spcPts val="0"/>
              </a:spcBef>
              <a:spcAft>
                <a:spcPts val="0"/>
              </a:spcAft>
              <a:buNone/>
            </a:pPr>
            <a:r>
              <a:rPr lang="en-GB">
                <a:solidFill>
                  <a:srgbClr val="D9D9D9"/>
                </a:solidFill>
              </a:rPr>
              <a:t>Looking at the quarterly performance, sales started strong in Quarter 1 but dipped slightly in Quarter 2. In Quarter 3, they dropped significantly, hitting their lowest point, and in Quarter 4, sales remained low with only a slight recovery compared to Quarter 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nvSpPr>
        <p:spPr>
          <a:xfrm>
            <a:off x="467300" y="454675"/>
            <a:ext cx="3675300" cy="461700"/>
          </a:xfrm>
          <a:prstGeom prst="rect">
            <a:avLst/>
          </a:prstGeom>
          <a:solidFill>
            <a:schemeClr val="lt1"/>
          </a:solid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lang="en-GB" sz="1800">
                <a:solidFill>
                  <a:schemeClr val="dk2"/>
                </a:solidFill>
              </a:rPr>
              <a:t>Staff Performance</a:t>
            </a:r>
            <a:endParaRPr sz="1800">
              <a:solidFill>
                <a:schemeClr val="dk2"/>
              </a:solidFill>
            </a:endParaRPr>
          </a:p>
        </p:txBody>
      </p:sp>
      <p:sp>
        <p:nvSpPr>
          <p:cNvPr id="152" name="Google Shape;152;p23"/>
          <p:cNvSpPr txBox="1"/>
          <p:nvPr/>
        </p:nvSpPr>
        <p:spPr>
          <a:xfrm>
            <a:off x="1180950" y="1556100"/>
            <a:ext cx="6782100" cy="2031300"/>
          </a:xfrm>
          <a:prstGeom prst="rect">
            <a:avLst/>
          </a:prstGeom>
          <a:noFill/>
          <a:ln>
            <a:noFill/>
          </a:ln>
        </p:spPr>
        <p:txBody>
          <a:bodyPr anchorCtr="0" anchor="ctr" bIns="91425" lIns="91425" spcFirstLastPara="1" rIns="91425" wrap="square" tIns="91425">
            <a:noAutofit/>
          </a:bodyPr>
          <a:lstStyle/>
          <a:p>
            <a:pPr indent="0" lvl="0" marL="0" marR="0" rtl="0" algn="just">
              <a:lnSpc>
                <a:spcPct val="150000"/>
              </a:lnSpc>
              <a:spcBef>
                <a:spcPts val="0"/>
              </a:spcBef>
              <a:spcAft>
                <a:spcPts val="0"/>
              </a:spcAft>
              <a:buNone/>
            </a:pPr>
            <a:r>
              <a:rPr lang="en-GB">
                <a:solidFill>
                  <a:srgbClr val="D9D9D9"/>
                </a:solidFill>
              </a:rPr>
              <a:t>Marcelene Boyer leads as the top performer with 553 sales, closely followed by Venita Daniel with 540 sales. Genna Serrano, Mireya Copeland, Kali Vargas, and Layla Terrell closed noticeably fewer sales.</a:t>
            </a:r>
            <a:endParaRPr>
              <a:solidFill>
                <a:srgbClr val="D9D9D9"/>
              </a:solidFill>
            </a:endParaRPr>
          </a:p>
          <a:p>
            <a:pPr indent="0" lvl="0" marL="0" marR="0" rtl="0" algn="just">
              <a:lnSpc>
                <a:spcPct val="150000"/>
              </a:lnSpc>
              <a:spcBef>
                <a:spcPts val="0"/>
              </a:spcBef>
              <a:spcAft>
                <a:spcPts val="0"/>
              </a:spcAft>
              <a:buNone/>
            </a:pPr>
            <a:r>
              <a:t/>
            </a:r>
            <a:endParaRPr>
              <a:solidFill>
                <a:srgbClr val="D9D9D9"/>
              </a:solidFill>
            </a:endParaRPr>
          </a:p>
          <a:p>
            <a:pPr indent="0" lvl="0" marL="0" marR="0" rtl="0" algn="just">
              <a:lnSpc>
                <a:spcPct val="150000"/>
              </a:lnSpc>
              <a:spcBef>
                <a:spcPts val="0"/>
              </a:spcBef>
              <a:spcAft>
                <a:spcPts val="0"/>
              </a:spcAft>
              <a:buNone/>
            </a:pPr>
            <a:r>
              <a:rPr lang="en-GB">
                <a:solidFill>
                  <a:srgbClr val="D9D9D9"/>
                </a:solidFill>
              </a:rPr>
              <a:t>Overall, Marcelene Boyer and Venita Daniel stand out as the most successful sales representatives in closing deals.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nvSpPr>
        <p:spPr>
          <a:xfrm>
            <a:off x="1180950" y="1556100"/>
            <a:ext cx="6782100" cy="2031300"/>
          </a:xfrm>
          <a:prstGeom prst="rect">
            <a:avLst/>
          </a:prstGeom>
          <a:noFill/>
          <a:ln>
            <a:noFill/>
          </a:ln>
        </p:spPr>
        <p:txBody>
          <a:bodyPr anchorCtr="0" anchor="ctr" bIns="91425" lIns="91425" spcFirstLastPara="1" rIns="91425" wrap="square" tIns="91425">
            <a:noAutofit/>
          </a:bodyPr>
          <a:lstStyle/>
          <a:p>
            <a:pPr indent="0" lvl="0" marL="0" rtl="0" algn="just">
              <a:lnSpc>
                <a:spcPct val="150000"/>
              </a:lnSpc>
              <a:spcBef>
                <a:spcPts val="1200"/>
              </a:spcBef>
              <a:spcAft>
                <a:spcPts val="1200"/>
              </a:spcAft>
              <a:buNone/>
            </a:pPr>
            <a:r>
              <a:rPr lang="en-GB">
                <a:solidFill>
                  <a:srgbClr val="D9D9D9"/>
                </a:solidFill>
              </a:rPr>
              <a:t>Trek led the market with total sales of 51,29,381.68, far ahead of other brands. Electra and Surly also saw strong sales, while Sun Bicycles, Haro, Heller, and Pure Cycles earned moderate revenue. Ritchey and Strider had lower sales. Overall, Trek's strong performance suggests it’s a top choice for buyers, likely due to its reputation, product quality, or effective marketing.</a:t>
            </a:r>
            <a:endParaRPr>
              <a:solidFill>
                <a:srgbClr val="D9D9D9"/>
              </a:solidFill>
            </a:endParaRPr>
          </a:p>
        </p:txBody>
      </p:sp>
      <p:sp>
        <p:nvSpPr>
          <p:cNvPr id="158" name="Google Shape;158;p24"/>
          <p:cNvSpPr txBox="1"/>
          <p:nvPr/>
        </p:nvSpPr>
        <p:spPr>
          <a:xfrm>
            <a:off x="467300" y="454675"/>
            <a:ext cx="3675300" cy="461700"/>
          </a:xfrm>
          <a:prstGeom prst="rect">
            <a:avLst/>
          </a:prstGeom>
          <a:solidFill>
            <a:schemeClr val="lt1"/>
          </a:solid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lang="en-GB" sz="1800">
                <a:solidFill>
                  <a:schemeClr val="dk2"/>
                </a:solidFill>
              </a:rPr>
              <a:t>Brand </a:t>
            </a:r>
            <a:r>
              <a:rPr lang="en-GB" sz="1800">
                <a:solidFill>
                  <a:schemeClr val="dk2"/>
                </a:solidFill>
              </a:rPr>
              <a:t>Performance</a:t>
            </a:r>
            <a:endParaRPr sz="18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nvSpPr>
        <p:spPr>
          <a:xfrm>
            <a:off x="467300" y="454675"/>
            <a:ext cx="3675300" cy="461700"/>
          </a:xfrm>
          <a:prstGeom prst="rect">
            <a:avLst/>
          </a:prstGeom>
          <a:solidFill>
            <a:schemeClr val="lt1"/>
          </a:solid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lang="en-GB" sz="1800">
                <a:solidFill>
                  <a:schemeClr val="dk2"/>
                </a:solidFill>
              </a:rPr>
              <a:t>Recommendations</a:t>
            </a:r>
            <a:endParaRPr sz="1800">
              <a:solidFill>
                <a:schemeClr val="dk2"/>
              </a:solidFill>
            </a:endParaRPr>
          </a:p>
        </p:txBody>
      </p:sp>
      <p:sp>
        <p:nvSpPr>
          <p:cNvPr id="164" name="Google Shape;164;p25"/>
          <p:cNvSpPr txBox="1"/>
          <p:nvPr/>
        </p:nvSpPr>
        <p:spPr>
          <a:xfrm>
            <a:off x="1180950" y="1211250"/>
            <a:ext cx="6782100" cy="27210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1200"/>
              </a:spcBef>
              <a:spcAft>
                <a:spcPts val="0"/>
              </a:spcAft>
              <a:buClr>
                <a:srgbClr val="D9D9D9"/>
              </a:buClr>
              <a:buSzPts val="1400"/>
              <a:buChar char="●"/>
            </a:pPr>
            <a:r>
              <a:rPr lang="en-GB">
                <a:solidFill>
                  <a:srgbClr val="D9D9D9"/>
                </a:solidFill>
              </a:rPr>
              <a:t>Santa Cruz and Rowlett stores are putting more effort into marketing to boost their sales. They are working on new strategies to attract more customers and increase revenue. By focusing on promotions and better customer engagement, they aim to see growth in their sales figures.</a:t>
            </a:r>
            <a:endParaRPr>
              <a:solidFill>
                <a:srgbClr val="D9D9D9"/>
              </a:solidFill>
            </a:endParaRPr>
          </a:p>
          <a:p>
            <a:pPr indent="0" lvl="0" marL="457200" rtl="0" algn="just">
              <a:lnSpc>
                <a:spcPct val="150000"/>
              </a:lnSpc>
              <a:spcBef>
                <a:spcPts val="1200"/>
              </a:spcBef>
              <a:spcAft>
                <a:spcPts val="0"/>
              </a:spcAft>
              <a:buNone/>
            </a:pPr>
            <a:r>
              <a:t/>
            </a:r>
            <a:endParaRPr>
              <a:solidFill>
                <a:srgbClr val="D9D9D9"/>
              </a:solidFill>
            </a:endParaRPr>
          </a:p>
          <a:p>
            <a:pPr indent="-317500" lvl="0" marL="457200" rtl="0" algn="just">
              <a:lnSpc>
                <a:spcPct val="150000"/>
              </a:lnSpc>
              <a:spcBef>
                <a:spcPts val="1200"/>
              </a:spcBef>
              <a:spcAft>
                <a:spcPts val="0"/>
              </a:spcAft>
              <a:buClr>
                <a:srgbClr val="D9D9D9"/>
              </a:buClr>
              <a:buSzPts val="1400"/>
              <a:buChar char="●"/>
            </a:pPr>
            <a:r>
              <a:rPr lang="en-GB">
                <a:solidFill>
                  <a:srgbClr val="D9D9D9"/>
                </a:solidFill>
              </a:rPr>
              <a:t>Offer more discounts on products that aren't selling well. This can help clear out stock and attract more customers to those items.</a:t>
            </a:r>
            <a:endParaRPr>
              <a:solidFill>
                <a:srgbClr val="D9D9D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nvSpPr>
        <p:spPr>
          <a:xfrm>
            <a:off x="467300" y="454675"/>
            <a:ext cx="3675300" cy="461700"/>
          </a:xfrm>
          <a:prstGeom prst="rect">
            <a:avLst/>
          </a:prstGeom>
          <a:solidFill>
            <a:schemeClr val="lt1"/>
          </a:solid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lang="en-GB" sz="1800">
                <a:solidFill>
                  <a:schemeClr val="dk2"/>
                </a:solidFill>
              </a:rPr>
              <a:t>Recommendations</a:t>
            </a:r>
            <a:endParaRPr sz="1800">
              <a:solidFill>
                <a:schemeClr val="dk2"/>
              </a:solidFill>
            </a:endParaRPr>
          </a:p>
        </p:txBody>
      </p:sp>
      <p:sp>
        <p:nvSpPr>
          <p:cNvPr id="170" name="Google Shape;170;p26"/>
          <p:cNvSpPr txBox="1"/>
          <p:nvPr/>
        </p:nvSpPr>
        <p:spPr>
          <a:xfrm>
            <a:off x="1180950" y="1211250"/>
            <a:ext cx="6782100" cy="27210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1200"/>
              </a:spcBef>
              <a:spcAft>
                <a:spcPts val="0"/>
              </a:spcAft>
              <a:buClr>
                <a:srgbClr val="D9D9D9"/>
              </a:buClr>
              <a:buSzPts val="1400"/>
              <a:buChar char="●"/>
            </a:pPr>
            <a:r>
              <a:rPr lang="en-GB">
                <a:solidFill>
                  <a:srgbClr val="D9D9D9"/>
                </a:solidFill>
              </a:rPr>
              <a:t>Focus on ensuring the quality of the latest model bicycles, as older models, especially from 2019, are contributing to unsold inventory. Customers are more likely to buy newer models with better features. Addressing this issue will help reduce no-sales products and increase overall sales.</a:t>
            </a:r>
            <a:endParaRPr>
              <a:solidFill>
                <a:srgbClr val="D9D9D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nvSpPr>
        <p:spPr>
          <a:xfrm>
            <a:off x="2715450" y="1864500"/>
            <a:ext cx="3713100" cy="141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5000">
                <a:solidFill>
                  <a:schemeClr val="lt1"/>
                </a:solidFill>
                <a:latin typeface="Roboto"/>
                <a:ea typeface="Roboto"/>
                <a:cs typeface="Roboto"/>
                <a:sym typeface="Roboto"/>
              </a:rPr>
              <a:t>Thank You</a:t>
            </a:r>
            <a:endParaRPr sz="5000">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nvSpPr>
        <p:spPr>
          <a:xfrm>
            <a:off x="1180950" y="1886850"/>
            <a:ext cx="6782100" cy="1369800"/>
          </a:xfrm>
          <a:prstGeom prst="rect">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n-GB">
                <a:solidFill>
                  <a:srgbClr val="D9D9D9"/>
                </a:solidFill>
              </a:rPr>
              <a:t>The "Customer Purchase Behavior in Retail using Data Analytics" project focuses on analyzing and understanding consumer behavior within the retail sector by leveraging data analytics. This project aims to identify patterns, trends, and insights into customer purchasing habits, preferences, and decision-making processes.</a:t>
            </a:r>
            <a:endParaRPr>
              <a:solidFill>
                <a:srgbClr val="D9D9D9"/>
              </a:solidFill>
            </a:endParaRPr>
          </a:p>
        </p:txBody>
      </p:sp>
      <p:sp>
        <p:nvSpPr>
          <p:cNvPr id="92" name="Google Shape;92;p14"/>
          <p:cNvSpPr txBox="1"/>
          <p:nvPr/>
        </p:nvSpPr>
        <p:spPr>
          <a:xfrm>
            <a:off x="1180950" y="1336775"/>
            <a:ext cx="1589700" cy="4617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GB" sz="1800">
                <a:solidFill>
                  <a:schemeClr val="lt1"/>
                </a:solidFill>
              </a:rPr>
              <a:t>Introduction</a:t>
            </a:r>
            <a:endParaRPr sz="18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nvSpPr>
        <p:spPr>
          <a:xfrm>
            <a:off x="1048038" y="1819463"/>
            <a:ext cx="9219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5000">
                <a:solidFill>
                  <a:schemeClr val="lt1"/>
                </a:solidFill>
                <a:latin typeface="Roboto"/>
                <a:ea typeface="Roboto"/>
                <a:cs typeface="Roboto"/>
                <a:sym typeface="Roboto"/>
              </a:rPr>
              <a:t>3</a:t>
            </a:r>
            <a:endParaRPr sz="5000">
              <a:solidFill>
                <a:schemeClr val="lt1"/>
              </a:solidFill>
              <a:latin typeface="Roboto"/>
              <a:ea typeface="Roboto"/>
              <a:cs typeface="Roboto"/>
              <a:sym typeface="Roboto"/>
            </a:endParaRPr>
          </a:p>
        </p:txBody>
      </p:sp>
      <p:sp>
        <p:nvSpPr>
          <p:cNvPr id="98" name="Google Shape;98;p15"/>
          <p:cNvSpPr txBox="1"/>
          <p:nvPr/>
        </p:nvSpPr>
        <p:spPr>
          <a:xfrm>
            <a:off x="5193075" y="1831875"/>
            <a:ext cx="9219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5000">
                <a:solidFill>
                  <a:schemeClr val="lt1"/>
                </a:solidFill>
                <a:latin typeface="Roboto"/>
                <a:ea typeface="Roboto"/>
                <a:cs typeface="Roboto"/>
                <a:sym typeface="Roboto"/>
              </a:rPr>
              <a:t>3</a:t>
            </a:r>
            <a:endParaRPr sz="5000">
              <a:solidFill>
                <a:schemeClr val="lt1"/>
              </a:solidFill>
              <a:latin typeface="Roboto"/>
              <a:ea typeface="Roboto"/>
              <a:cs typeface="Roboto"/>
              <a:sym typeface="Roboto"/>
            </a:endParaRPr>
          </a:p>
        </p:txBody>
      </p:sp>
      <p:sp>
        <p:nvSpPr>
          <p:cNvPr id="99" name="Google Shape;99;p15"/>
          <p:cNvSpPr txBox="1"/>
          <p:nvPr/>
        </p:nvSpPr>
        <p:spPr>
          <a:xfrm>
            <a:off x="7174063" y="1819463"/>
            <a:ext cx="9219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5000">
                <a:solidFill>
                  <a:schemeClr val="lt1"/>
                </a:solidFill>
                <a:latin typeface="Roboto"/>
                <a:ea typeface="Roboto"/>
                <a:cs typeface="Roboto"/>
                <a:sym typeface="Roboto"/>
              </a:rPr>
              <a:t>9</a:t>
            </a:r>
            <a:endParaRPr sz="5000">
              <a:solidFill>
                <a:schemeClr val="lt1"/>
              </a:solidFill>
              <a:latin typeface="Roboto"/>
              <a:ea typeface="Roboto"/>
              <a:cs typeface="Roboto"/>
              <a:sym typeface="Roboto"/>
            </a:endParaRPr>
          </a:p>
        </p:txBody>
      </p:sp>
      <p:sp>
        <p:nvSpPr>
          <p:cNvPr id="100" name="Google Shape;100;p15"/>
          <p:cNvSpPr txBox="1"/>
          <p:nvPr/>
        </p:nvSpPr>
        <p:spPr>
          <a:xfrm>
            <a:off x="915438" y="2958088"/>
            <a:ext cx="1187100" cy="341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chemeClr val="lt1"/>
                </a:solidFill>
                <a:latin typeface="Roboto"/>
                <a:ea typeface="Roboto"/>
                <a:cs typeface="Roboto"/>
                <a:sym typeface="Roboto"/>
              </a:rPr>
              <a:t>STATE</a:t>
            </a:r>
            <a:endParaRPr sz="1800">
              <a:solidFill>
                <a:schemeClr val="lt1"/>
              </a:solidFill>
              <a:latin typeface="Roboto"/>
              <a:ea typeface="Roboto"/>
              <a:cs typeface="Roboto"/>
              <a:sym typeface="Roboto"/>
            </a:endParaRPr>
          </a:p>
        </p:txBody>
      </p:sp>
      <p:sp>
        <p:nvSpPr>
          <p:cNvPr id="101" name="Google Shape;101;p15"/>
          <p:cNvSpPr txBox="1"/>
          <p:nvPr/>
        </p:nvSpPr>
        <p:spPr>
          <a:xfrm>
            <a:off x="5060475" y="2970500"/>
            <a:ext cx="1187100" cy="341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chemeClr val="lt1"/>
                </a:solidFill>
                <a:latin typeface="Roboto"/>
                <a:ea typeface="Roboto"/>
                <a:cs typeface="Roboto"/>
                <a:sym typeface="Roboto"/>
              </a:rPr>
              <a:t>STORE</a:t>
            </a:r>
            <a:endParaRPr sz="1800">
              <a:solidFill>
                <a:schemeClr val="lt1"/>
              </a:solidFill>
              <a:latin typeface="Roboto"/>
              <a:ea typeface="Roboto"/>
              <a:cs typeface="Roboto"/>
              <a:sym typeface="Roboto"/>
            </a:endParaRPr>
          </a:p>
        </p:txBody>
      </p:sp>
      <p:sp>
        <p:nvSpPr>
          <p:cNvPr id="102" name="Google Shape;102;p15"/>
          <p:cNvSpPr txBox="1"/>
          <p:nvPr/>
        </p:nvSpPr>
        <p:spPr>
          <a:xfrm>
            <a:off x="7041463" y="2958088"/>
            <a:ext cx="1187100" cy="341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chemeClr val="lt1"/>
                </a:solidFill>
                <a:latin typeface="Roboto"/>
                <a:ea typeface="Roboto"/>
                <a:cs typeface="Roboto"/>
                <a:sym typeface="Roboto"/>
              </a:rPr>
              <a:t>BRAND</a:t>
            </a:r>
            <a:endParaRPr sz="1800">
              <a:solidFill>
                <a:schemeClr val="lt1"/>
              </a:solidFill>
              <a:latin typeface="Roboto"/>
              <a:ea typeface="Roboto"/>
              <a:cs typeface="Roboto"/>
              <a:sym typeface="Roboto"/>
            </a:endParaRPr>
          </a:p>
        </p:txBody>
      </p:sp>
      <p:sp>
        <p:nvSpPr>
          <p:cNvPr id="103" name="Google Shape;103;p15"/>
          <p:cNvSpPr txBox="1"/>
          <p:nvPr/>
        </p:nvSpPr>
        <p:spPr>
          <a:xfrm>
            <a:off x="2868288" y="1819475"/>
            <a:ext cx="13983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5000">
                <a:solidFill>
                  <a:schemeClr val="lt1"/>
                </a:solidFill>
                <a:latin typeface="Roboto"/>
                <a:ea typeface="Roboto"/>
                <a:cs typeface="Roboto"/>
                <a:sym typeface="Roboto"/>
              </a:rPr>
              <a:t>195</a:t>
            </a:r>
            <a:endParaRPr sz="5000">
              <a:solidFill>
                <a:schemeClr val="lt1"/>
              </a:solidFill>
              <a:latin typeface="Roboto"/>
              <a:ea typeface="Roboto"/>
              <a:cs typeface="Roboto"/>
              <a:sym typeface="Roboto"/>
            </a:endParaRPr>
          </a:p>
        </p:txBody>
      </p:sp>
      <p:sp>
        <p:nvSpPr>
          <p:cNvPr id="104" name="Google Shape;104;p15"/>
          <p:cNvSpPr txBox="1"/>
          <p:nvPr/>
        </p:nvSpPr>
        <p:spPr>
          <a:xfrm>
            <a:off x="2973888" y="2982913"/>
            <a:ext cx="1187100" cy="341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chemeClr val="lt1"/>
                </a:solidFill>
                <a:latin typeface="Roboto"/>
                <a:ea typeface="Roboto"/>
                <a:cs typeface="Roboto"/>
                <a:sym typeface="Roboto"/>
              </a:rPr>
              <a:t>CITY</a:t>
            </a:r>
            <a:endParaRPr sz="1800">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nvSpPr>
        <p:spPr>
          <a:xfrm>
            <a:off x="467300" y="454675"/>
            <a:ext cx="3662700" cy="461700"/>
          </a:xfrm>
          <a:prstGeom prst="rect">
            <a:avLst/>
          </a:prstGeom>
          <a:solidFill>
            <a:schemeClr val="lt1"/>
          </a:solid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n-GB" sz="1800">
                <a:solidFill>
                  <a:schemeClr val="dk2"/>
                </a:solidFill>
              </a:rPr>
              <a:t>Most-Selling Category</a:t>
            </a:r>
            <a:endParaRPr sz="1800">
              <a:solidFill>
                <a:schemeClr val="dk2"/>
              </a:solidFill>
            </a:endParaRPr>
          </a:p>
        </p:txBody>
      </p:sp>
      <p:sp>
        <p:nvSpPr>
          <p:cNvPr id="110" name="Google Shape;110;p16"/>
          <p:cNvSpPr txBox="1"/>
          <p:nvPr/>
        </p:nvSpPr>
        <p:spPr>
          <a:xfrm>
            <a:off x="1180950" y="1886850"/>
            <a:ext cx="6782100" cy="1369800"/>
          </a:xfrm>
          <a:prstGeom prst="rect">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n-GB">
                <a:solidFill>
                  <a:srgbClr val="D9D9D9"/>
                </a:solidFill>
              </a:rPr>
              <a:t>Cruisers Bicycles are the top-selling category with 2.1K units, followed by Mountain Bikes with 1.8K. Children Bicycles and Comfort Bicycles also have strong sales. In contrast, Road Bikes, Cyclocross Bicycles, and Electric Bikes have lower sales. This shows that cruisers and mountain bikes are the most popular choices.</a:t>
            </a:r>
            <a:endParaRPr>
              <a:solidFill>
                <a:srgbClr val="D9D9D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nvSpPr>
        <p:spPr>
          <a:xfrm>
            <a:off x="467300" y="454675"/>
            <a:ext cx="3675300" cy="461700"/>
          </a:xfrm>
          <a:prstGeom prst="rect">
            <a:avLst/>
          </a:prstGeom>
          <a:solidFill>
            <a:schemeClr val="lt1"/>
          </a:solid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lang="en-GB" sz="1800">
                <a:solidFill>
                  <a:schemeClr val="dk2"/>
                </a:solidFill>
              </a:rPr>
              <a:t>Top 10</a:t>
            </a:r>
            <a:r>
              <a:rPr lang="en-GB" sz="1800">
                <a:solidFill>
                  <a:schemeClr val="dk2"/>
                </a:solidFill>
              </a:rPr>
              <a:t>-Selling Products</a:t>
            </a:r>
            <a:endParaRPr sz="1800">
              <a:solidFill>
                <a:schemeClr val="dk2"/>
              </a:solidFill>
            </a:endParaRPr>
          </a:p>
        </p:txBody>
      </p:sp>
      <p:sp>
        <p:nvSpPr>
          <p:cNvPr id="116" name="Google Shape;116;p17"/>
          <p:cNvSpPr txBox="1"/>
          <p:nvPr/>
        </p:nvSpPr>
        <p:spPr>
          <a:xfrm>
            <a:off x="1180950" y="1378200"/>
            <a:ext cx="6782100" cy="2387100"/>
          </a:xfrm>
          <a:prstGeom prst="rect">
            <a:avLst/>
          </a:prstGeom>
          <a:noFill/>
          <a:ln>
            <a:noFill/>
          </a:ln>
        </p:spPr>
        <p:txBody>
          <a:bodyPr anchorCtr="0" anchor="ctr" bIns="91425" lIns="91425" spcFirstLastPara="1" rIns="91425" wrap="square" tIns="91425">
            <a:noAutofit/>
          </a:bodyPr>
          <a:lstStyle/>
          <a:p>
            <a:pPr indent="0" lvl="0" marL="0" marR="0" rtl="0" algn="just">
              <a:lnSpc>
                <a:spcPct val="150000"/>
              </a:lnSpc>
              <a:spcBef>
                <a:spcPts val="0"/>
              </a:spcBef>
              <a:spcAft>
                <a:spcPts val="0"/>
              </a:spcAft>
              <a:buNone/>
            </a:pPr>
            <a:r>
              <a:rPr lang="en-GB">
                <a:solidFill>
                  <a:srgbClr val="D9D9D9"/>
                </a:solidFill>
              </a:rPr>
              <a:t>The Trek Slash 8 27.5 was the best-selling product, with total sales reaching 62.21 million. The Trek Conduit+ and Trek Fuel EX 8 29 also saw strong sales, coming in close behind. Other models like Electra Townie, Surly Straggler, Trek Remedy, and Heller Shagamaw Frame also performed well. Trek and Electra were especially popular among customers in 2016. The high sales of the Trek Slash 8 27.5 suggest it was in high demand, likely due to its features, performance, or price.</a:t>
            </a:r>
            <a:endParaRPr>
              <a:solidFill>
                <a:srgbClr val="D9D9D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nvSpPr>
        <p:spPr>
          <a:xfrm>
            <a:off x="467300" y="454675"/>
            <a:ext cx="3662700" cy="461700"/>
          </a:xfrm>
          <a:prstGeom prst="rect">
            <a:avLst/>
          </a:prstGeom>
          <a:solidFill>
            <a:schemeClr val="lt1"/>
          </a:solid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lang="en-GB" sz="1800">
                <a:solidFill>
                  <a:schemeClr val="dk2"/>
                </a:solidFill>
              </a:rPr>
              <a:t>Store-</a:t>
            </a:r>
            <a:r>
              <a:rPr lang="en-GB" sz="1800">
                <a:solidFill>
                  <a:schemeClr val="dk2"/>
                </a:solidFill>
              </a:rPr>
              <a:t>wise</a:t>
            </a:r>
            <a:r>
              <a:rPr lang="en-GB" sz="1800">
                <a:solidFill>
                  <a:schemeClr val="dk2"/>
                </a:solidFill>
              </a:rPr>
              <a:t> </a:t>
            </a:r>
            <a:r>
              <a:rPr lang="en-GB" sz="1800">
                <a:solidFill>
                  <a:schemeClr val="dk2"/>
                </a:solidFill>
              </a:rPr>
              <a:t>Performance</a:t>
            </a:r>
            <a:endParaRPr sz="1800">
              <a:solidFill>
                <a:schemeClr val="dk2"/>
              </a:solidFill>
            </a:endParaRPr>
          </a:p>
        </p:txBody>
      </p:sp>
      <p:sp>
        <p:nvSpPr>
          <p:cNvPr id="122" name="Google Shape;122;p18"/>
          <p:cNvSpPr txBox="1"/>
          <p:nvPr/>
        </p:nvSpPr>
        <p:spPr>
          <a:xfrm>
            <a:off x="1180950" y="2048400"/>
            <a:ext cx="6782100" cy="1046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a:solidFill>
                  <a:srgbClr val="D9D9D9"/>
                </a:solidFill>
              </a:rPr>
              <a:t>There are three stores in total. The top-performing brand is Baldwin Bikes, making up 68% of sales. Santa Cruz Bikes follows with 21%, and Rowlett Bikes accounts for 11%.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nvSpPr>
        <p:spPr>
          <a:xfrm>
            <a:off x="467300" y="454675"/>
            <a:ext cx="3675300" cy="461700"/>
          </a:xfrm>
          <a:prstGeom prst="rect">
            <a:avLst/>
          </a:prstGeom>
          <a:solidFill>
            <a:schemeClr val="lt1"/>
          </a:solid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lang="en-GB" sz="1800">
                <a:solidFill>
                  <a:schemeClr val="dk2"/>
                </a:solidFill>
              </a:rPr>
              <a:t>State-</a:t>
            </a:r>
            <a:r>
              <a:rPr lang="en-GB" sz="1800">
                <a:solidFill>
                  <a:schemeClr val="dk2"/>
                </a:solidFill>
              </a:rPr>
              <a:t>wise</a:t>
            </a:r>
            <a:r>
              <a:rPr lang="en-GB" sz="1800">
                <a:solidFill>
                  <a:schemeClr val="dk2"/>
                </a:solidFill>
              </a:rPr>
              <a:t> </a:t>
            </a:r>
            <a:r>
              <a:rPr lang="en-GB" sz="1800">
                <a:solidFill>
                  <a:schemeClr val="dk2"/>
                </a:solidFill>
              </a:rPr>
              <a:t>Sales</a:t>
            </a:r>
            <a:r>
              <a:rPr lang="en-GB" sz="1800">
                <a:solidFill>
                  <a:schemeClr val="dk2"/>
                </a:solidFill>
              </a:rPr>
              <a:t> Performance</a:t>
            </a:r>
            <a:endParaRPr sz="1800">
              <a:solidFill>
                <a:schemeClr val="dk2"/>
              </a:solidFill>
            </a:endParaRPr>
          </a:p>
        </p:txBody>
      </p:sp>
      <p:sp>
        <p:nvSpPr>
          <p:cNvPr id="128" name="Google Shape;128;p19"/>
          <p:cNvSpPr txBox="1"/>
          <p:nvPr/>
        </p:nvSpPr>
        <p:spPr>
          <a:xfrm>
            <a:off x="1180950" y="2210100"/>
            <a:ext cx="6782100" cy="723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a:solidFill>
                  <a:srgbClr val="D9D9D9"/>
                </a:solidFill>
              </a:rPr>
              <a:t>The majority of sales come from New York, with 52 million. California follows with 16 million, and Texas contributes 8 million.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nvSpPr>
        <p:spPr>
          <a:xfrm>
            <a:off x="467300" y="454675"/>
            <a:ext cx="3675300" cy="461700"/>
          </a:xfrm>
          <a:prstGeom prst="rect">
            <a:avLst/>
          </a:prstGeom>
          <a:solidFill>
            <a:schemeClr val="lt1"/>
          </a:solid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lang="en-GB" sz="1800">
                <a:solidFill>
                  <a:schemeClr val="dk2"/>
                </a:solidFill>
              </a:rPr>
              <a:t>Top-Performing City</a:t>
            </a:r>
            <a:endParaRPr sz="1800">
              <a:solidFill>
                <a:schemeClr val="dk2"/>
              </a:solidFill>
            </a:endParaRPr>
          </a:p>
        </p:txBody>
      </p:sp>
      <p:sp>
        <p:nvSpPr>
          <p:cNvPr id="134" name="Google Shape;134;p20"/>
          <p:cNvSpPr txBox="1"/>
          <p:nvPr/>
        </p:nvSpPr>
        <p:spPr>
          <a:xfrm>
            <a:off x="1180950" y="1598250"/>
            <a:ext cx="6782100" cy="1947000"/>
          </a:xfrm>
          <a:prstGeom prst="rect">
            <a:avLst/>
          </a:prstGeom>
          <a:noFill/>
          <a:ln>
            <a:noFill/>
          </a:ln>
        </p:spPr>
        <p:txBody>
          <a:bodyPr anchorCtr="0" anchor="ctr" bIns="91425" lIns="91425" spcFirstLastPara="1" rIns="91425" wrap="square" tIns="91425">
            <a:noAutofit/>
          </a:bodyPr>
          <a:lstStyle/>
          <a:p>
            <a:pPr indent="0" lvl="0" marL="0" rtl="0" algn="just">
              <a:lnSpc>
                <a:spcPct val="150000"/>
              </a:lnSpc>
              <a:spcBef>
                <a:spcPts val="1200"/>
              </a:spcBef>
              <a:spcAft>
                <a:spcPts val="0"/>
              </a:spcAft>
              <a:buNone/>
            </a:pPr>
            <a:r>
              <a:rPr lang="en-GB">
                <a:solidFill>
                  <a:srgbClr val="D9D9D9"/>
                </a:solidFill>
              </a:rPr>
              <a:t>Ballston Spa leads with the highest total sales of 1,10,065.34, closely followed by San Angelo at 1,09,729.26. The other cities in the top 10 also show strong sales, ranging from 1,05,893.45 to 89,650.56.</a:t>
            </a:r>
            <a:endParaRPr>
              <a:solidFill>
                <a:srgbClr val="D9D9D9"/>
              </a:solidFill>
            </a:endParaRPr>
          </a:p>
          <a:p>
            <a:pPr indent="0" lvl="0" marL="0" rtl="0" algn="just">
              <a:lnSpc>
                <a:spcPct val="150000"/>
              </a:lnSpc>
              <a:spcBef>
                <a:spcPts val="1200"/>
              </a:spcBef>
              <a:spcAft>
                <a:spcPts val="1200"/>
              </a:spcAft>
              <a:buNone/>
            </a:pPr>
            <a:r>
              <a:rPr lang="en-GB">
                <a:solidFill>
                  <a:srgbClr val="D9D9D9"/>
                </a:solidFill>
              </a:rPr>
              <a:t>This data suggests that Ballston Spa is the top-performing city for sales, likely due to factors like market size, customer preferences, or local economic conditions.</a:t>
            </a:r>
            <a:endParaRPr>
              <a:solidFill>
                <a:srgbClr val="D9D9D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nvSpPr>
        <p:spPr>
          <a:xfrm>
            <a:off x="467300" y="454675"/>
            <a:ext cx="3675300" cy="461700"/>
          </a:xfrm>
          <a:prstGeom prst="rect">
            <a:avLst/>
          </a:prstGeom>
          <a:solidFill>
            <a:schemeClr val="lt1"/>
          </a:solid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lang="en-GB" sz="1800">
                <a:solidFill>
                  <a:schemeClr val="dk2"/>
                </a:solidFill>
              </a:rPr>
              <a:t>Products with No Sales</a:t>
            </a:r>
            <a:endParaRPr sz="1800">
              <a:solidFill>
                <a:schemeClr val="dk2"/>
              </a:solidFill>
            </a:endParaRPr>
          </a:p>
        </p:txBody>
      </p:sp>
      <p:sp>
        <p:nvSpPr>
          <p:cNvPr id="140" name="Google Shape;140;p21"/>
          <p:cNvSpPr txBox="1"/>
          <p:nvPr/>
        </p:nvSpPr>
        <p:spPr>
          <a:xfrm>
            <a:off x="1180950" y="2247750"/>
            <a:ext cx="67821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GB">
                <a:solidFill>
                  <a:srgbClr val="D9D9D9"/>
                </a:solidFill>
              </a:rPr>
              <a:t>There are 14 products with no sales, 10 of which are from the Trek brand. Of those, 7 are Road Bikes.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