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058400" cx="77724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217FAA-18DA-46D6-854C-71ADC209F180}">
  <a:tblStyle styleId="{B4217FAA-18DA-46D6-854C-71ADC209F1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ECB620-C3BF-4593-8E29-096767789FA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4787c3c7e_0_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4787c3c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59d392010_0_6: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59d3920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4ae62686e_0_268: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4ae62686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59d392010_0_99: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59d3920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5c5cb2740_0_7: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5c5cb27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5e0e6e2a6_0_7: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5e0e6e2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6496b9e5d_0_52: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6496b9e5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4ae62686e_0_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4ae626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5c5cb2740_0_12: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5c5cb27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4ae62686e_0_28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4ae62686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6496b9e5d_0_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6496b9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6496b9e5d_0_13: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6496b9e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6496b9e5d_0_26: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6496b9e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6496b9e5d_0_35: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6496b9e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06" y="0"/>
            <a:ext cx="7772613" cy="8600924"/>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264945" y="1055462"/>
            <a:ext cx="7242600" cy="2508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264945" y="3673629"/>
            <a:ext cx="3606300" cy="1443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264988" y="1625409"/>
            <a:ext cx="4534800" cy="24342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264945" y="4148564"/>
            <a:ext cx="4534800" cy="1843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94061"/>
            <a:ext cx="7772613" cy="8600924"/>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7772613" cy="8600924"/>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264945" y="1055462"/>
            <a:ext cx="7242600" cy="2508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36669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86289"/>
            <a:ext cx="3666581" cy="8603418"/>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06" y="0"/>
            <a:ext cx="3669365" cy="8596035"/>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264966" y="979587"/>
            <a:ext cx="3150600" cy="4906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3947974" y="979587"/>
            <a:ext cx="3541500" cy="801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7772400" cy="24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264966" y="979587"/>
            <a:ext cx="7242600" cy="1219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264945" y="2944480"/>
            <a:ext cx="3399900" cy="6015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107540" y="2944480"/>
            <a:ext cx="3399900" cy="6015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7772400" cy="24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264966" y="979587"/>
            <a:ext cx="7242600" cy="1219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1998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64966" y="979587"/>
            <a:ext cx="2658300" cy="3576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264945" y="4675049"/>
            <a:ext cx="2658300" cy="449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264924" y="1561707"/>
            <a:ext cx="5310600" cy="69351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38862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4605" y="979587"/>
            <a:ext cx="3148800" cy="4008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259080" y="5136707"/>
            <a:ext cx="3148800" cy="1812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147171" y="979587"/>
            <a:ext cx="3360900" cy="8040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8543822"/>
            <a:ext cx="7772400" cy="151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264945" y="8841849"/>
            <a:ext cx="6782400" cy="900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tailware.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pagespeed.web.dev/analysis/https-retailware-in/oc7xx8t23l?form_factor=mobi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pagespeed.web.dev/analysis/https-retailware-in-retailware/kgj035myqj?form_factor=deskto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pagespeed.web.dev/analysis/https-retailware-in-events/9crkm4c6mk?form_factor=deskto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5177600" y="8279525"/>
            <a:ext cx="1871400" cy="4155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GB" sz="1500">
                <a:solidFill>
                  <a:schemeClr val="dk1"/>
                </a:solidFill>
                <a:latin typeface="Roboto"/>
                <a:ea typeface="Roboto"/>
                <a:cs typeface="Roboto"/>
                <a:sym typeface="Roboto"/>
              </a:rPr>
              <a:t>By Mohamed Askaf</a:t>
            </a:r>
            <a:endParaRPr sz="1500">
              <a:solidFill>
                <a:schemeClr val="dk1"/>
              </a:solidFill>
              <a:latin typeface="Roboto"/>
              <a:ea typeface="Roboto"/>
              <a:cs typeface="Roboto"/>
              <a:sym typeface="Roboto"/>
            </a:endParaRPr>
          </a:p>
        </p:txBody>
      </p:sp>
      <p:grpSp>
        <p:nvGrpSpPr>
          <p:cNvPr id="65" name="Google Shape;65;p13"/>
          <p:cNvGrpSpPr/>
          <p:nvPr/>
        </p:nvGrpSpPr>
        <p:grpSpPr>
          <a:xfrm>
            <a:off x="613500" y="4097002"/>
            <a:ext cx="6545400" cy="1864397"/>
            <a:chOff x="613504" y="4097001"/>
            <a:chExt cx="6545400" cy="1864397"/>
          </a:xfrm>
        </p:grpSpPr>
        <p:sp>
          <p:nvSpPr>
            <p:cNvPr id="66" name="Google Shape;66;p13"/>
            <p:cNvSpPr txBox="1"/>
            <p:nvPr/>
          </p:nvSpPr>
          <p:spPr>
            <a:xfrm>
              <a:off x="613504" y="4097001"/>
              <a:ext cx="6545400" cy="9543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GB" sz="5000">
                  <a:solidFill>
                    <a:srgbClr val="7695FF"/>
                  </a:solidFill>
                  <a:latin typeface="Roboto"/>
                  <a:ea typeface="Roboto"/>
                  <a:cs typeface="Roboto"/>
                  <a:sym typeface="Roboto"/>
                </a:rPr>
                <a:t>Retailware Softech</a:t>
              </a:r>
              <a:endParaRPr sz="5000">
                <a:solidFill>
                  <a:srgbClr val="7695FF"/>
                </a:solidFill>
                <a:latin typeface="Roboto"/>
                <a:ea typeface="Roboto"/>
                <a:cs typeface="Roboto"/>
                <a:sym typeface="Roboto"/>
              </a:endParaRPr>
            </a:p>
          </p:txBody>
        </p:sp>
        <p:sp>
          <p:nvSpPr>
            <p:cNvPr id="67" name="Google Shape;67;p13"/>
            <p:cNvSpPr txBox="1"/>
            <p:nvPr/>
          </p:nvSpPr>
          <p:spPr>
            <a:xfrm>
              <a:off x="2306245" y="5160998"/>
              <a:ext cx="3159900" cy="8004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4000">
                  <a:solidFill>
                    <a:srgbClr val="595959"/>
                  </a:solidFill>
                  <a:latin typeface="Roboto"/>
                  <a:ea typeface="Roboto"/>
                  <a:cs typeface="Roboto"/>
                  <a:sym typeface="Roboto"/>
                </a:rPr>
                <a:t>SEO Audit</a:t>
              </a:r>
              <a:endParaRPr sz="4000">
                <a:solidFill>
                  <a:srgbClr val="595959"/>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2"/>
          <p:cNvGraphicFramePr/>
          <p:nvPr/>
        </p:nvGraphicFramePr>
        <p:xfrm>
          <a:off x="591600" y="2790225"/>
          <a:ext cx="3000000" cy="3000000"/>
        </p:xfrm>
        <a:graphic>
          <a:graphicData uri="http://schemas.openxmlformats.org/drawingml/2006/table">
            <a:tbl>
              <a:tblPr>
                <a:noFill/>
                <a:tableStyleId>{2FECB620-C3BF-4593-8E29-096767789FAA}</a:tableStyleId>
              </a:tblPr>
              <a:tblGrid>
                <a:gridCol w="3294600"/>
                <a:gridCol w="3294600"/>
              </a:tblGrid>
              <a:tr h="285750">
                <a:tc gridSpan="2">
                  <a:txBody>
                    <a:bodyPr/>
                    <a:lstStyle/>
                    <a:p>
                      <a:pPr indent="0" lvl="0" marL="0" rtl="0" algn="l">
                        <a:lnSpc>
                          <a:spcPct val="115000"/>
                        </a:lnSpc>
                        <a:spcBef>
                          <a:spcPts val="0"/>
                        </a:spcBef>
                        <a:spcAft>
                          <a:spcPts val="0"/>
                        </a:spcAft>
                        <a:buNone/>
                      </a:pPr>
                      <a:r>
                        <a:rPr b="1" lang="en-GB" sz="1200">
                          <a:latin typeface="Roboto"/>
                          <a:ea typeface="Roboto"/>
                          <a:cs typeface="Roboto"/>
                          <a:sym typeface="Roboto"/>
                        </a:rPr>
                        <a:t>Technical SEO Elements</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C9DAF8"/>
                    </a:solidFill>
                  </a:tcPr>
                </a:tc>
                <a:tc hMerge="1"/>
              </a:tr>
              <a:tr h="424275">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HTTPS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URL Indexed</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Redirect 200 (www)</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Robots </a:t>
                      </a:r>
                      <a:r>
                        <a:rPr lang="en-GB" sz="1200">
                          <a:latin typeface="Roboto"/>
                          <a:ea typeface="Roboto"/>
                          <a:cs typeface="Roboto"/>
                          <a:sym typeface="Roboto"/>
                        </a:rPr>
                        <a:t>Txt</a:t>
                      </a:r>
                      <a:r>
                        <a:rPr lang="en-GB" sz="1200">
                          <a:latin typeface="Roboto"/>
                          <a:ea typeface="Roboto"/>
                          <a:cs typeface="Roboto"/>
                          <a:sym typeface="Roboto"/>
                        </a:rPr>
                        <a:t> file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Sitemap XML file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Custom 404 Page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Canonical</a:t>
                      </a:r>
                      <a:r>
                        <a:rPr lang="en-GB" sz="1200">
                          <a:latin typeface="Roboto"/>
                          <a:ea typeface="Roboto"/>
                          <a:cs typeface="Roboto"/>
                          <a:sym typeface="Roboto"/>
                        </a:rPr>
                        <a:t> Tag</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Meta Robots Tag</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Schema Markup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23"/>
          <p:cNvGraphicFramePr/>
          <p:nvPr/>
        </p:nvGraphicFramePr>
        <p:xfrm>
          <a:off x="591600" y="2407600"/>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Recommendation</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Update the title to "RetailWare Softech: Custom Retail Software Solutions" (53 characters) for better search engine visibility.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Add clear and concise meta descriptions to attract more clicks from search results.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Ensure the Page Title and H1 tag are aligned for improved relevance.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Organize header tags (H2, H3, etc.) in a clear hierarchy for better content structure.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Reduce the number of internal links on the page to avoid overwhelming users and search engines.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Properly name files and add alt text to images to enhance SEO and accessibility.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4"/>
          <p:cNvGraphicFramePr/>
          <p:nvPr/>
        </p:nvGraphicFramePr>
        <p:xfrm>
          <a:off x="591600" y="821238"/>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a:t>
                      </a:r>
                      <a:r>
                        <a:rPr b="1" lang="en-GB" sz="1500">
                          <a:solidFill>
                            <a:schemeClr val="lt1"/>
                          </a:solidFill>
                          <a:latin typeface="Roboto"/>
                          <a:ea typeface="Roboto"/>
                          <a:cs typeface="Roboto"/>
                          <a:sym typeface="Roboto"/>
                        </a:rPr>
                        <a:t>Recommendation</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Compress your images and use the minimum number necessary. This helps reduce load times and enhances the user experience. Also, limit the use of embedded YouTube videos to just one per page to avoid slowing down your site. These changes can make your site faster and more efficient.</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Cutting down on unused CSS and JavaScript makes your web pages load faster. It reduces the amount of data that browsers have to download, read, and run, which makes the page render more quickly. This also saves on bandwidth and lowers server costs. Faster, simpler code improves how well caching works.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Host fonts and frameworks like Bootstrap locally or in your root directory. This practice helps reduce render-blocking issues and minimizes unnecessary third-party payloads, leading to faster page loads and a more streamlined user experience.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To simplify and speed up your website's tracking, use a tag manager to combine all your tracking codes into a single snippet.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To avoid issues with duplicate content, implement canonical tags on your pages to indicate the preferred version. Additionally, set up redirects for variations like "www," "/index," and other different URLs to point to a single, consistent URL. This helps consolidate your site's authority and ensures that search engines recognize your primary page version, enhancing your site's overall SEO performance.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This method to enhance your site's visibility and SEO utilizes a "sitemap.xml" file to help search engines discover and index your pages more efficiently. Additionally, implement schema markup to provide structured data that enhances how your content appears in search results.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5"/>
          <p:cNvGraphicFramePr/>
          <p:nvPr/>
        </p:nvGraphicFramePr>
        <p:xfrm>
          <a:off x="591600" y="1909850"/>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Content </a:t>
                      </a:r>
                      <a:r>
                        <a:rPr b="1" lang="en-GB" sz="1500">
                          <a:solidFill>
                            <a:schemeClr val="lt1"/>
                          </a:solidFill>
                          <a:latin typeface="Roboto"/>
                          <a:ea typeface="Roboto"/>
                          <a:cs typeface="Roboto"/>
                          <a:sym typeface="Roboto"/>
                        </a:rPr>
                        <a:t>Strategy</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Suggested blog title : </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to Choose the Best Billing Software for Your Retail Shop</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Benefits of Using Billing Software in Retail Shops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Why Every Retail Shop Needs Efficient Billing Software</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Billing Software Can Improve Customer Experience in Retail Shops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Choosing the Right Billing Software for Your Retail Store: A Step-by-Step Guide</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Why Every Retail Store Needs Modern Billing Software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Suggested Article title :</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Ultimate Guide to Retail Billing Software for Small Businesses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Top 5 Retail Billing Software Options for Small Businesses in 2024</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Retail Store Billing Software Can Boost Your Business Efficiency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Whether using blog posts, articles, videos, or infographics, start by creating a content calendar to organize and maintain a consistent publishing schedule. Focus on producing high-quality, valuable content that addresses audience needs or provides solutions. Use SEO best practices to optimize content for better search engine visibility. Regularly analyze website analytics to track performance and make data-driven adjustments to keep your strategy effective and aligned with audience preferences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26"/>
          <p:cNvGraphicFramePr/>
          <p:nvPr/>
        </p:nvGraphicFramePr>
        <p:xfrm>
          <a:off x="591600" y="1697888"/>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Off-Page SEO </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b="1" lang="en-GB" sz="1200">
                          <a:solidFill>
                            <a:schemeClr val="dk1"/>
                          </a:solidFill>
                          <a:latin typeface="Roboto"/>
                          <a:ea typeface="Roboto"/>
                          <a:cs typeface="Roboto"/>
                          <a:sym typeface="Roboto"/>
                        </a:rPr>
                        <a:t>Domain Authority: </a:t>
                      </a:r>
                      <a:r>
                        <a:rPr lang="en-GB" sz="1200">
                          <a:solidFill>
                            <a:schemeClr val="dk1"/>
                          </a:solidFill>
                          <a:latin typeface="Roboto"/>
                          <a:ea typeface="Roboto"/>
                          <a:cs typeface="Roboto"/>
                          <a:sym typeface="Roboto"/>
                        </a:rPr>
                        <a:t>14 </a:t>
                      </a:r>
                      <a:endParaRPr sz="12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b="1" lang="en-GB" sz="1200">
                          <a:solidFill>
                            <a:schemeClr val="dk1"/>
                          </a:solidFill>
                          <a:latin typeface="Roboto"/>
                          <a:ea typeface="Roboto"/>
                          <a:cs typeface="Roboto"/>
                          <a:sym typeface="Roboto"/>
                        </a:rPr>
                        <a:t>Page Authority: </a:t>
                      </a:r>
                      <a:r>
                        <a:rPr lang="en-GB" sz="1200">
                          <a:solidFill>
                            <a:schemeClr val="dk1"/>
                          </a:solidFill>
                          <a:latin typeface="Roboto"/>
                          <a:ea typeface="Roboto"/>
                          <a:cs typeface="Roboto"/>
                          <a:sym typeface="Roboto"/>
                        </a:rPr>
                        <a:t>27</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Social Platform: </a:t>
                      </a:r>
                      <a:r>
                        <a:rPr lang="en-GB" sz="1200">
                          <a:solidFill>
                            <a:schemeClr val="dk1"/>
                          </a:solidFill>
                          <a:latin typeface="Roboto"/>
                          <a:ea typeface="Roboto"/>
                          <a:cs typeface="Roboto"/>
                          <a:sym typeface="Roboto"/>
                        </a:rPr>
                        <a:t>Youtube</a:t>
                      </a:r>
                      <a:br>
                        <a:rPr b="1" lang="en-GB" sz="1200">
                          <a:solidFill>
                            <a:schemeClr val="dk1"/>
                          </a:solidFill>
                          <a:latin typeface="Roboto"/>
                          <a:ea typeface="Roboto"/>
                          <a:cs typeface="Roboto"/>
                          <a:sym typeface="Roboto"/>
                        </a:rPr>
                      </a:br>
                      <a:r>
                        <a:rPr b="1" lang="en-GB" sz="1200">
                          <a:solidFill>
                            <a:schemeClr val="dk1"/>
                          </a:solidFill>
                          <a:latin typeface="Roboto"/>
                          <a:ea typeface="Roboto"/>
                          <a:cs typeface="Roboto"/>
                          <a:sym typeface="Roboto"/>
                        </a:rPr>
                        <a:t>Name: </a:t>
                      </a:r>
                      <a:r>
                        <a:rPr lang="en-GB" sz="1200">
                          <a:solidFill>
                            <a:srgbClr val="0F0F0F"/>
                          </a:solidFill>
                          <a:latin typeface="Roboto"/>
                          <a:ea typeface="Roboto"/>
                          <a:cs typeface="Roboto"/>
                          <a:sym typeface="Roboto"/>
                        </a:rPr>
                        <a:t>Retailware Softech Pvt Ltd.</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https://www.youtube.com/@retailware/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l">
                        <a:lnSpc>
                          <a:spcPct val="150000"/>
                        </a:lnSpc>
                        <a:spcBef>
                          <a:spcPts val="1200"/>
                        </a:spcBef>
                        <a:spcAft>
                          <a:spcPts val="1200"/>
                        </a:spcAft>
                        <a:buClr>
                          <a:schemeClr val="dk1"/>
                        </a:buClr>
                        <a:buSzPts val="1100"/>
                        <a:buFont typeface="Arial"/>
                        <a:buNone/>
                      </a:pPr>
                      <a:r>
                        <a:rPr b="1" lang="en-GB" sz="1500">
                          <a:solidFill>
                            <a:schemeClr val="lt1"/>
                          </a:solidFill>
                          <a:latin typeface="Roboto"/>
                          <a:ea typeface="Roboto"/>
                          <a:cs typeface="Roboto"/>
                          <a:sym typeface="Roboto"/>
                        </a:rPr>
                        <a:t>Recommendation</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Building backlinks involves getting other websites to link to yours, which helps increase your domain authority (DA) and page authority (PA). Start by creating valuable and unique content that people want to share.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YouTube for off-page SEO can significantly enhance your website's visibility and brand recognition by creating high-quality, engaging videos that attract shares and backlinks.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Influencer outreach involves collaborating with industry influencers to promote your brand and content, increasing exposure and earning high-quality backlinks. Building genuine relationships with relevant influencers can amplify your reach and boost your off-page SEO efforts.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613500" y="4321200"/>
            <a:ext cx="6545400" cy="14160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GB" sz="8000">
                <a:solidFill>
                  <a:srgbClr val="7695FF"/>
                </a:solidFill>
                <a:latin typeface="Roboto"/>
                <a:ea typeface="Roboto"/>
                <a:cs typeface="Roboto"/>
                <a:sym typeface="Roboto"/>
              </a:rPr>
              <a:t>Thankyou</a:t>
            </a:r>
            <a:endParaRPr sz="8000">
              <a:solidFill>
                <a:srgbClr val="7695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4"/>
          <p:cNvGraphicFramePr/>
          <p:nvPr/>
        </p:nvGraphicFramePr>
        <p:xfrm>
          <a:off x="591600" y="1829763"/>
          <a:ext cx="3000000" cy="3000000"/>
        </p:xfrm>
        <a:graphic>
          <a:graphicData uri="http://schemas.openxmlformats.org/drawingml/2006/table">
            <a:tbl>
              <a:tblPr>
                <a:noFill/>
                <a:tableStyleId>{B4217FAA-18DA-46D6-854C-71ADC209F180}</a:tableStyleId>
              </a:tblPr>
              <a:tblGrid>
                <a:gridCol w="6589200"/>
              </a:tblGrid>
              <a:tr h="1599700">
                <a:tc>
                  <a:txBody>
                    <a:bodyPr/>
                    <a:lstStyle/>
                    <a:p>
                      <a:pPr indent="0" lvl="0" marL="0" rtl="0" algn="l">
                        <a:spcBef>
                          <a:spcPts val="0"/>
                        </a:spcBef>
                        <a:spcAft>
                          <a:spcPts val="0"/>
                        </a:spcAft>
                        <a:buNone/>
                      </a:pPr>
                      <a:r>
                        <a:rPr lang="en-GB" sz="1500">
                          <a:solidFill>
                            <a:schemeClr val="lt1"/>
                          </a:solidFill>
                          <a:latin typeface="Roboto"/>
                          <a:ea typeface="Roboto"/>
                          <a:cs typeface="Roboto"/>
                          <a:sym typeface="Roboto"/>
                        </a:rPr>
                        <a:t>SEO Audit Report for</a:t>
                      </a:r>
                      <a:r>
                        <a:rPr b="1" lang="en-GB" sz="1500">
                          <a:solidFill>
                            <a:schemeClr val="lt1"/>
                          </a:solidFill>
                          <a:latin typeface="Roboto"/>
                          <a:ea typeface="Roboto"/>
                          <a:cs typeface="Roboto"/>
                          <a:sym typeface="Roboto"/>
                        </a:rPr>
                        <a:t> Retailware softech</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alpha val="0"/>
                        </a:schemeClr>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1599700">
                <a:tc>
                  <a:txBody>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Purpose of the Audit: Identifying and addressing SEO issues, implementing best practices, and improving the site's visibility and ranking on search engines.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599700">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Audit Date:</a:t>
                      </a:r>
                      <a:r>
                        <a:rPr lang="en-GB" sz="1200">
                          <a:solidFill>
                            <a:schemeClr val="dk1"/>
                          </a:solidFill>
                          <a:latin typeface="Roboto"/>
                          <a:ea typeface="Roboto"/>
                          <a:cs typeface="Roboto"/>
                          <a:sym typeface="Roboto"/>
                        </a:rPr>
                        <a:t> 20/08/2024</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599700">
                <a:tc>
                  <a:txBody>
                    <a:bodyPr/>
                    <a:lstStyle/>
                    <a:p>
                      <a:pPr indent="0" lvl="0" marL="0" rtl="0" algn="l">
                        <a:spcBef>
                          <a:spcPts val="0"/>
                        </a:spcBef>
                        <a:spcAft>
                          <a:spcPts val="0"/>
                        </a:spcAft>
                        <a:buNone/>
                      </a:pPr>
                      <a:r>
                        <a:rPr b="1" lang="en-GB" sz="1200">
                          <a:solidFill>
                            <a:schemeClr val="dk1"/>
                          </a:solidFill>
                          <a:latin typeface="Roboto"/>
                          <a:ea typeface="Roboto"/>
                          <a:cs typeface="Roboto"/>
                          <a:sym typeface="Roboto"/>
                        </a:rPr>
                        <a:t>Website Overview</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Website URL: </a:t>
                      </a:r>
                      <a:r>
                        <a:rPr lang="en-GB" sz="1200" u="sng">
                          <a:solidFill>
                            <a:schemeClr val="hlink"/>
                          </a:solidFill>
                          <a:latin typeface="Roboto"/>
                          <a:ea typeface="Roboto"/>
                          <a:cs typeface="Roboto"/>
                          <a:sym typeface="Roboto"/>
                          <a:hlinkClick r:id="rId3"/>
                        </a:rPr>
                        <a:t>https://retailware.in/</a:t>
                      </a:r>
                      <a:br>
                        <a:rPr lang="en-GB"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Industry/Niche: Software development for Retailers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
        <p:nvSpPr>
          <p:cNvPr id="73" name="Google Shape;73;p14"/>
          <p:cNvSpPr txBox="1"/>
          <p:nvPr/>
        </p:nvSpPr>
        <p:spPr>
          <a:xfrm>
            <a:off x="591600" y="0"/>
            <a:ext cx="640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5"/>
          <p:cNvGraphicFramePr/>
          <p:nvPr/>
        </p:nvGraphicFramePr>
        <p:xfrm>
          <a:off x="591600" y="1829763"/>
          <a:ext cx="3000000" cy="3000000"/>
        </p:xfrm>
        <a:graphic>
          <a:graphicData uri="http://schemas.openxmlformats.org/drawingml/2006/table">
            <a:tbl>
              <a:tblPr>
                <a:noFill/>
                <a:tableStyleId>{B4217FAA-18DA-46D6-854C-71ADC209F180}</a:tableStyleId>
              </a:tblPr>
              <a:tblGrid>
                <a:gridCol w="6589200"/>
              </a:tblGrid>
              <a:tr h="9277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Keyword Research</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8556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Head Keyword:</a:t>
                      </a:r>
                      <a:r>
                        <a:rPr lang="en-GB" sz="1200">
                          <a:solidFill>
                            <a:schemeClr val="dk1"/>
                          </a:solidFill>
                          <a:latin typeface="Roboto"/>
                          <a:ea typeface="Roboto"/>
                          <a:cs typeface="Roboto"/>
                          <a:sym typeface="Roboto"/>
                        </a:rPr>
                        <a:t> </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retail software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3077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Body Keyword:</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billing software for retail shop</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billing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invoicing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store billing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200">
                          <a:solidFill>
                            <a:schemeClr val="dk1"/>
                          </a:solidFill>
                          <a:latin typeface="Roboto"/>
                          <a:ea typeface="Roboto"/>
                          <a:cs typeface="Roboto"/>
                          <a:sym typeface="Roboto"/>
                        </a:rPr>
                        <a:t>retail inventory management</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3077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Longtail Keyword:</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affordable retail shop billing software for small businesses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store billing software with advanced inventory management features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customizable retail billing software with inventory management features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best retail invoicing software for tracking sales and expenses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200">
                          <a:solidFill>
                            <a:schemeClr val="dk1"/>
                          </a:solidFill>
                          <a:latin typeface="Roboto"/>
                          <a:ea typeface="Roboto"/>
                          <a:cs typeface="Roboto"/>
                          <a:sym typeface="Roboto"/>
                        </a:rPr>
                        <a:t>retail inventory management software with real-time stock tracking</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6"/>
          <p:cNvGraphicFramePr/>
          <p:nvPr/>
        </p:nvGraphicFramePr>
        <p:xfrm>
          <a:off x="602288" y="443588"/>
          <a:ext cx="3000000" cy="3000000"/>
        </p:xfrm>
        <a:graphic>
          <a:graphicData uri="http://schemas.openxmlformats.org/drawingml/2006/table">
            <a:tbl>
              <a:tblPr>
                <a:noFill/>
                <a:tableStyleId>{B4217FAA-18DA-46D6-854C-71ADC209F180}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https://retailware.in/</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Null </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Purely Retail Focussed Company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"retailware" and "contact" with a count of 5 each. Other keywords include "center," "wear," "food," "client," "home," "retail," and "mobile."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84" name="Google Shape;84;p16"/>
          <p:cNvGrpSpPr/>
          <p:nvPr/>
        </p:nvGrpSpPr>
        <p:grpSpPr>
          <a:xfrm>
            <a:off x="1094425" y="8908025"/>
            <a:ext cx="5583550" cy="360000"/>
            <a:chOff x="777875" y="7882250"/>
            <a:chExt cx="5583550" cy="360000"/>
          </a:xfrm>
        </p:grpSpPr>
        <p:sp>
          <p:nvSpPr>
            <p:cNvPr id="85" name="Google Shape;85;p16"/>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86" name="Google Shape;86;p16"/>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87" name="Google Shape;87;p16"/>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grpSp>
        <p:nvGrpSpPr>
          <p:cNvPr id="88" name="Google Shape;88;p16"/>
          <p:cNvGrpSpPr/>
          <p:nvPr/>
        </p:nvGrpSpPr>
        <p:grpSpPr>
          <a:xfrm>
            <a:off x="1118475" y="5163750"/>
            <a:ext cx="3691775" cy="360000"/>
            <a:chOff x="777875" y="8697250"/>
            <a:chExt cx="3691775" cy="360000"/>
          </a:xfrm>
        </p:grpSpPr>
        <p:sp>
          <p:nvSpPr>
            <p:cNvPr id="89" name="Google Shape;89;p16"/>
            <p:cNvSpPr txBox="1"/>
            <p:nvPr/>
          </p:nvSpPr>
          <p:spPr>
            <a:xfrm>
              <a:off x="777875" y="8697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About Us</a:t>
              </a:r>
              <a:endParaRPr sz="1200">
                <a:solidFill>
                  <a:schemeClr val="dk1"/>
                </a:solidFill>
              </a:endParaRPr>
            </a:p>
          </p:txBody>
        </p:sp>
        <p:sp>
          <p:nvSpPr>
            <p:cNvPr id="90" name="Google Shape;90;p16"/>
            <p:cNvSpPr txBox="1"/>
            <p:nvPr/>
          </p:nvSpPr>
          <p:spPr>
            <a:xfrm>
              <a:off x="2669650" y="8697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Our Partners</a:t>
              </a:r>
              <a:endParaRPr sz="12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7"/>
          <p:cNvGraphicFramePr/>
          <p:nvPr/>
        </p:nvGraphicFramePr>
        <p:xfrm>
          <a:off x="591588" y="657313"/>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bl>
          </a:graphicData>
        </a:graphic>
      </p:graphicFrame>
      <p:pic>
        <p:nvPicPr>
          <p:cNvPr id="96" name="Google Shape;96;p17"/>
          <p:cNvPicPr preferRelativeResize="0"/>
          <p:nvPr/>
        </p:nvPicPr>
        <p:blipFill rotWithShape="1">
          <a:blip r:embed="rId3">
            <a:alphaModFix/>
          </a:blip>
          <a:srcRect b="59068" l="0" r="0" t="0"/>
          <a:stretch/>
        </p:blipFill>
        <p:spPr>
          <a:xfrm>
            <a:off x="669778" y="1505488"/>
            <a:ext cx="6432825" cy="2319977"/>
          </a:xfrm>
          <a:prstGeom prst="rect">
            <a:avLst/>
          </a:prstGeom>
          <a:noFill/>
          <a:ln cap="flat" cmpd="sng" w="9525">
            <a:solidFill>
              <a:schemeClr val="dk1"/>
            </a:solidFill>
            <a:prstDash val="solid"/>
            <a:round/>
            <a:headEnd len="sm" w="sm" type="none"/>
            <a:tailEnd len="sm" w="sm" type="none"/>
          </a:ln>
        </p:spPr>
      </p:pic>
      <p:sp>
        <p:nvSpPr>
          <p:cNvPr id="97" name="Google Shape;97;p17"/>
          <p:cNvSpPr txBox="1"/>
          <p:nvPr/>
        </p:nvSpPr>
        <p:spPr>
          <a:xfrm>
            <a:off x="669790" y="4068913"/>
            <a:ext cx="64329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hlink"/>
                </a:solidFill>
                <a:latin typeface="Roboto"/>
                <a:ea typeface="Roboto"/>
                <a:cs typeface="Roboto"/>
                <a:sym typeface="Roboto"/>
                <a:hlinkClick r:id="rId4"/>
              </a:rPr>
              <a:t>Google PageSpeed Report</a:t>
            </a:r>
            <a:endParaRPr sz="1200">
              <a:solidFill>
                <a:schemeClr val="dk1"/>
              </a:solidFill>
              <a:latin typeface="Roboto"/>
              <a:ea typeface="Roboto"/>
              <a:cs typeface="Roboto"/>
              <a:sym typeface="Roboto"/>
            </a:endParaRPr>
          </a:p>
        </p:txBody>
      </p:sp>
      <p:graphicFrame>
        <p:nvGraphicFramePr>
          <p:cNvPr id="98" name="Google Shape;98;p17"/>
          <p:cNvGraphicFramePr/>
          <p:nvPr/>
        </p:nvGraphicFramePr>
        <p:xfrm>
          <a:off x="964515" y="912588"/>
          <a:ext cx="3000000" cy="3000000"/>
        </p:xfrm>
        <a:graphic>
          <a:graphicData uri="http://schemas.openxmlformats.org/drawingml/2006/table">
            <a:tbl>
              <a:tblPr>
                <a:noFill/>
                <a:tableStyleId>{2FECB620-C3BF-4593-8E29-096767789FAA}</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9" name="Google Shape;99;p17"/>
          <p:cNvGraphicFramePr/>
          <p:nvPr/>
        </p:nvGraphicFramePr>
        <p:xfrm>
          <a:off x="591613" y="4681638"/>
          <a:ext cx="3000000" cy="3000000"/>
        </p:xfrm>
        <a:graphic>
          <a:graphicData uri="http://schemas.openxmlformats.org/drawingml/2006/table">
            <a:tbl>
              <a:tblPr>
                <a:noFill/>
                <a:tableStyleId>{B4217FAA-18DA-46D6-854C-71ADC209F180}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27/100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29/100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100" name="Google Shape;100;p17"/>
          <p:cNvGraphicFramePr/>
          <p:nvPr/>
        </p:nvGraphicFramePr>
        <p:xfrm>
          <a:off x="591590" y="6104963"/>
          <a:ext cx="3000000" cy="3000000"/>
        </p:xfrm>
        <a:graphic>
          <a:graphicData uri="http://schemas.openxmlformats.org/drawingml/2006/table">
            <a:tbl>
              <a:tblPr>
                <a:noFill/>
                <a:tableStyleId>{B4217FAA-18DA-46D6-854C-71ADC209F180}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C9DAF8"/>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1.0s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14.9s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11.9s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2.2s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4970ms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830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0.559</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18"/>
          <p:cNvGraphicFramePr/>
          <p:nvPr/>
        </p:nvGraphicFramePr>
        <p:xfrm>
          <a:off x="602288" y="306425"/>
          <a:ext cx="3000000" cy="3000000"/>
        </p:xfrm>
        <a:graphic>
          <a:graphicData uri="http://schemas.openxmlformats.org/drawingml/2006/table">
            <a:tbl>
              <a:tblPr>
                <a:noFill/>
                <a:tableStyleId>{B4217FAA-18DA-46D6-854C-71ADC209F180}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9900FF"/>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a:t>
                      </a:r>
                      <a:r>
                        <a:rPr lang="en-GB" sz="1200">
                          <a:solidFill>
                            <a:srgbClr val="37404E"/>
                          </a:solidFill>
                          <a:latin typeface="Roboto"/>
                          <a:ea typeface="Roboto"/>
                          <a:cs typeface="Roboto"/>
                          <a:sym typeface="Roboto"/>
                        </a:rPr>
                        <a:t>https://retailware.in/retailware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a:t>
                      </a:r>
                      <a:r>
                        <a:rPr lang="en-GB" sz="1200">
                          <a:solidFill>
                            <a:schemeClr val="dk1"/>
                          </a:solidFill>
                          <a:latin typeface="Roboto"/>
                          <a:ea typeface="Roboto"/>
                          <a:cs typeface="Roboto"/>
                          <a:sym typeface="Roboto"/>
                        </a:rPr>
                        <a:t>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a:t>
                      </a:r>
                      <a:r>
                        <a:rPr lang="en-GB" sz="1200">
                          <a:solidFill>
                            <a:schemeClr val="dk1"/>
                          </a:solidFill>
                          <a:latin typeface="Roboto"/>
                          <a:ea typeface="Roboto"/>
                          <a:cs typeface="Roboto"/>
                          <a:sym typeface="Roboto"/>
                        </a:rPr>
                        <a:t>Null</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Null</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"retailware" with a count of 6 and "center" with a count of 5. Other keywords include "wear" (5), "food" (5), "home" (4), "contact" (4), "products" (2), "supermarket" (2), and "mobile" (2).</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106" name="Google Shape;106;p18"/>
          <p:cNvGrpSpPr/>
          <p:nvPr/>
        </p:nvGrpSpPr>
        <p:grpSpPr>
          <a:xfrm>
            <a:off x="1094425" y="9101275"/>
            <a:ext cx="5583550" cy="360000"/>
            <a:chOff x="777875" y="7882250"/>
            <a:chExt cx="5583550" cy="360000"/>
          </a:xfrm>
        </p:grpSpPr>
        <p:sp>
          <p:nvSpPr>
            <p:cNvPr id="107" name="Google Shape;107;p18"/>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108" name="Google Shape;108;p18"/>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109" name="Google Shape;109;p18"/>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sp>
        <p:nvSpPr>
          <p:cNvPr id="110" name="Google Shape;110;p18"/>
          <p:cNvSpPr txBox="1"/>
          <p:nvPr/>
        </p:nvSpPr>
        <p:spPr>
          <a:xfrm>
            <a:off x="1118475" y="51637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rPr>
              <a:t>Retailware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19"/>
          <p:cNvGraphicFramePr/>
          <p:nvPr/>
        </p:nvGraphicFramePr>
        <p:xfrm>
          <a:off x="591588" y="657313"/>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9900FF"/>
                    </a:solidFill>
                  </a:tcPr>
                </a:tc>
              </a:tr>
            </a:tbl>
          </a:graphicData>
        </a:graphic>
      </p:graphicFrame>
      <p:pic>
        <p:nvPicPr>
          <p:cNvPr id="116" name="Google Shape;116;p19"/>
          <p:cNvPicPr preferRelativeResize="0"/>
          <p:nvPr/>
        </p:nvPicPr>
        <p:blipFill rotWithShape="1">
          <a:blip r:embed="rId3">
            <a:alphaModFix/>
          </a:blip>
          <a:srcRect b="0" l="3591" r="3591" t="0"/>
          <a:stretch/>
        </p:blipFill>
        <p:spPr>
          <a:xfrm>
            <a:off x="669777" y="1505488"/>
            <a:ext cx="6432824" cy="2319976"/>
          </a:xfrm>
          <a:prstGeom prst="rect">
            <a:avLst/>
          </a:prstGeom>
          <a:noFill/>
          <a:ln cap="flat" cmpd="sng" w="9525">
            <a:solidFill>
              <a:schemeClr val="dk1"/>
            </a:solidFill>
            <a:prstDash val="solid"/>
            <a:round/>
            <a:headEnd len="sm" w="sm" type="none"/>
            <a:tailEnd len="sm" w="sm" type="none"/>
          </a:ln>
        </p:spPr>
      </p:pic>
      <p:sp>
        <p:nvSpPr>
          <p:cNvPr id="117" name="Google Shape;117;p19"/>
          <p:cNvSpPr txBox="1"/>
          <p:nvPr/>
        </p:nvSpPr>
        <p:spPr>
          <a:xfrm>
            <a:off x="669790" y="4068913"/>
            <a:ext cx="64329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hlink"/>
                </a:solidFill>
                <a:latin typeface="Roboto"/>
                <a:ea typeface="Roboto"/>
                <a:cs typeface="Roboto"/>
                <a:sym typeface="Roboto"/>
                <a:hlinkClick r:id="rId4"/>
              </a:rPr>
              <a:t>Google PageSpeed Report</a:t>
            </a:r>
            <a:endParaRPr sz="1200">
              <a:solidFill>
                <a:schemeClr val="dk1"/>
              </a:solidFill>
              <a:latin typeface="Roboto"/>
              <a:ea typeface="Roboto"/>
              <a:cs typeface="Roboto"/>
              <a:sym typeface="Roboto"/>
            </a:endParaRPr>
          </a:p>
        </p:txBody>
      </p:sp>
      <p:graphicFrame>
        <p:nvGraphicFramePr>
          <p:cNvPr id="118" name="Google Shape;118;p19"/>
          <p:cNvGraphicFramePr/>
          <p:nvPr/>
        </p:nvGraphicFramePr>
        <p:xfrm>
          <a:off x="964515" y="912588"/>
          <a:ext cx="3000000" cy="3000000"/>
        </p:xfrm>
        <a:graphic>
          <a:graphicData uri="http://schemas.openxmlformats.org/drawingml/2006/table">
            <a:tbl>
              <a:tblPr>
                <a:noFill/>
                <a:tableStyleId>{2FECB620-C3BF-4593-8E29-096767789FAA}</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9" name="Google Shape;119;p19"/>
          <p:cNvGraphicFramePr/>
          <p:nvPr/>
        </p:nvGraphicFramePr>
        <p:xfrm>
          <a:off x="591613" y="4681638"/>
          <a:ext cx="3000000" cy="3000000"/>
        </p:xfrm>
        <a:graphic>
          <a:graphicData uri="http://schemas.openxmlformats.org/drawingml/2006/table">
            <a:tbl>
              <a:tblPr>
                <a:noFill/>
                <a:tableStyleId>{B4217FAA-18DA-46D6-854C-71ADC209F180}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22/100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57/100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120" name="Google Shape;120;p19"/>
          <p:cNvGraphicFramePr/>
          <p:nvPr/>
        </p:nvGraphicFramePr>
        <p:xfrm>
          <a:off x="591590" y="6104963"/>
          <a:ext cx="3000000" cy="3000000"/>
        </p:xfrm>
        <a:graphic>
          <a:graphicData uri="http://schemas.openxmlformats.org/drawingml/2006/table">
            <a:tbl>
              <a:tblPr>
                <a:noFill/>
                <a:tableStyleId>{B4217FAA-18DA-46D6-854C-71ADC209F180}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AD1DC"/>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4.0s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8.9s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6.5s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1.2s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1840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320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0.299</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0.446</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20"/>
          <p:cNvGraphicFramePr/>
          <p:nvPr/>
        </p:nvGraphicFramePr>
        <p:xfrm>
          <a:off x="602288" y="443588"/>
          <a:ext cx="3000000" cy="3000000"/>
        </p:xfrm>
        <a:graphic>
          <a:graphicData uri="http://schemas.openxmlformats.org/drawingml/2006/table">
            <a:tbl>
              <a:tblPr>
                <a:noFill/>
                <a:tableStyleId>{B4217FAA-18DA-46D6-854C-71ADC209F180}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F9900"/>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a:t>
                      </a:r>
                      <a:r>
                        <a:rPr lang="en-GB" sz="1200">
                          <a:solidFill>
                            <a:srgbClr val="37404E"/>
                          </a:solidFill>
                          <a:latin typeface="Roboto"/>
                          <a:ea typeface="Roboto"/>
                          <a:cs typeface="Roboto"/>
                          <a:sym typeface="Roboto"/>
                        </a:rPr>
                        <a:t>https://retailware.in/events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Null</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Null</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 </a:t>
                      </a:r>
                      <a:r>
                        <a:rPr lang="en-GB" sz="1200">
                          <a:solidFill>
                            <a:schemeClr val="dk1"/>
                          </a:solidFill>
                          <a:latin typeface="Roboto"/>
                          <a:ea typeface="Roboto"/>
                          <a:cs typeface="Roboto"/>
                          <a:sym typeface="Roboto"/>
                        </a:rPr>
                        <a:t>11 Tags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"knowledge," "series," "date," "time," "registration," and "link," each with a count of 11.</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126" name="Google Shape;126;p20"/>
          <p:cNvGrpSpPr/>
          <p:nvPr/>
        </p:nvGrpSpPr>
        <p:grpSpPr>
          <a:xfrm>
            <a:off x="1094425" y="8908025"/>
            <a:ext cx="5583550" cy="360000"/>
            <a:chOff x="777875" y="7882250"/>
            <a:chExt cx="5583550" cy="360000"/>
          </a:xfrm>
        </p:grpSpPr>
        <p:sp>
          <p:nvSpPr>
            <p:cNvPr id="127" name="Google Shape;127;p20"/>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128" name="Google Shape;128;p20"/>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129" name="Google Shape;129;p20"/>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1"/>
          <p:cNvGraphicFramePr/>
          <p:nvPr/>
        </p:nvGraphicFramePr>
        <p:xfrm>
          <a:off x="591588" y="657313"/>
          <a:ext cx="3000000" cy="3000000"/>
        </p:xfrm>
        <a:graphic>
          <a:graphicData uri="http://schemas.openxmlformats.org/drawingml/2006/table">
            <a:tbl>
              <a:tblPr>
                <a:noFill/>
                <a:tableStyleId>{B4217FAA-18DA-46D6-854C-71ADC209F180}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F9900"/>
                    </a:solidFill>
                  </a:tcPr>
                </a:tc>
              </a:tr>
            </a:tbl>
          </a:graphicData>
        </a:graphic>
      </p:graphicFrame>
      <p:pic>
        <p:nvPicPr>
          <p:cNvPr id="135" name="Google Shape;135;p21"/>
          <p:cNvPicPr preferRelativeResize="0"/>
          <p:nvPr/>
        </p:nvPicPr>
        <p:blipFill rotWithShape="1">
          <a:blip r:embed="rId3">
            <a:alphaModFix/>
          </a:blip>
          <a:srcRect b="0" l="5837" r="5846" t="0"/>
          <a:stretch/>
        </p:blipFill>
        <p:spPr>
          <a:xfrm>
            <a:off x="669778" y="1505488"/>
            <a:ext cx="6432823" cy="2319976"/>
          </a:xfrm>
          <a:prstGeom prst="rect">
            <a:avLst/>
          </a:prstGeom>
          <a:noFill/>
          <a:ln cap="flat" cmpd="sng" w="9525">
            <a:solidFill>
              <a:schemeClr val="dk1"/>
            </a:solidFill>
            <a:prstDash val="solid"/>
            <a:round/>
            <a:headEnd len="sm" w="sm" type="none"/>
            <a:tailEnd len="sm" w="sm" type="none"/>
          </a:ln>
        </p:spPr>
      </p:pic>
      <p:sp>
        <p:nvSpPr>
          <p:cNvPr id="136" name="Google Shape;136;p21"/>
          <p:cNvSpPr txBox="1"/>
          <p:nvPr/>
        </p:nvSpPr>
        <p:spPr>
          <a:xfrm>
            <a:off x="669790" y="4068913"/>
            <a:ext cx="64329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hlink"/>
                </a:solidFill>
                <a:latin typeface="Roboto"/>
                <a:ea typeface="Roboto"/>
                <a:cs typeface="Roboto"/>
                <a:sym typeface="Roboto"/>
                <a:hlinkClick r:id="rId4"/>
              </a:rPr>
              <a:t>Google PageSpeed Report</a:t>
            </a:r>
            <a:endParaRPr sz="1200">
              <a:solidFill>
                <a:schemeClr val="dk1"/>
              </a:solidFill>
              <a:latin typeface="Roboto"/>
              <a:ea typeface="Roboto"/>
              <a:cs typeface="Roboto"/>
              <a:sym typeface="Roboto"/>
            </a:endParaRPr>
          </a:p>
        </p:txBody>
      </p:sp>
      <p:graphicFrame>
        <p:nvGraphicFramePr>
          <p:cNvPr id="137" name="Google Shape;137;p21"/>
          <p:cNvGraphicFramePr/>
          <p:nvPr/>
        </p:nvGraphicFramePr>
        <p:xfrm>
          <a:off x="964515" y="912588"/>
          <a:ext cx="3000000" cy="3000000"/>
        </p:xfrm>
        <a:graphic>
          <a:graphicData uri="http://schemas.openxmlformats.org/drawingml/2006/table">
            <a:tbl>
              <a:tblPr>
                <a:noFill/>
                <a:tableStyleId>{2FECB620-C3BF-4593-8E29-096767789FAA}</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38" name="Google Shape;138;p21"/>
          <p:cNvGraphicFramePr/>
          <p:nvPr/>
        </p:nvGraphicFramePr>
        <p:xfrm>
          <a:off x="591613" y="4681638"/>
          <a:ext cx="3000000" cy="3000000"/>
        </p:xfrm>
        <a:graphic>
          <a:graphicData uri="http://schemas.openxmlformats.org/drawingml/2006/table">
            <a:tbl>
              <a:tblPr>
                <a:noFill/>
                <a:tableStyleId>{B4217FAA-18DA-46D6-854C-71ADC209F180}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35/100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57/100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139" name="Google Shape;139;p21"/>
          <p:cNvGraphicFramePr/>
          <p:nvPr/>
        </p:nvGraphicFramePr>
        <p:xfrm>
          <a:off x="591590" y="6104963"/>
          <a:ext cx="3000000" cy="3000000"/>
        </p:xfrm>
        <a:graphic>
          <a:graphicData uri="http://schemas.openxmlformats.org/drawingml/2006/table">
            <a:tbl>
              <a:tblPr>
                <a:noFill/>
                <a:tableStyleId>{B4217FAA-18DA-46D6-854C-71ADC209F180}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CE5CD"/>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4.1s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1.0</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40.6</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9.2</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a:t>
                      </a:r>
                      <a:r>
                        <a:rPr lang="en-GB" sz="1200">
                          <a:latin typeface="Roboto"/>
                          <a:ea typeface="Roboto"/>
                          <a:cs typeface="Roboto"/>
                          <a:sym typeface="Roboto"/>
                        </a:rPr>
                        <a:t>.7s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1.1s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319010</a:t>
                      </a:r>
                      <a:r>
                        <a:rPr lang="en-GB" sz="1200">
                          <a:latin typeface="Roboto"/>
                          <a:ea typeface="Roboto"/>
                          <a:cs typeface="Roboto"/>
                          <a:sym typeface="Roboto"/>
                        </a:rPr>
                        <a:t>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5900</a:t>
                      </a:r>
                      <a:r>
                        <a:rPr lang="en-GB" sz="1200">
                          <a:latin typeface="Roboto"/>
                          <a:ea typeface="Roboto"/>
                          <a:cs typeface="Roboto"/>
                          <a:sym typeface="Roboto"/>
                        </a:rPr>
                        <a:t>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0.003</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