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1bd89594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1bd89594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13c45a3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13c45a37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13c45a37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13c45a3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13c45a3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13c45a37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13c45a37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13c45a37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13c45a3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13c45a3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1bd8959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1bd8959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1bd8959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1bd8959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1bd8959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1bd8959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1bd89594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1bd89594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30c54166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30c54166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1bd89594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1bd89594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1dffc5a4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1dffc5a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30c54166e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30c54166e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1bd89594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1bd89594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1bd89594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1bd89594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1bd89594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1bd89594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1bd89594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1bd89594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1bd89594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1bd89594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13c45a3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13c45a3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875050" y="1200625"/>
            <a:ext cx="33939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GB" sz="6000">
                <a:solidFill>
                  <a:srgbClr val="FE9666"/>
                </a:solidFill>
                <a:latin typeface="Roboto"/>
                <a:ea typeface="Roboto"/>
                <a:cs typeface="Roboto"/>
                <a:sym typeface="Roboto"/>
              </a:rPr>
              <a:t>SWIGGY</a:t>
            </a:r>
            <a:endParaRPr sz="6000">
              <a:solidFill>
                <a:srgbClr val="FE9666"/>
              </a:solidFill>
              <a:latin typeface="Roboto"/>
              <a:ea typeface="Roboto"/>
              <a:cs typeface="Roboto"/>
              <a:sym typeface="Roboto"/>
            </a:endParaRPr>
          </a:p>
        </p:txBody>
      </p:sp>
      <p:sp>
        <p:nvSpPr>
          <p:cNvPr id="55" name="Google Shape;55;p13"/>
          <p:cNvSpPr txBox="1"/>
          <p:nvPr/>
        </p:nvSpPr>
        <p:spPr>
          <a:xfrm>
            <a:off x="2713200" y="2308825"/>
            <a:ext cx="3717600" cy="800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GB" sz="4000">
                <a:solidFill>
                  <a:schemeClr val="dk2"/>
                </a:solidFill>
                <a:latin typeface="Roboto"/>
                <a:ea typeface="Roboto"/>
                <a:cs typeface="Roboto"/>
                <a:sym typeface="Roboto"/>
              </a:rPr>
              <a:t>ANALYSIS</a:t>
            </a:r>
            <a:endParaRPr sz="4000">
              <a:solidFill>
                <a:schemeClr val="dk2"/>
              </a:solidFill>
              <a:latin typeface="Roboto"/>
              <a:ea typeface="Roboto"/>
              <a:cs typeface="Roboto"/>
              <a:sym typeface="Roboto"/>
            </a:endParaRPr>
          </a:p>
        </p:txBody>
      </p:sp>
      <p:sp>
        <p:nvSpPr>
          <p:cNvPr id="56" name="Google Shape;56;p13"/>
          <p:cNvSpPr txBox="1"/>
          <p:nvPr/>
        </p:nvSpPr>
        <p:spPr>
          <a:xfrm>
            <a:off x="6598375" y="4158925"/>
            <a:ext cx="18516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2"/>
                </a:solidFill>
              </a:rPr>
              <a:t>By Mohamed Askaf</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726350" y="1694400"/>
            <a:ext cx="7734900" cy="17547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sz="1200">
                <a:latin typeface="Roboto"/>
                <a:ea typeface="Roboto"/>
                <a:cs typeface="Roboto"/>
                <a:sym typeface="Roboto"/>
              </a:rPr>
              <a:t>Hyderabad has the most South Indian cuisine, showing it’s very popular there. Chennai and Bangalore also </a:t>
            </a:r>
            <a:r>
              <a:rPr lang="en-GB" sz="1200">
                <a:solidFill>
                  <a:schemeClr val="dk2"/>
                </a:solidFill>
                <a:latin typeface="Roboto"/>
                <a:ea typeface="Roboto"/>
                <a:cs typeface="Roboto"/>
                <a:sym typeface="Roboto"/>
              </a:rPr>
              <a:t>have</a:t>
            </a:r>
            <a:r>
              <a:rPr lang="en-GB" sz="1200">
                <a:latin typeface="Roboto"/>
                <a:ea typeface="Roboto"/>
                <a:cs typeface="Roboto"/>
                <a:sym typeface="Roboto"/>
              </a:rPr>
              <a:t> a good number of South Indian dishes. Mumbai leads in Chinese cuisine, suggesting a strong preference for it. Kolkata and Delhi have a lot of Indian and North Indian cuisine. Pune and Surat offer more Chinese and fast food options.</a:t>
            </a:r>
            <a:endParaRPr sz="1200">
              <a:latin typeface="Roboto"/>
              <a:ea typeface="Roboto"/>
              <a:cs typeface="Roboto"/>
              <a:sym typeface="Roboto"/>
            </a:endParaRPr>
          </a:p>
        </p:txBody>
      </p:sp>
      <p:sp>
        <p:nvSpPr>
          <p:cNvPr id="140" name="Google Shape;140;p22"/>
          <p:cNvSpPr txBox="1"/>
          <p:nvPr/>
        </p:nvSpPr>
        <p:spPr>
          <a:xfrm>
            <a:off x="726345" y="396800"/>
            <a:ext cx="7734900" cy="36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GB" sz="1500">
                <a:solidFill>
                  <a:srgbClr val="F7881F"/>
                </a:solidFill>
                <a:latin typeface="Roboto"/>
                <a:ea typeface="Roboto"/>
                <a:cs typeface="Roboto"/>
                <a:sym typeface="Roboto"/>
              </a:rPr>
              <a:t>Most Popular Food Types Served by Swiggy Restaurants in Each City</a:t>
            </a:r>
            <a:endParaRPr sz="1500">
              <a:solidFill>
                <a:srgbClr val="F7881F"/>
              </a:solidFill>
              <a:latin typeface="Roboto"/>
              <a:ea typeface="Roboto"/>
              <a:cs typeface="Roboto"/>
              <a:sym typeface="Roboto"/>
            </a:endParaRPr>
          </a:p>
        </p:txBody>
      </p:sp>
      <p:sp>
        <p:nvSpPr>
          <p:cNvPr id="141" name="Google Shape;141;p22"/>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142" name="Google Shape;142;p22"/>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p:nvPr/>
        </p:nvSpPr>
        <p:spPr>
          <a:xfrm>
            <a:off x="3820875" y="0"/>
            <a:ext cx="5323200" cy="51435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148" name="Google Shape;148;p23"/>
          <p:cNvSpPr txBox="1"/>
          <p:nvPr/>
        </p:nvSpPr>
        <p:spPr>
          <a:xfrm>
            <a:off x="4441100" y="1971450"/>
            <a:ext cx="4020000" cy="12006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solidFill>
                  <a:schemeClr val="dk1"/>
                </a:solidFill>
                <a:latin typeface="Roboto"/>
                <a:ea typeface="Roboto"/>
                <a:cs typeface="Roboto"/>
                <a:sym typeface="Roboto"/>
              </a:rPr>
              <a:t>Only 4% of restaurants have a top rating between 4.6 and 5.0. There are 295 </a:t>
            </a:r>
            <a:r>
              <a:rPr lang="en-GB" sz="1200">
                <a:solidFill>
                  <a:schemeClr val="dk1"/>
                </a:solidFill>
                <a:latin typeface="Roboto"/>
                <a:ea typeface="Roboto"/>
                <a:cs typeface="Roboto"/>
                <a:sym typeface="Roboto"/>
              </a:rPr>
              <a:t>of</a:t>
            </a:r>
            <a:r>
              <a:rPr lang="en-GB" sz="1200">
                <a:solidFill>
                  <a:schemeClr val="dk1"/>
                </a:solidFill>
                <a:latin typeface="Roboto"/>
                <a:ea typeface="Roboto"/>
                <a:cs typeface="Roboto"/>
                <a:sym typeface="Roboto"/>
              </a:rPr>
              <a:t> these top-rated restaurants, mostly found in Chennai, Kolkata, Mumbai, Pune, and Bangalore.</a:t>
            </a:r>
            <a:endParaRPr sz="1200">
              <a:solidFill>
                <a:schemeClr val="dk1"/>
              </a:solidFill>
              <a:latin typeface="Roboto"/>
              <a:ea typeface="Roboto"/>
              <a:cs typeface="Roboto"/>
              <a:sym typeface="Roboto"/>
            </a:endParaRPr>
          </a:p>
        </p:txBody>
      </p:sp>
      <p:sp>
        <p:nvSpPr>
          <p:cNvPr id="149" name="Google Shape;149;p23"/>
          <p:cNvSpPr txBox="1"/>
          <p:nvPr/>
        </p:nvSpPr>
        <p:spPr>
          <a:xfrm>
            <a:off x="730250" y="1751250"/>
            <a:ext cx="3000300" cy="16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0">
                <a:solidFill>
                  <a:srgbClr val="F7881F"/>
                </a:solidFill>
              </a:rPr>
              <a:t>4%</a:t>
            </a:r>
            <a:endParaRPr sz="10000">
              <a:solidFill>
                <a:srgbClr val="F7881F"/>
              </a:solidFill>
            </a:endParaRPr>
          </a:p>
        </p:txBody>
      </p:sp>
      <p:sp>
        <p:nvSpPr>
          <p:cNvPr id="150" name="Google Shape;150;p23"/>
          <p:cNvSpPr txBox="1"/>
          <p:nvPr/>
        </p:nvSpPr>
        <p:spPr>
          <a:xfrm>
            <a:off x="730250" y="396800"/>
            <a:ext cx="7731000" cy="36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GB" sz="1500">
                <a:solidFill>
                  <a:srgbClr val="F7881F"/>
                </a:solidFill>
                <a:latin typeface="Roboto"/>
                <a:ea typeface="Roboto"/>
                <a:cs typeface="Roboto"/>
                <a:sym typeface="Roboto"/>
              </a:rPr>
              <a:t>Top Rated Swiggy Restaurants</a:t>
            </a:r>
            <a:endParaRPr sz="1500">
              <a:solidFill>
                <a:srgbClr val="F7881F"/>
              </a:solidFill>
              <a:latin typeface="Roboto"/>
              <a:ea typeface="Roboto"/>
              <a:cs typeface="Roboto"/>
              <a:sym typeface="Roboto"/>
            </a:endParaRPr>
          </a:p>
        </p:txBody>
      </p:sp>
      <p:cxnSp>
        <p:nvCxnSpPr>
          <p:cNvPr id="151" name="Google Shape;151;p23"/>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nvSpPr>
        <p:spPr>
          <a:xfrm>
            <a:off x="698550" y="1555800"/>
            <a:ext cx="7746900" cy="20319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sz="1200">
                <a:latin typeface="Roboto"/>
                <a:ea typeface="Roboto"/>
                <a:cs typeface="Roboto"/>
                <a:sym typeface="Roboto"/>
              </a:rPr>
              <a:t>The correlation between average rating and delivery time is negative, indicating that faster delivery leads to higher ratings. Higher average ratings are also associated with better value for money, suggesting that customers are satisfied with the quality of food. Additionally, higher average ratings correspond to higher total ratings, meaning more customers prefer high-rated restaurants.</a:t>
            </a:r>
            <a:endParaRPr sz="1200">
              <a:latin typeface="Roboto"/>
              <a:ea typeface="Roboto"/>
              <a:cs typeface="Roboto"/>
              <a:sym typeface="Roboto"/>
            </a:endParaRPr>
          </a:p>
        </p:txBody>
      </p:sp>
      <p:sp>
        <p:nvSpPr>
          <p:cNvPr id="157" name="Google Shape;157;p24"/>
          <p:cNvSpPr txBox="1"/>
          <p:nvPr/>
        </p:nvSpPr>
        <p:spPr>
          <a:xfrm>
            <a:off x="714375" y="396800"/>
            <a:ext cx="7746900" cy="36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GB" sz="1500">
                <a:solidFill>
                  <a:srgbClr val="F7881F"/>
                </a:solidFill>
                <a:latin typeface="Roboto"/>
                <a:ea typeface="Roboto"/>
                <a:cs typeface="Roboto"/>
                <a:sym typeface="Roboto"/>
              </a:rPr>
              <a:t>Correlation of Factors Affecting Average Rating</a:t>
            </a:r>
            <a:endParaRPr sz="1500">
              <a:solidFill>
                <a:srgbClr val="F7881F"/>
              </a:solidFill>
              <a:latin typeface="Roboto"/>
              <a:ea typeface="Roboto"/>
              <a:cs typeface="Roboto"/>
              <a:sym typeface="Roboto"/>
            </a:endParaRPr>
          </a:p>
        </p:txBody>
      </p:sp>
      <p:sp>
        <p:nvSpPr>
          <p:cNvPr id="158" name="Google Shape;158;p24"/>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159" name="Google Shape;159;p24"/>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4900500" y="1214950"/>
            <a:ext cx="3545100" cy="27135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sz="1200">
                <a:latin typeface="Roboto"/>
                <a:ea typeface="Roboto"/>
                <a:cs typeface="Roboto"/>
                <a:sym typeface="Roboto"/>
              </a:rPr>
              <a:t>Kolkata has 17.11</a:t>
            </a:r>
            <a:r>
              <a:rPr lang="en-GB" sz="1200">
                <a:solidFill>
                  <a:schemeClr val="dk2"/>
                </a:solidFill>
                <a:latin typeface="Roboto"/>
                <a:ea typeface="Roboto"/>
                <a:cs typeface="Roboto"/>
                <a:sym typeface="Roboto"/>
              </a:rPr>
              <a:t>%</a:t>
            </a:r>
            <a:r>
              <a:rPr lang="en-GB" sz="1200">
                <a:latin typeface="Roboto"/>
                <a:ea typeface="Roboto"/>
                <a:cs typeface="Roboto"/>
                <a:sym typeface="Roboto"/>
              </a:rPr>
              <a:t> of the restaurants, Mumbai has 16.24%, and Chennai </a:t>
            </a:r>
            <a:r>
              <a:rPr lang="en-GB" sz="1200">
                <a:latin typeface="Roboto"/>
                <a:ea typeface="Roboto"/>
                <a:cs typeface="Roboto"/>
                <a:sym typeface="Roboto"/>
              </a:rPr>
              <a:t>has</a:t>
            </a:r>
            <a:r>
              <a:rPr lang="en-GB" sz="1200">
                <a:latin typeface="Roboto"/>
                <a:ea typeface="Roboto"/>
                <a:cs typeface="Roboto"/>
                <a:sym typeface="Roboto"/>
              </a:rPr>
              <a:t> 14.06%. Pune has 13.86%, Hyderabad has 13.67%, and other cities make up the remaining 35.43%. This distribution shows that a significant portion of restaurants are concentrated in these key cities, with Kolkata having the largest number of restaurants.</a:t>
            </a:r>
            <a:endParaRPr sz="1200">
              <a:latin typeface="Roboto"/>
              <a:ea typeface="Roboto"/>
              <a:cs typeface="Roboto"/>
              <a:sym typeface="Roboto"/>
            </a:endParaRPr>
          </a:p>
        </p:txBody>
      </p:sp>
      <p:sp>
        <p:nvSpPr>
          <p:cNvPr id="165" name="Google Shape;165;p25"/>
          <p:cNvSpPr txBox="1"/>
          <p:nvPr/>
        </p:nvSpPr>
        <p:spPr>
          <a:xfrm>
            <a:off x="714375" y="396800"/>
            <a:ext cx="7731000" cy="36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GB" sz="1500">
                <a:solidFill>
                  <a:srgbClr val="F7881F"/>
                </a:solidFill>
                <a:latin typeface="Roboto"/>
                <a:ea typeface="Roboto"/>
                <a:cs typeface="Roboto"/>
                <a:sym typeface="Roboto"/>
              </a:rPr>
              <a:t> City-wise Restaurant Count</a:t>
            </a:r>
            <a:endParaRPr sz="1500">
              <a:solidFill>
                <a:srgbClr val="F7881F"/>
              </a:solidFill>
              <a:latin typeface="Roboto"/>
              <a:ea typeface="Roboto"/>
              <a:cs typeface="Roboto"/>
              <a:sym typeface="Roboto"/>
            </a:endParaRPr>
          </a:p>
        </p:txBody>
      </p:sp>
      <p:pic>
        <p:nvPicPr>
          <p:cNvPr id="166" name="Google Shape;166;p25" title="Chart"/>
          <p:cNvPicPr preferRelativeResize="0"/>
          <p:nvPr/>
        </p:nvPicPr>
        <p:blipFill>
          <a:blip r:embed="rId3">
            <a:alphaModFix/>
          </a:blip>
          <a:stretch>
            <a:fillRect/>
          </a:stretch>
        </p:blipFill>
        <p:spPr>
          <a:xfrm>
            <a:off x="714375" y="1491750"/>
            <a:ext cx="3600000" cy="2162910"/>
          </a:xfrm>
          <a:prstGeom prst="rect">
            <a:avLst/>
          </a:prstGeom>
          <a:noFill/>
          <a:ln>
            <a:noFill/>
          </a:ln>
        </p:spPr>
      </p:pic>
      <p:sp>
        <p:nvSpPr>
          <p:cNvPr id="167" name="Google Shape;167;p25"/>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168" name="Google Shape;168;p25"/>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nvSpPr>
        <p:spPr>
          <a:xfrm>
            <a:off x="4834913" y="1460400"/>
            <a:ext cx="3594600" cy="22227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sz="1200"/>
              <a:t>Prices range from 1 to 2,500, with most falling between 200 and 300. The next most common range is 400 to 500. On average, restaurant prices are 348.</a:t>
            </a:r>
            <a:endParaRPr sz="1200"/>
          </a:p>
        </p:txBody>
      </p:sp>
      <p:sp>
        <p:nvSpPr>
          <p:cNvPr id="174" name="Google Shape;174;p26"/>
          <p:cNvSpPr txBox="1"/>
          <p:nvPr/>
        </p:nvSpPr>
        <p:spPr>
          <a:xfrm>
            <a:off x="710825" y="396800"/>
            <a:ext cx="7718700" cy="36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GB" sz="1500">
                <a:solidFill>
                  <a:srgbClr val="F7881F"/>
                </a:solidFill>
                <a:latin typeface="Roboto"/>
                <a:ea typeface="Roboto"/>
                <a:cs typeface="Roboto"/>
                <a:sym typeface="Roboto"/>
              </a:rPr>
              <a:t>Price Analysis</a:t>
            </a:r>
            <a:endParaRPr sz="1500">
              <a:solidFill>
                <a:srgbClr val="F7881F"/>
              </a:solidFill>
              <a:latin typeface="Roboto"/>
              <a:ea typeface="Roboto"/>
              <a:cs typeface="Roboto"/>
              <a:sym typeface="Roboto"/>
            </a:endParaRPr>
          </a:p>
        </p:txBody>
      </p:sp>
      <p:pic>
        <p:nvPicPr>
          <p:cNvPr id="175" name="Google Shape;175;p26" title="Chart"/>
          <p:cNvPicPr preferRelativeResize="0"/>
          <p:nvPr/>
        </p:nvPicPr>
        <p:blipFill>
          <a:blip r:embed="rId3">
            <a:alphaModFix/>
          </a:blip>
          <a:stretch>
            <a:fillRect/>
          </a:stretch>
        </p:blipFill>
        <p:spPr>
          <a:xfrm>
            <a:off x="710813" y="1491748"/>
            <a:ext cx="3600000" cy="2159999"/>
          </a:xfrm>
          <a:prstGeom prst="rect">
            <a:avLst/>
          </a:prstGeom>
          <a:noFill/>
          <a:ln>
            <a:noFill/>
          </a:ln>
          <a:effectLst>
            <a:outerShdw blurRad="57150" rotWithShape="0" algn="bl" dir="5400000" dist="19050">
              <a:srgbClr val="000000">
                <a:alpha val="50000"/>
              </a:srgbClr>
            </a:outerShdw>
          </a:effectLst>
        </p:spPr>
      </p:pic>
      <p:sp>
        <p:nvSpPr>
          <p:cNvPr id="176" name="Google Shape;176;p26"/>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177" name="Google Shape;177;p26"/>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p:nvPr/>
        </p:nvSpPr>
        <p:spPr>
          <a:xfrm>
            <a:off x="3820875" y="0"/>
            <a:ext cx="5323200" cy="51435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183" name="Google Shape;183;p27"/>
          <p:cNvSpPr txBox="1"/>
          <p:nvPr/>
        </p:nvSpPr>
        <p:spPr>
          <a:xfrm>
            <a:off x="4511575" y="1417350"/>
            <a:ext cx="3967500" cy="23088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solidFill>
                  <a:schemeClr val="dk1"/>
                </a:solidFill>
              </a:rPr>
              <a:t>Heavens Kitchen takes 109 minutes of average time for food delivery, which is the highest number of all restaurants.There are approximately 2683 restaurants, and the average delivery time is more than 60 minutes. Within 60 minutes, 2172 restaurants are there. Within 30 to 50 minutes, 3824 restaurants are there. Scoops: one-only restaurants take 20 minutes for delivery of food, and this is the least or fastest time.</a:t>
            </a:r>
            <a:endParaRPr sz="1200">
              <a:solidFill>
                <a:schemeClr val="dk1"/>
              </a:solidFill>
            </a:endParaRPr>
          </a:p>
        </p:txBody>
      </p:sp>
      <p:sp>
        <p:nvSpPr>
          <p:cNvPr id="184" name="Google Shape;184;p27"/>
          <p:cNvSpPr txBox="1"/>
          <p:nvPr/>
        </p:nvSpPr>
        <p:spPr>
          <a:xfrm>
            <a:off x="690700" y="396800"/>
            <a:ext cx="7788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1200"/>
              </a:spcAft>
              <a:buNone/>
            </a:pPr>
            <a:r>
              <a:rPr lang="en-GB" sz="1500">
                <a:solidFill>
                  <a:srgbClr val="F7881F"/>
                </a:solidFill>
                <a:latin typeface="Roboto"/>
                <a:ea typeface="Roboto"/>
                <a:cs typeface="Roboto"/>
                <a:sym typeface="Roboto"/>
              </a:rPr>
              <a:t>Delivery</a:t>
            </a:r>
            <a:r>
              <a:rPr b="1" lang="en-GB" sz="1200">
                <a:solidFill>
                  <a:schemeClr val="dk1"/>
                </a:solidFill>
              </a:rPr>
              <a:t> </a:t>
            </a:r>
            <a:r>
              <a:rPr lang="en-GB" sz="1500">
                <a:solidFill>
                  <a:srgbClr val="F7881F"/>
                </a:solidFill>
                <a:latin typeface="Roboto"/>
                <a:ea typeface="Roboto"/>
                <a:cs typeface="Roboto"/>
                <a:sym typeface="Roboto"/>
              </a:rPr>
              <a:t>Time Analysis</a:t>
            </a:r>
            <a:endParaRPr/>
          </a:p>
        </p:txBody>
      </p:sp>
      <p:sp>
        <p:nvSpPr>
          <p:cNvPr id="185" name="Google Shape;185;p27"/>
          <p:cNvSpPr txBox="1"/>
          <p:nvPr/>
        </p:nvSpPr>
        <p:spPr>
          <a:xfrm>
            <a:off x="627350" y="1457500"/>
            <a:ext cx="2635200" cy="16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0">
                <a:solidFill>
                  <a:srgbClr val="F7881F"/>
                </a:solidFill>
              </a:rPr>
              <a:t>50</a:t>
            </a:r>
            <a:endParaRPr sz="10000">
              <a:solidFill>
                <a:srgbClr val="F7881F"/>
              </a:solidFill>
            </a:endParaRPr>
          </a:p>
        </p:txBody>
      </p:sp>
      <p:sp>
        <p:nvSpPr>
          <p:cNvPr id="186" name="Google Shape;186;p27"/>
          <p:cNvSpPr txBox="1"/>
          <p:nvPr/>
        </p:nvSpPr>
        <p:spPr>
          <a:xfrm>
            <a:off x="627350" y="3039500"/>
            <a:ext cx="2635200" cy="646500"/>
          </a:xfrm>
          <a:prstGeom prst="rect">
            <a:avLst/>
          </a:prstGeom>
          <a:noFill/>
          <a:ln>
            <a:noFill/>
          </a:ln>
        </p:spPr>
        <p:txBody>
          <a:bodyPr anchorCtr="0" anchor="ctr" bIns="91425" lIns="91425" spcFirstLastPara="1" rIns="91425" wrap="square" tIns="91425">
            <a:spAutoFit/>
          </a:bodyPr>
          <a:lstStyle/>
          <a:p>
            <a:pPr indent="0" lvl="0" marL="0" marR="0" rtl="0" algn="ctr">
              <a:lnSpc>
                <a:spcPct val="150000"/>
              </a:lnSpc>
              <a:spcBef>
                <a:spcPts val="0"/>
              </a:spcBef>
              <a:spcAft>
                <a:spcPts val="0"/>
              </a:spcAft>
              <a:buNone/>
            </a:pPr>
            <a:r>
              <a:rPr lang="en-GB" sz="1200"/>
              <a:t>Average Delivery Time of</a:t>
            </a:r>
            <a:br>
              <a:rPr lang="en-GB" sz="1200"/>
            </a:br>
            <a:r>
              <a:rPr lang="en-GB" sz="1200"/>
              <a:t>all Restaurants</a:t>
            </a:r>
            <a:endParaRPr sz="1200"/>
          </a:p>
        </p:txBody>
      </p:sp>
      <p:cxnSp>
        <p:nvCxnSpPr>
          <p:cNvPr id="187" name="Google Shape;187;p27"/>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nvSpPr>
        <p:spPr>
          <a:xfrm>
            <a:off x="690700" y="396800"/>
            <a:ext cx="77445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38000"/>
              </a:lnSpc>
              <a:spcBef>
                <a:spcPts val="1200"/>
              </a:spcBef>
              <a:spcAft>
                <a:spcPts val="1200"/>
              </a:spcAft>
              <a:buNone/>
            </a:pPr>
            <a:r>
              <a:rPr lang="en-GB" sz="1500">
                <a:solidFill>
                  <a:srgbClr val="F7881F"/>
                </a:solidFill>
                <a:latin typeface="Roboto"/>
                <a:ea typeface="Roboto"/>
                <a:cs typeface="Roboto"/>
                <a:sym typeface="Roboto"/>
              </a:rPr>
              <a:t> Cuisine Analysis</a:t>
            </a:r>
            <a:endParaRPr sz="1500">
              <a:solidFill>
                <a:srgbClr val="F7881F"/>
              </a:solidFill>
              <a:latin typeface="Roboto"/>
              <a:ea typeface="Roboto"/>
              <a:cs typeface="Roboto"/>
              <a:sym typeface="Roboto"/>
            </a:endParaRPr>
          </a:p>
        </p:txBody>
      </p:sp>
      <p:sp>
        <p:nvSpPr>
          <p:cNvPr id="193" name="Google Shape;193;p28"/>
          <p:cNvSpPr txBox="1"/>
          <p:nvPr/>
        </p:nvSpPr>
        <p:spPr>
          <a:xfrm>
            <a:off x="709925" y="1581000"/>
            <a:ext cx="7744500" cy="6465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t>There are a variety of cuisines offered by different restaurants. North Indian, South Indian, Chinese, Continental, Oriental, American, and Mughlai cuisines are available.</a:t>
            </a:r>
            <a:endParaRPr sz="1200"/>
          </a:p>
        </p:txBody>
      </p:sp>
      <p:sp>
        <p:nvSpPr>
          <p:cNvPr id="194" name="Google Shape;194;p28"/>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195" name="Google Shape;195;p28"/>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690700" y="396800"/>
            <a:ext cx="7788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38000"/>
              </a:lnSpc>
              <a:spcBef>
                <a:spcPts val="1200"/>
              </a:spcBef>
              <a:spcAft>
                <a:spcPts val="1200"/>
              </a:spcAft>
              <a:buNone/>
            </a:pPr>
            <a:r>
              <a:rPr lang="en-GB" sz="1500">
                <a:solidFill>
                  <a:srgbClr val="F7881F"/>
                </a:solidFill>
                <a:latin typeface="Roboto"/>
                <a:ea typeface="Roboto"/>
                <a:cs typeface="Roboto"/>
                <a:sym typeface="Roboto"/>
              </a:rPr>
              <a:t>Area-wise Restaurant Analysis</a:t>
            </a:r>
            <a:endParaRPr sz="1500">
              <a:solidFill>
                <a:srgbClr val="F7881F"/>
              </a:solidFill>
              <a:latin typeface="Roboto"/>
              <a:ea typeface="Roboto"/>
              <a:cs typeface="Roboto"/>
              <a:sym typeface="Roboto"/>
            </a:endParaRPr>
          </a:p>
        </p:txBody>
      </p:sp>
      <p:sp>
        <p:nvSpPr>
          <p:cNvPr id="201" name="Google Shape;201;p29"/>
          <p:cNvSpPr txBox="1"/>
          <p:nvPr/>
        </p:nvSpPr>
        <p:spPr>
          <a:xfrm>
            <a:off x="690700" y="1417350"/>
            <a:ext cx="7788600" cy="23088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t>Ahmedabad, with 81 areas, has 709 restaurants, while Bangalore has slightly fewer areas (77) but more restaurants (938). Chennai, with 79 areas, has 1,096 restaurants, showing a higher concentration of dining options. Delhi also has 81 areas but only 611 restaurants, making it less restaurant-dense. Hyderabad, which has the </a:t>
            </a:r>
            <a:r>
              <a:rPr lang="en-GB" sz="1200"/>
              <a:t>most</a:t>
            </a:r>
            <a:r>
              <a:rPr lang="en-GB" sz="1200"/>
              <a:t> areas (150), features 1,030 restaurants. Kolkata has 136 areas and the highest number of restaurants at 1,325, which accounts for approximately 10.5% of the total restaurants mentioned. Mumbai, despite having just 68 areas, hosts 1,253 restaurants, representing about 10% of the total, indicating a high density of restaurants per area. Pune has 91 areas and 1,080 restaurants, making up roughly 8.5% of the total. Surat, with 79 areas and 505 restaurants, has the fewest restaurants, comprising only about 4% of the total.</a:t>
            </a:r>
            <a:endParaRPr sz="1200"/>
          </a:p>
        </p:txBody>
      </p:sp>
      <p:sp>
        <p:nvSpPr>
          <p:cNvPr id="202" name="Google Shape;202;p29"/>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203" name="Google Shape;203;p29"/>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nvSpPr>
        <p:spPr>
          <a:xfrm>
            <a:off x="720100" y="396800"/>
            <a:ext cx="7744500" cy="369300"/>
          </a:xfrm>
          <a:prstGeom prst="rect">
            <a:avLst/>
          </a:prstGeom>
          <a:noFill/>
          <a:ln>
            <a:noFill/>
          </a:ln>
        </p:spPr>
        <p:txBody>
          <a:bodyPr anchorCtr="0" anchor="ctr" bIns="91425" lIns="91425" spcFirstLastPara="1" rIns="91425" wrap="square" tIns="91425">
            <a:noAutofit/>
          </a:bodyPr>
          <a:lstStyle/>
          <a:p>
            <a:pPr indent="0" lvl="0" marL="0" rtl="0" algn="l">
              <a:lnSpc>
                <a:spcPct val="138000"/>
              </a:lnSpc>
              <a:spcBef>
                <a:spcPts val="1200"/>
              </a:spcBef>
              <a:spcAft>
                <a:spcPts val="1200"/>
              </a:spcAft>
              <a:buNone/>
            </a:pPr>
            <a:r>
              <a:rPr lang="en-GB" sz="1500">
                <a:solidFill>
                  <a:srgbClr val="F7881F"/>
                </a:solidFill>
                <a:latin typeface="Roboto"/>
                <a:ea typeface="Roboto"/>
                <a:cs typeface="Roboto"/>
                <a:sym typeface="Roboto"/>
              </a:rPr>
              <a:t>Customer Feedback Analysis</a:t>
            </a:r>
            <a:endParaRPr sz="1500">
              <a:solidFill>
                <a:srgbClr val="F7881F"/>
              </a:solidFill>
              <a:latin typeface="Roboto"/>
              <a:ea typeface="Roboto"/>
              <a:cs typeface="Roboto"/>
              <a:sym typeface="Roboto"/>
            </a:endParaRPr>
          </a:p>
        </p:txBody>
      </p:sp>
      <p:sp>
        <p:nvSpPr>
          <p:cNvPr id="209" name="Google Shape;209;p30"/>
          <p:cNvSpPr txBox="1"/>
          <p:nvPr/>
        </p:nvSpPr>
        <p:spPr>
          <a:xfrm>
            <a:off x="709925" y="1581000"/>
            <a:ext cx="7744500" cy="9234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t>Approximately 40.1% of restaurants are rated as "excellent" by customers, meaning they have a rating close to 5.0. About 38.46% are rated as "average" (around 3.0), 21.43% </a:t>
            </a:r>
            <a:r>
              <a:rPr lang="en-GB" sz="1200"/>
              <a:t>are</a:t>
            </a:r>
            <a:r>
              <a:rPr lang="en-GB" sz="1200"/>
              <a:t> rated as "good" (around 4.0), and a very small portion, just 0.01%, are rated as "fair" (around 2.0).</a:t>
            </a:r>
            <a:endParaRPr sz="1200"/>
          </a:p>
        </p:txBody>
      </p:sp>
      <p:sp>
        <p:nvSpPr>
          <p:cNvPr id="210" name="Google Shape;210;p30"/>
          <p:cNvSpPr txBox="1"/>
          <p:nvPr/>
        </p:nvSpPr>
        <p:spPr>
          <a:xfrm>
            <a:off x="730275" y="2639100"/>
            <a:ext cx="7744500" cy="9234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t>In Kolkata and Chennai, most restaurants are rated as "excellent" by </a:t>
            </a:r>
            <a:r>
              <a:rPr lang="en-GB" sz="1200"/>
              <a:t>customers</a:t>
            </a:r>
            <a:r>
              <a:rPr lang="en-GB" sz="1200"/>
              <a:t>, with ratings close to 5.0. In Hyderabad, most restaurants fall under the "good" category, with ratings around 4.0. Meanwhile, in Mumbai and Pune, the majority of restaurants are rated as "average," with ratings around 3.0.</a:t>
            </a:r>
            <a:endParaRPr sz="1200"/>
          </a:p>
        </p:txBody>
      </p:sp>
      <p:sp>
        <p:nvSpPr>
          <p:cNvPr id="211" name="Google Shape;211;p30"/>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212" name="Google Shape;212;p30"/>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p:nvPr/>
        </p:nvSpPr>
        <p:spPr>
          <a:xfrm>
            <a:off x="3820875" y="0"/>
            <a:ext cx="5323200" cy="51435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218" name="Google Shape;218;p31"/>
          <p:cNvSpPr txBox="1"/>
          <p:nvPr/>
        </p:nvSpPr>
        <p:spPr>
          <a:xfrm>
            <a:off x="720100" y="396800"/>
            <a:ext cx="7744500" cy="369300"/>
          </a:xfrm>
          <a:prstGeom prst="rect">
            <a:avLst/>
          </a:prstGeom>
          <a:noFill/>
          <a:ln>
            <a:noFill/>
          </a:ln>
        </p:spPr>
        <p:txBody>
          <a:bodyPr anchorCtr="0" anchor="ctr" bIns="91425" lIns="91425" spcFirstLastPara="1" rIns="91425" wrap="square" tIns="91425">
            <a:noAutofit/>
          </a:bodyPr>
          <a:lstStyle/>
          <a:p>
            <a:pPr indent="0" lvl="0" marL="0" rtl="0" algn="l">
              <a:lnSpc>
                <a:spcPct val="138000"/>
              </a:lnSpc>
              <a:spcBef>
                <a:spcPts val="1200"/>
              </a:spcBef>
              <a:spcAft>
                <a:spcPts val="1200"/>
              </a:spcAft>
              <a:buNone/>
            </a:pPr>
            <a:r>
              <a:rPr lang="en-GB" sz="1500">
                <a:solidFill>
                  <a:srgbClr val="F7881F"/>
                </a:solidFill>
                <a:latin typeface="Roboto"/>
                <a:ea typeface="Roboto"/>
                <a:cs typeface="Roboto"/>
                <a:sym typeface="Roboto"/>
              </a:rPr>
              <a:t>Geographical Mapping</a:t>
            </a:r>
            <a:endParaRPr sz="1500">
              <a:solidFill>
                <a:srgbClr val="F7881F"/>
              </a:solidFill>
              <a:latin typeface="Roboto"/>
              <a:ea typeface="Roboto"/>
              <a:cs typeface="Roboto"/>
              <a:sym typeface="Roboto"/>
            </a:endParaRPr>
          </a:p>
        </p:txBody>
      </p:sp>
      <p:sp>
        <p:nvSpPr>
          <p:cNvPr id="219" name="Google Shape;219;p31"/>
          <p:cNvSpPr txBox="1"/>
          <p:nvPr/>
        </p:nvSpPr>
        <p:spPr>
          <a:xfrm>
            <a:off x="4498575" y="2110050"/>
            <a:ext cx="3967800" cy="9234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solidFill>
                  <a:schemeClr val="dk1"/>
                </a:solidFill>
                <a:latin typeface="Roboto"/>
                <a:ea typeface="Roboto"/>
                <a:cs typeface="Roboto"/>
                <a:sym typeface="Roboto"/>
              </a:rPr>
              <a:t>9 major cities have been serviced by </a:t>
            </a:r>
            <a:r>
              <a:rPr lang="en-GB" sz="1200">
                <a:solidFill>
                  <a:schemeClr val="dk1"/>
                </a:solidFill>
                <a:latin typeface="Roboto"/>
                <a:ea typeface="Roboto"/>
                <a:cs typeface="Roboto"/>
                <a:sym typeface="Roboto"/>
              </a:rPr>
              <a:t>Swiggy</a:t>
            </a:r>
            <a:r>
              <a:rPr lang="en-GB" sz="1200">
                <a:solidFill>
                  <a:schemeClr val="dk1"/>
                </a:solidFill>
                <a:latin typeface="Roboto"/>
                <a:ea typeface="Roboto"/>
                <a:cs typeface="Roboto"/>
                <a:sym typeface="Roboto"/>
              </a:rPr>
              <a:t>; those are all Chennai, Bangalore, Hyderabad, Mumbai, Kolkata, Pune, Surat,  Ahmedabad, and Delhi.</a:t>
            </a:r>
            <a:endParaRPr sz="1200">
              <a:solidFill>
                <a:schemeClr val="dk1"/>
              </a:solidFill>
              <a:latin typeface="Roboto"/>
              <a:ea typeface="Roboto"/>
              <a:cs typeface="Roboto"/>
              <a:sym typeface="Roboto"/>
            </a:endParaRPr>
          </a:p>
        </p:txBody>
      </p:sp>
      <p:sp>
        <p:nvSpPr>
          <p:cNvPr id="220" name="Google Shape;220;p31"/>
          <p:cNvSpPr txBox="1"/>
          <p:nvPr/>
        </p:nvSpPr>
        <p:spPr>
          <a:xfrm>
            <a:off x="720100" y="1663250"/>
            <a:ext cx="2689200" cy="16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0">
                <a:solidFill>
                  <a:srgbClr val="F7881F"/>
                </a:solidFill>
              </a:rPr>
              <a:t>9</a:t>
            </a:r>
            <a:endParaRPr sz="10000">
              <a:solidFill>
                <a:srgbClr val="F7881F"/>
              </a:solidFill>
            </a:endParaRPr>
          </a:p>
        </p:txBody>
      </p:sp>
      <p:cxnSp>
        <p:nvCxnSpPr>
          <p:cNvPr id="221" name="Google Shape;221;p31"/>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704250" y="1490900"/>
            <a:ext cx="7735500" cy="9234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solidFill>
                  <a:srgbClr val="1D262A"/>
                </a:solidFill>
                <a:highlight>
                  <a:srgbClr val="FFFFFF"/>
                </a:highlight>
                <a:latin typeface="Roboto"/>
                <a:ea typeface="Roboto"/>
                <a:cs typeface="Roboto"/>
                <a:sym typeface="Roboto"/>
              </a:rPr>
              <a:t>Swiggy is India’s largest online food item ordering &amp; delivery chain, It’s a Bangalore-based startup started in 2014, and as of </a:t>
            </a:r>
            <a:r>
              <a:rPr lang="en-GB" sz="1200">
                <a:solidFill>
                  <a:schemeClr val="dk2"/>
                </a:solidFill>
                <a:latin typeface="Roboto"/>
                <a:ea typeface="Roboto"/>
                <a:cs typeface="Roboto"/>
                <a:sym typeface="Roboto"/>
              </a:rPr>
              <a:t>now</a:t>
            </a:r>
            <a:r>
              <a:rPr lang="en-GB" sz="1200">
                <a:solidFill>
                  <a:srgbClr val="1D262A"/>
                </a:solidFill>
                <a:highlight>
                  <a:srgbClr val="FFFFFF"/>
                </a:highlight>
                <a:latin typeface="Roboto"/>
                <a:ea typeface="Roboto"/>
                <a:cs typeface="Roboto"/>
                <a:sym typeface="Roboto"/>
              </a:rPr>
              <a:t>, it’s expanded to more than 100 Indian cities. Swiggy propelled quick pick-and-drop food delivery applications to make the life of people simpler.</a:t>
            </a:r>
            <a:endParaRPr sz="1200">
              <a:latin typeface="Roboto"/>
              <a:ea typeface="Roboto"/>
              <a:cs typeface="Roboto"/>
              <a:sym typeface="Roboto"/>
            </a:endParaRPr>
          </a:p>
        </p:txBody>
      </p:sp>
      <p:sp>
        <p:nvSpPr>
          <p:cNvPr id="62" name="Google Shape;62;p14"/>
          <p:cNvSpPr txBox="1"/>
          <p:nvPr/>
        </p:nvSpPr>
        <p:spPr>
          <a:xfrm>
            <a:off x="714375" y="587375"/>
            <a:ext cx="7556400" cy="415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1200"/>
              </a:spcAft>
              <a:buNone/>
            </a:pPr>
            <a:r>
              <a:rPr lang="en-GB" sz="1500">
                <a:solidFill>
                  <a:srgbClr val="F7881F"/>
                </a:solidFill>
                <a:latin typeface="Roboto"/>
                <a:ea typeface="Roboto"/>
                <a:cs typeface="Roboto"/>
                <a:sym typeface="Roboto"/>
              </a:rPr>
              <a:t>Introduction</a:t>
            </a:r>
            <a:endParaRPr sz="1500">
              <a:solidFill>
                <a:srgbClr val="F7881F"/>
              </a:solidFill>
              <a:highlight>
                <a:srgbClr val="FFFFFF"/>
              </a:highlight>
              <a:latin typeface="Roboto"/>
              <a:ea typeface="Roboto"/>
              <a:cs typeface="Roboto"/>
              <a:sym typeface="Roboto"/>
            </a:endParaRPr>
          </a:p>
        </p:txBody>
      </p:sp>
      <p:sp>
        <p:nvSpPr>
          <p:cNvPr id="63" name="Google Shape;63;p14"/>
          <p:cNvSpPr txBox="1"/>
          <p:nvPr/>
        </p:nvSpPr>
        <p:spPr>
          <a:xfrm>
            <a:off x="754050" y="3122775"/>
            <a:ext cx="76359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1200"/>
              </a:spcAft>
              <a:buNone/>
            </a:pPr>
            <a:r>
              <a:rPr lang="en-GB" sz="1500">
                <a:solidFill>
                  <a:srgbClr val="F7881F"/>
                </a:solidFill>
                <a:latin typeface="Roboto"/>
                <a:ea typeface="Roboto"/>
                <a:cs typeface="Roboto"/>
                <a:sym typeface="Roboto"/>
              </a:rPr>
              <a:t>Founders</a:t>
            </a:r>
            <a:endParaRPr sz="1500">
              <a:solidFill>
                <a:srgbClr val="F7881F"/>
              </a:solidFill>
              <a:latin typeface="Roboto"/>
              <a:ea typeface="Roboto"/>
              <a:cs typeface="Roboto"/>
              <a:sym typeface="Roboto"/>
            </a:endParaRPr>
          </a:p>
        </p:txBody>
      </p:sp>
      <p:sp>
        <p:nvSpPr>
          <p:cNvPr id="64" name="Google Shape;64;p14"/>
          <p:cNvSpPr txBox="1"/>
          <p:nvPr/>
        </p:nvSpPr>
        <p:spPr>
          <a:xfrm>
            <a:off x="754050" y="3688625"/>
            <a:ext cx="3904500" cy="3462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sz="1050">
                <a:solidFill>
                  <a:schemeClr val="dk1"/>
                </a:solidFill>
                <a:highlight>
                  <a:srgbClr val="F8F9FA"/>
                </a:highlight>
              </a:rPr>
              <a:t>Sriharsha </a:t>
            </a:r>
            <a:r>
              <a:rPr lang="en-GB" sz="1200">
                <a:solidFill>
                  <a:srgbClr val="1D262A"/>
                </a:solidFill>
                <a:highlight>
                  <a:srgbClr val="FFFFFF"/>
                </a:highlight>
                <a:latin typeface="Roboto"/>
                <a:ea typeface="Roboto"/>
                <a:cs typeface="Roboto"/>
                <a:sym typeface="Roboto"/>
              </a:rPr>
              <a:t>Majety</a:t>
            </a:r>
            <a:r>
              <a:rPr lang="en-GB" sz="1050">
                <a:solidFill>
                  <a:schemeClr val="dk1"/>
                </a:solidFill>
                <a:highlight>
                  <a:srgbClr val="F8F9FA"/>
                </a:highlight>
              </a:rPr>
              <a:t>, Nandan Reddy, and Rahul Jaimini</a:t>
            </a:r>
            <a:endParaRPr sz="1050">
              <a:solidFill>
                <a:schemeClr val="dk1"/>
              </a:solidFill>
              <a:highlight>
                <a:srgbClr val="F8F9FA"/>
              </a:highlight>
            </a:endParaRPr>
          </a:p>
        </p:txBody>
      </p:sp>
      <p:sp>
        <p:nvSpPr>
          <p:cNvPr id="65" name="Google Shape;65;p14"/>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nvSpPr>
        <p:spPr>
          <a:xfrm>
            <a:off x="720100" y="396800"/>
            <a:ext cx="7744500" cy="369300"/>
          </a:xfrm>
          <a:prstGeom prst="rect">
            <a:avLst/>
          </a:prstGeom>
          <a:noFill/>
          <a:ln>
            <a:noFill/>
          </a:ln>
        </p:spPr>
        <p:txBody>
          <a:bodyPr anchorCtr="0" anchor="ctr" bIns="91425" lIns="91425" spcFirstLastPara="1" rIns="91425" wrap="square" tIns="91425">
            <a:noAutofit/>
          </a:bodyPr>
          <a:lstStyle/>
          <a:p>
            <a:pPr indent="0" lvl="0" marL="0" rtl="0" algn="l">
              <a:lnSpc>
                <a:spcPct val="138000"/>
              </a:lnSpc>
              <a:spcBef>
                <a:spcPts val="1200"/>
              </a:spcBef>
              <a:spcAft>
                <a:spcPts val="1200"/>
              </a:spcAft>
              <a:buNone/>
            </a:pPr>
            <a:r>
              <a:rPr lang="en-GB" sz="1500">
                <a:solidFill>
                  <a:srgbClr val="F7881F"/>
                </a:solidFill>
                <a:latin typeface="Roboto"/>
                <a:ea typeface="Roboto"/>
                <a:cs typeface="Roboto"/>
                <a:sym typeface="Roboto"/>
              </a:rPr>
              <a:t>R</a:t>
            </a:r>
            <a:r>
              <a:rPr lang="en-GB" sz="1500">
                <a:solidFill>
                  <a:srgbClr val="F7881F"/>
                </a:solidFill>
                <a:highlight>
                  <a:srgbClr val="FFFFFF"/>
                </a:highlight>
                <a:latin typeface="Roboto"/>
                <a:ea typeface="Roboto"/>
                <a:cs typeface="Roboto"/>
                <a:sym typeface="Roboto"/>
              </a:rPr>
              <a:t>ecommendation</a:t>
            </a:r>
            <a:endParaRPr sz="1500">
              <a:solidFill>
                <a:srgbClr val="F7881F"/>
              </a:solidFill>
              <a:latin typeface="Roboto"/>
              <a:ea typeface="Roboto"/>
              <a:cs typeface="Roboto"/>
              <a:sym typeface="Roboto"/>
            </a:endParaRPr>
          </a:p>
        </p:txBody>
      </p:sp>
      <p:sp>
        <p:nvSpPr>
          <p:cNvPr id="227" name="Google Shape;227;p32"/>
          <p:cNvSpPr txBox="1"/>
          <p:nvPr/>
        </p:nvSpPr>
        <p:spPr>
          <a:xfrm>
            <a:off x="720100" y="1113700"/>
            <a:ext cx="7744500" cy="34170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lang="en-GB" sz="1200">
                <a:latin typeface="Roboto"/>
                <a:ea typeface="Roboto"/>
                <a:cs typeface="Roboto"/>
                <a:sym typeface="Roboto"/>
              </a:rPr>
              <a:t>28% of restaurants are considered low performers, meaning they attract fewer customers. factor is their lack of recognition. To address this, Swiggy identifies and promotes lesser-known restaurants through targeted advertising, aiming to improve their visibility and attract more customers.</a:t>
            </a:r>
            <a:endParaRPr sz="1200">
              <a:latin typeface="Roboto"/>
              <a:ea typeface="Roboto"/>
              <a:cs typeface="Roboto"/>
              <a:sym typeface="Roboto"/>
            </a:endParaRPr>
          </a:p>
          <a:p>
            <a:pPr indent="0" lvl="0" marL="0" marR="0" rtl="0" algn="just">
              <a:lnSpc>
                <a:spcPct val="150000"/>
              </a:lnSpc>
              <a:spcBef>
                <a:spcPts val="0"/>
              </a:spcBef>
              <a:spcAft>
                <a:spcPts val="0"/>
              </a:spcAft>
              <a:buNone/>
            </a:pPr>
            <a:r>
              <a:t/>
            </a:r>
            <a:endParaRPr sz="1200">
              <a:latin typeface="Roboto"/>
              <a:ea typeface="Roboto"/>
              <a:cs typeface="Roboto"/>
              <a:sym typeface="Roboto"/>
            </a:endParaRPr>
          </a:p>
          <a:p>
            <a:pPr indent="0" lvl="0" marL="0" marR="0" rtl="0" algn="just">
              <a:lnSpc>
                <a:spcPct val="150000"/>
              </a:lnSpc>
              <a:spcBef>
                <a:spcPts val="0"/>
              </a:spcBef>
              <a:spcAft>
                <a:spcPts val="0"/>
              </a:spcAft>
              <a:buNone/>
            </a:pPr>
            <a:r>
              <a:rPr lang="en-GB" sz="1200">
                <a:latin typeface="Roboto"/>
                <a:ea typeface="Roboto"/>
                <a:cs typeface="Roboto"/>
                <a:sym typeface="Roboto"/>
              </a:rPr>
              <a:t>Swiggy should focus on reducing delivery times to under 60 minutes by optimizing delivery routes, increasing delivery personnel during peak hours, and collaborating with restaurants for faster order preparation. Additionally, ensuring high-quality, standardized </a:t>
            </a:r>
            <a:r>
              <a:rPr lang="en-GB" sz="1200">
                <a:latin typeface="Roboto"/>
                <a:ea typeface="Roboto"/>
                <a:cs typeface="Roboto"/>
                <a:sym typeface="Roboto"/>
              </a:rPr>
              <a:t>packaging</a:t>
            </a:r>
            <a:r>
              <a:rPr lang="en-GB" sz="1200">
                <a:latin typeface="Roboto"/>
                <a:ea typeface="Roboto"/>
                <a:cs typeface="Roboto"/>
                <a:sym typeface="Roboto"/>
              </a:rPr>
              <a:t> that maintains food integrity during transit is essential. By addressing these areas, Swiggy can enhance customer satisfaction and boost overall ratings.</a:t>
            </a:r>
            <a:endParaRPr sz="1200">
              <a:latin typeface="Roboto"/>
              <a:ea typeface="Roboto"/>
              <a:cs typeface="Roboto"/>
              <a:sym typeface="Roboto"/>
            </a:endParaRPr>
          </a:p>
          <a:p>
            <a:pPr indent="0" lvl="0" marL="0" marR="0" rtl="0" algn="just">
              <a:lnSpc>
                <a:spcPct val="150000"/>
              </a:lnSpc>
              <a:spcBef>
                <a:spcPts val="0"/>
              </a:spcBef>
              <a:spcAft>
                <a:spcPts val="0"/>
              </a:spcAft>
              <a:buNone/>
            </a:pPr>
            <a:r>
              <a:t/>
            </a:r>
            <a:endParaRPr sz="1200">
              <a:latin typeface="Roboto"/>
              <a:ea typeface="Roboto"/>
              <a:cs typeface="Roboto"/>
              <a:sym typeface="Roboto"/>
            </a:endParaRPr>
          </a:p>
          <a:p>
            <a:pPr indent="0" lvl="0" marL="0" marR="0" rtl="0" algn="l">
              <a:lnSpc>
                <a:spcPct val="150000"/>
              </a:lnSpc>
              <a:spcBef>
                <a:spcPts val="0"/>
              </a:spcBef>
              <a:spcAft>
                <a:spcPts val="0"/>
              </a:spcAft>
              <a:buNone/>
            </a:pPr>
            <a:r>
              <a:rPr lang="en-GB" sz="1200">
                <a:latin typeface="Roboto"/>
                <a:ea typeface="Roboto"/>
                <a:cs typeface="Roboto"/>
                <a:sym typeface="Roboto"/>
              </a:rPr>
              <a:t>Identify good restaurants and contact their owners to list their food on Swiggy. This is important because some cities have fewer restaurant options.</a:t>
            </a:r>
            <a:br>
              <a:rPr lang="en-GB" sz="1200">
                <a:latin typeface="Roboto"/>
                <a:ea typeface="Roboto"/>
                <a:cs typeface="Roboto"/>
                <a:sym typeface="Roboto"/>
              </a:rPr>
            </a:br>
            <a:endParaRPr sz="1200">
              <a:latin typeface="Roboto"/>
              <a:ea typeface="Roboto"/>
              <a:cs typeface="Roboto"/>
              <a:sym typeface="Roboto"/>
            </a:endParaRPr>
          </a:p>
        </p:txBody>
      </p:sp>
      <p:sp>
        <p:nvSpPr>
          <p:cNvPr id="228" name="Google Shape;228;p32"/>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229" name="Google Shape;229;p32"/>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nvSpPr>
        <p:spPr>
          <a:xfrm>
            <a:off x="2592750" y="1429825"/>
            <a:ext cx="3958500" cy="2031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GB" sz="6000">
                <a:solidFill>
                  <a:srgbClr val="F7881F"/>
                </a:solidFill>
                <a:latin typeface="Roboto"/>
                <a:ea typeface="Roboto"/>
                <a:cs typeface="Roboto"/>
                <a:sym typeface="Roboto"/>
              </a:rPr>
              <a:t>THANK YOU</a:t>
            </a:r>
            <a:endParaRPr sz="6000">
              <a:solidFill>
                <a:srgbClr val="F7881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714375" y="587375"/>
            <a:ext cx="77472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200"/>
              </a:spcBef>
              <a:spcAft>
                <a:spcPts val="1200"/>
              </a:spcAft>
              <a:buNone/>
            </a:pPr>
            <a:r>
              <a:rPr lang="en-GB" sz="1500">
                <a:solidFill>
                  <a:srgbClr val="F7881F"/>
                </a:solidFill>
                <a:highlight>
                  <a:srgbClr val="FFFFFF"/>
                </a:highlight>
                <a:latin typeface="Roboto"/>
                <a:ea typeface="Roboto"/>
                <a:cs typeface="Roboto"/>
                <a:sym typeface="Roboto"/>
              </a:rPr>
              <a:t>Swiggy </a:t>
            </a:r>
            <a:r>
              <a:rPr lang="en-GB" sz="1500">
                <a:solidFill>
                  <a:srgbClr val="F7881F"/>
                </a:solidFill>
                <a:latin typeface="Roboto"/>
                <a:ea typeface="Roboto"/>
                <a:cs typeface="Roboto"/>
                <a:sym typeface="Roboto"/>
              </a:rPr>
              <a:t>Business</a:t>
            </a:r>
            <a:r>
              <a:rPr lang="en-GB" sz="1500">
                <a:solidFill>
                  <a:srgbClr val="F7881F"/>
                </a:solidFill>
                <a:highlight>
                  <a:srgbClr val="FFFFFF"/>
                </a:highlight>
                <a:latin typeface="Roboto"/>
                <a:ea typeface="Roboto"/>
                <a:cs typeface="Roboto"/>
                <a:sym typeface="Roboto"/>
              </a:rPr>
              <a:t> Model</a:t>
            </a:r>
            <a:endParaRPr sz="1500">
              <a:solidFill>
                <a:srgbClr val="F7881F"/>
              </a:solidFill>
              <a:highlight>
                <a:srgbClr val="FFFFFF"/>
              </a:highlight>
              <a:latin typeface="Roboto"/>
              <a:ea typeface="Roboto"/>
              <a:cs typeface="Roboto"/>
              <a:sym typeface="Roboto"/>
            </a:endParaRPr>
          </a:p>
        </p:txBody>
      </p:sp>
      <p:sp>
        <p:nvSpPr>
          <p:cNvPr id="71" name="Google Shape;71;p15"/>
          <p:cNvSpPr txBox="1"/>
          <p:nvPr/>
        </p:nvSpPr>
        <p:spPr>
          <a:xfrm>
            <a:off x="1793875" y="1539875"/>
            <a:ext cx="6667500" cy="9234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b="1" lang="en-GB" sz="1200">
                <a:solidFill>
                  <a:srgbClr val="1D262A"/>
                </a:solidFill>
                <a:highlight>
                  <a:srgbClr val="FFFFFF"/>
                </a:highlight>
              </a:rPr>
              <a:t>Delivery Charges:</a:t>
            </a:r>
            <a:r>
              <a:rPr lang="en-GB" sz="1200">
                <a:solidFill>
                  <a:srgbClr val="1D262A"/>
                </a:solidFill>
                <a:highlight>
                  <a:srgbClr val="FFFFFF"/>
                </a:highlight>
              </a:rPr>
              <a:t> The main sort of income stream Swiggy acquired is from its customers. The company collects </a:t>
            </a:r>
            <a:r>
              <a:rPr lang="en-GB" sz="1200">
                <a:solidFill>
                  <a:schemeClr val="dk2"/>
                </a:solidFill>
                <a:latin typeface="Roboto"/>
                <a:ea typeface="Roboto"/>
                <a:cs typeface="Roboto"/>
                <a:sym typeface="Roboto"/>
              </a:rPr>
              <a:t>delivery</a:t>
            </a:r>
            <a:r>
              <a:rPr lang="en-GB" sz="1200">
                <a:solidFill>
                  <a:srgbClr val="1D262A"/>
                </a:solidFill>
                <a:highlight>
                  <a:srgbClr val="FFFFFF"/>
                </a:highlight>
              </a:rPr>
              <a:t> charges from customers on the order that costs less than their minimum order of Rs. 250. A charge of 20 to 40 rupees is charged on per order.</a:t>
            </a:r>
            <a:endParaRPr sz="1200"/>
          </a:p>
        </p:txBody>
      </p:sp>
      <p:sp>
        <p:nvSpPr>
          <p:cNvPr id="72" name="Google Shape;72;p15"/>
          <p:cNvSpPr txBox="1"/>
          <p:nvPr/>
        </p:nvSpPr>
        <p:spPr>
          <a:xfrm>
            <a:off x="1793875" y="3111500"/>
            <a:ext cx="6667500" cy="12006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b="1" lang="en-GB" sz="1200">
                <a:solidFill>
                  <a:srgbClr val="1D262A"/>
                </a:solidFill>
                <a:highlight>
                  <a:srgbClr val="FFFFFF"/>
                </a:highlight>
              </a:rPr>
              <a:t>Commissions:</a:t>
            </a:r>
            <a:r>
              <a:rPr lang="en-GB" sz="1200">
                <a:solidFill>
                  <a:srgbClr val="1D262A"/>
                </a:solidFill>
                <a:highlight>
                  <a:srgbClr val="FFFFFF"/>
                </a:highlight>
              </a:rPr>
              <a:t> Swiggy acquires another </a:t>
            </a:r>
            <a:r>
              <a:rPr lang="en-GB" sz="1200">
                <a:solidFill>
                  <a:srgbClr val="1D262A"/>
                </a:solidFill>
                <a:highlight>
                  <a:srgbClr val="FFFFFF"/>
                </a:highlight>
              </a:rPr>
              <a:t>major</a:t>
            </a:r>
            <a:r>
              <a:rPr lang="en-GB" sz="1200">
                <a:solidFill>
                  <a:srgbClr val="1D262A"/>
                </a:solidFill>
                <a:highlight>
                  <a:srgbClr val="FFFFFF"/>
                </a:highlight>
              </a:rPr>
              <a:t> part of the revenue stream from commissions. It collects commissions from restaurants to generate sales leads and to deliver their food items through Swiggy’s application. Restaurants have to pay 15% to 25% on every order placed from Swiggy’s site.</a:t>
            </a:r>
            <a:endParaRPr sz="1200"/>
          </a:p>
        </p:txBody>
      </p:sp>
      <p:sp>
        <p:nvSpPr>
          <p:cNvPr id="73" name="Google Shape;73;p15"/>
          <p:cNvSpPr/>
          <p:nvPr/>
        </p:nvSpPr>
        <p:spPr>
          <a:xfrm>
            <a:off x="714375" y="1707888"/>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1"/>
                </a:solidFill>
              </a:rPr>
              <a:t>1</a:t>
            </a:r>
            <a:endParaRPr sz="1800">
              <a:solidFill>
                <a:schemeClr val="lt1"/>
              </a:solidFill>
            </a:endParaRPr>
          </a:p>
        </p:txBody>
      </p:sp>
      <p:sp>
        <p:nvSpPr>
          <p:cNvPr id="74" name="Google Shape;74;p15"/>
          <p:cNvSpPr/>
          <p:nvPr/>
        </p:nvSpPr>
        <p:spPr>
          <a:xfrm>
            <a:off x="714375" y="3418113"/>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2</a:t>
            </a:r>
            <a:endParaRPr sz="1800">
              <a:solidFill>
                <a:schemeClr val="lt1"/>
              </a:solidFill>
            </a:endParaRPr>
          </a:p>
        </p:txBody>
      </p:sp>
      <p:sp>
        <p:nvSpPr>
          <p:cNvPr id="75" name="Google Shape;75;p15"/>
          <p:cNvSpPr/>
          <p:nvPr/>
        </p:nvSpPr>
        <p:spPr>
          <a:xfrm rot="5400000">
            <a:off x="6392250" y="2391750"/>
            <a:ext cx="51435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1825625" y="2618888"/>
            <a:ext cx="6715200" cy="14775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b="1" lang="en-GB" sz="1200">
                <a:solidFill>
                  <a:srgbClr val="1D262A"/>
                </a:solidFill>
                <a:highlight>
                  <a:srgbClr val="FFFFFF"/>
                </a:highlight>
              </a:rPr>
              <a:t>Swiggy Access:</a:t>
            </a:r>
            <a:r>
              <a:rPr lang="en-GB" sz="1200">
                <a:solidFill>
                  <a:srgbClr val="1D262A"/>
                </a:solidFill>
                <a:highlight>
                  <a:srgbClr val="FFFFFF"/>
                </a:highlight>
              </a:rPr>
              <a:t> The start-up has come up with the most innovative idea i.e. cloud kitchen idea. It gives its restaurant </a:t>
            </a:r>
            <a:r>
              <a:rPr b="1" lang="en-GB" sz="1200">
                <a:solidFill>
                  <a:srgbClr val="1D262A"/>
                </a:solidFill>
                <a:highlight>
                  <a:srgbClr val="FFFFFF"/>
                </a:highlight>
              </a:rPr>
              <a:t>partners</a:t>
            </a:r>
            <a:r>
              <a:rPr lang="en-GB" sz="1200">
                <a:solidFill>
                  <a:srgbClr val="1D262A"/>
                </a:solidFill>
                <a:highlight>
                  <a:srgbClr val="FFFFFF"/>
                </a:highlight>
              </a:rPr>
              <a:t> a ready-to-use kitchen area in those zones where they don’t work. It brings food closer to its customers and empowers restaurants to set up their kitchen in new areas. Swiggy expects to get 25% of income from Swiggy access facility and incorporated 30 partners with 36 kitchens.</a:t>
            </a:r>
            <a:endParaRPr sz="1200">
              <a:solidFill>
                <a:schemeClr val="dk1"/>
              </a:solidFill>
            </a:endParaRPr>
          </a:p>
        </p:txBody>
      </p:sp>
      <p:sp>
        <p:nvSpPr>
          <p:cNvPr id="81" name="Google Shape;81;p16"/>
          <p:cNvSpPr txBox="1"/>
          <p:nvPr/>
        </p:nvSpPr>
        <p:spPr>
          <a:xfrm>
            <a:off x="1825625" y="1047113"/>
            <a:ext cx="6619800" cy="12006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0"/>
              </a:spcBef>
              <a:spcAft>
                <a:spcPts val="0"/>
              </a:spcAft>
              <a:buNone/>
            </a:pPr>
            <a:r>
              <a:rPr b="1" lang="en-GB" sz="1200">
                <a:solidFill>
                  <a:srgbClr val="1D262A"/>
                </a:solidFill>
                <a:highlight>
                  <a:srgbClr val="FFFFFF"/>
                </a:highlight>
              </a:rPr>
              <a:t>Advertisement:</a:t>
            </a:r>
            <a:r>
              <a:rPr lang="en-GB" sz="1200">
                <a:solidFill>
                  <a:srgbClr val="1D262A"/>
                </a:solidFill>
                <a:highlight>
                  <a:srgbClr val="FFFFFF"/>
                </a:highlight>
              </a:rPr>
              <a:t> Swiggy also procures advertising income in different ways. It shows advertisements of different </a:t>
            </a:r>
            <a:r>
              <a:rPr lang="en-GB" sz="1200">
                <a:solidFill>
                  <a:srgbClr val="1D262A"/>
                </a:solidFill>
                <a:highlight>
                  <a:srgbClr val="FFFFFF"/>
                </a:highlight>
              </a:rPr>
              <a:t>restaurants</a:t>
            </a:r>
            <a:r>
              <a:rPr lang="en-GB" sz="1200">
                <a:solidFill>
                  <a:srgbClr val="1D262A"/>
                </a:solidFill>
                <a:highlight>
                  <a:srgbClr val="FFFFFF"/>
                </a:highlight>
              </a:rPr>
              <a:t> on its app and charges address cost to get them promoted in various regions. Also, some restaurants and cafes pay premium rates to Swiggy to get prioritised on the app from the list of accessible eateries.</a:t>
            </a:r>
            <a:endParaRPr sz="1200"/>
          </a:p>
        </p:txBody>
      </p:sp>
      <p:sp>
        <p:nvSpPr>
          <p:cNvPr id="82" name="Google Shape;82;p16"/>
          <p:cNvSpPr/>
          <p:nvPr/>
        </p:nvSpPr>
        <p:spPr>
          <a:xfrm>
            <a:off x="730250" y="1353725"/>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3</a:t>
            </a:r>
            <a:endParaRPr sz="1800">
              <a:solidFill>
                <a:schemeClr val="lt1"/>
              </a:solidFill>
            </a:endParaRPr>
          </a:p>
        </p:txBody>
      </p:sp>
      <p:sp>
        <p:nvSpPr>
          <p:cNvPr id="83" name="Google Shape;83;p16"/>
          <p:cNvSpPr/>
          <p:nvPr/>
        </p:nvSpPr>
        <p:spPr>
          <a:xfrm>
            <a:off x="730250" y="3063950"/>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4</a:t>
            </a:r>
            <a:endParaRPr sz="1800">
              <a:solidFill>
                <a:schemeClr val="lt1"/>
              </a:solidFill>
            </a:endParaRPr>
          </a:p>
        </p:txBody>
      </p:sp>
      <p:sp>
        <p:nvSpPr>
          <p:cNvPr id="84" name="Google Shape;84;p16"/>
          <p:cNvSpPr/>
          <p:nvPr/>
        </p:nvSpPr>
        <p:spPr>
          <a:xfrm rot="5400000">
            <a:off x="6384900" y="2399100"/>
            <a:ext cx="51582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911175" y="2810450"/>
            <a:ext cx="1440000" cy="30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solidFill>
                  <a:schemeClr val="dk2"/>
                </a:solidFill>
                <a:latin typeface="Roboto"/>
                <a:ea typeface="Roboto"/>
                <a:cs typeface="Roboto"/>
                <a:sym typeface="Roboto"/>
              </a:rPr>
              <a:t>Restaurants</a:t>
            </a:r>
            <a:endParaRPr b="1" sz="1500">
              <a:solidFill>
                <a:schemeClr val="dk2"/>
              </a:solidFill>
              <a:latin typeface="Roboto"/>
              <a:ea typeface="Roboto"/>
              <a:cs typeface="Roboto"/>
              <a:sym typeface="Roboto"/>
            </a:endParaRPr>
          </a:p>
        </p:txBody>
      </p:sp>
      <p:sp>
        <p:nvSpPr>
          <p:cNvPr id="90" name="Google Shape;90;p17"/>
          <p:cNvSpPr txBox="1"/>
          <p:nvPr/>
        </p:nvSpPr>
        <p:spPr>
          <a:xfrm>
            <a:off x="3693900" y="2810438"/>
            <a:ext cx="1756200" cy="3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500">
                <a:solidFill>
                  <a:schemeClr val="dk2"/>
                </a:solidFill>
                <a:latin typeface="Roboto"/>
                <a:ea typeface="Roboto"/>
                <a:cs typeface="Roboto"/>
                <a:sym typeface="Roboto"/>
              </a:rPr>
              <a:t>City</a:t>
            </a:r>
            <a:endParaRPr b="1" sz="1500">
              <a:solidFill>
                <a:schemeClr val="dk2"/>
              </a:solidFill>
              <a:latin typeface="Roboto"/>
              <a:ea typeface="Roboto"/>
              <a:cs typeface="Roboto"/>
              <a:sym typeface="Roboto"/>
            </a:endParaRPr>
          </a:p>
        </p:txBody>
      </p:sp>
      <p:sp>
        <p:nvSpPr>
          <p:cNvPr id="91" name="Google Shape;91;p17"/>
          <p:cNvSpPr txBox="1"/>
          <p:nvPr/>
        </p:nvSpPr>
        <p:spPr>
          <a:xfrm>
            <a:off x="6714100" y="2810438"/>
            <a:ext cx="1756200" cy="30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solidFill>
                  <a:schemeClr val="dk2"/>
                </a:solidFill>
                <a:latin typeface="Roboto"/>
                <a:ea typeface="Roboto"/>
                <a:cs typeface="Roboto"/>
                <a:sym typeface="Roboto"/>
              </a:rPr>
              <a:t>Area</a:t>
            </a:r>
            <a:endParaRPr b="1" sz="1500">
              <a:solidFill>
                <a:schemeClr val="dk2"/>
              </a:solidFill>
              <a:latin typeface="Roboto"/>
              <a:ea typeface="Roboto"/>
              <a:cs typeface="Roboto"/>
              <a:sym typeface="Roboto"/>
            </a:endParaRPr>
          </a:p>
        </p:txBody>
      </p:sp>
      <p:sp>
        <p:nvSpPr>
          <p:cNvPr id="92" name="Google Shape;92;p17"/>
          <p:cNvSpPr txBox="1"/>
          <p:nvPr/>
        </p:nvSpPr>
        <p:spPr>
          <a:xfrm>
            <a:off x="911175" y="1771475"/>
            <a:ext cx="1440000" cy="800400"/>
          </a:xfrm>
          <a:prstGeom prst="rect">
            <a:avLst/>
          </a:prstGeom>
          <a:noFill/>
          <a:ln cap="flat" cmpd="sng" w="9525">
            <a:solidFill>
              <a:srgbClr val="F7881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spAutoFit/>
          </a:bodyPr>
          <a:lstStyle/>
          <a:p>
            <a:pPr indent="0" lvl="0" marL="0" rtl="0" algn="ctr">
              <a:spcBef>
                <a:spcPts val="0"/>
              </a:spcBef>
              <a:spcAft>
                <a:spcPts val="0"/>
              </a:spcAft>
              <a:buNone/>
            </a:pPr>
            <a:r>
              <a:rPr lang="en-GB" sz="4000">
                <a:solidFill>
                  <a:srgbClr val="F7881F"/>
                </a:solidFill>
              </a:rPr>
              <a:t>7865</a:t>
            </a:r>
            <a:endParaRPr sz="4000">
              <a:solidFill>
                <a:srgbClr val="F7881F"/>
              </a:solidFill>
            </a:endParaRPr>
          </a:p>
        </p:txBody>
      </p:sp>
      <p:sp>
        <p:nvSpPr>
          <p:cNvPr id="93" name="Google Shape;93;p17"/>
          <p:cNvSpPr txBox="1"/>
          <p:nvPr/>
        </p:nvSpPr>
        <p:spPr>
          <a:xfrm>
            <a:off x="3852000" y="1771475"/>
            <a:ext cx="1440000" cy="800400"/>
          </a:xfrm>
          <a:prstGeom prst="rect">
            <a:avLst/>
          </a:prstGeom>
          <a:noFill/>
          <a:ln cap="flat" cmpd="sng" w="9525">
            <a:solidFill>
              <a:srgbClr val="F7881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4000">
                <a:solidFill>
                  <a:srgbClr val="F7881F"/>
                </a:solidFill>
              </a:rPr>
              <a:t>9</a:t>
            </a:r>
            <a:endParaRPr sz="4000">
              <a:solidFill>
                <a:srgbClr val="F7881F"/>
              </a:solidFill>
            </a:endParaRPr>
          </a:p>
        </p:txBody>
      </p:sp>
      <p:sp>
        <p:nvSpPr>
          <p:cNvPr id="94" name="Google Shape;94;p17"/>
          <p:cNvSpPr txBox="1"/>
          <p:nvPr/>
        </p:nvSpPr>
        <p:spPr>
          <a:xfrm>
            <a:off x="6872200" y="1771475"/>
            <a:ext cx="1440000" cy="800400"/>
          </a:xfrm>
          <a:prstGeom prst="rect">
            <a:avLst/>
          </a:prstGeom>
          <a:noFill/>
          <a:ln cap="flat" cmpd="sng" w="9525">
            <a:solidFill>
              <a:srgbClr val="F7881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4000">
                <a:solidFill>
                  <a:srgbClr val="F7881F"/>
                </a:solidFill>
              </a:rPr>
              <a:t>832</a:t>
            </a:r>
            <a:endParaRPr sz="6000">
              <a:solidFill>
                <a:srgbClr val="F7881F"/>
              </a:solidFill>
            </a:endParaRPr>
          </a:p>
        </p:txBody>
      </p:sp>
      <p:sp>
        <p:nvSpPr>
          <p:cNvPr id="95" name="Google Shape;95;p17"/>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2145575" y="1095375"/>
            <a:ext cx="61254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200">
                <a:solidFill>
                  <a:schemeClr val="dk1"/>
                </a:solidFill>
                <a:latin typeface="Roboto"/>
                <a:ea typeface="Roboto"/>
                <a:cs typeface="Roboto"/>
                <a:sym typeface="Roboto"/>
              </a:rPr>
              <a:t>Data Collection:</a:t>
            </a:r>
            <a:endParaRPr b="1" sz="1200">
              <a:solidFill>
                <a:schemeClr val="dk1"/>
              </a:solidFill>
              <a:latin typeface="Roboto"/>
              <a:ea typeface="Roboto"/>
              <a:cs typeface="Roboto"/>
              <a:sym typeface="Roboto"/>
            </a:endParaRPr>
          </a:p>
          <a:p>
            <a:pPr indent="-304800" lvl="0" marL="457200" rtl="0" algn="l">
              <a:lnSpc>
                <a:spcPct val="115000"/>
              </a:lnSpc>
              <a:spcBef>
                <a:spcPts val="1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Identify and access data sources (Swiggy API, web scraping, available </a:t>
            </a:r>
            <a:r>
              <a:rPr lang="en-GB" sz="1200">
                <a:solidFill>
                  <a:schemeClr val="dk1"/>
                </a:solidFill>
                <a:latin typeface="Roboto"/>
                <a:ea typeface="Roboto"/>
                <a:cs typeface="Roboto"/>
                <a:sym typeface="Roboto"/>
              </a:rPr>
              <a:t>datasets</a:t>
            </a:r>
            <a:r>
              <a:rPr lang="en-GB"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Gather data on cuisine types, locations, order volumes, customer ratings, delivery times, and pricing.</a:t>
            </a:r>
            <a:endParaRPr sz="1200">
              <a:solidFill>
                <a:schemeClr val="dk1"/>
              </a:solidFill>
              <a:latin typeface="Roboto"/>
              <a:ea typeface="Roboto"/>
              <a:cs typeface="Roboto"/>
              <a:sym typeface="Roboto"/>
            </a:endParaRPr>
          </a:p>
        </p:txBody>
      </p:sp>
      <p:sp>
        <p:nvSpPr>
          <p:cNvPr id="101" name="Google Shape;101;p18"/>
          <p:cNvSpPr txBox="1"/>
          <p:nvPr/>
        </p:nvSpPr>
        <p:spPr>
          <a:xfrm>
            <a:off x="714375" y="587375"/>
            <a:ext cx="7556400" cy="415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1200"/>
              </a:spcAft>
              <a:buNone/>
            </a:pPr>
            <a:r>
              <a:rPr lang="en-GB" sz="1500">
                <a:solidFill>
                  <a:srgbClr val="F7881F"/>
                </a:solidFill>
                <a:latin typeface="Roboto"/>
                <a:ea typeface="Roboto"/>
                <a:cs typeface="Roboto"/>
                <a:sym typeface="Roboto"/>
              </a:rPr>
              <a:t>Methodology for Swiggy Data Analysis Projec</a:t>
            </a:r>
            <a:r>
              <a:rPr lang="en-GB" sz="1500">
                <a:solidFill>
                  <a:srgbClr val="F7881F"/>
                </a:solidFill>
                <a:latin typeface="Roboto"/>
                <a:ea typeface="Roboto"/>
                <a:cs typeface="Roboto"/>
                <a:sym typeface="Roboto"/>
              </a:rPr>
              <a:t>t</a:t>
            </a:r>
            <a:endParaRPr sz="1500">
              <a:solidFill>
                <a:srgbClr val="F7881F"/>
              </a:solidFill>
              <a:highlight>
                <a:srgbClr val="FFFFFF"/>
              </a:highlight>
              <a:latin typeface="Roboto"/>
              <a:ea typeface="Roboto"/>
              <a:cs typeface="Roboto"/>
              <a:sym typeface="Roboto"/>
            </a:endParaRPr>
          </a:p>
        </p:txBody>
      </p:sp>
      <p:sp>
        <p:nvSpPr>
          <p:cNvPr id="102" name="Google Shape;102;p18"/>
          <p:cNvSpPr txBox="1"/>
          <p:nvPr/>
        </p:nvSpPr>
        <p:spPr>
          <a:xfrm>
            <a:off x="2145575" y="2302325"/>
            <a:ext cx="6125400" cy="149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rPr>
              <a:t>Data Preparation: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Clean the data to handle missing values and outliers.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Normalize data for consistency (e.g., </a:t>
            </a:r>
            <a:r>
              <a:rPr lang="en-GB" sz="1200">
                <a:solidFill>
                  <a:schemeClr val="dk1"/>
                </a:solidFill>
                <a:latin typeface="Roboto"/>
                <a:ea typeface="Roboto"/>
                <a:cs typeface="Roboto"/>
                <a:sym typeface="Roboto"/>
              </a:rPr>
              <a:t>standardize</a:t>
            </a:r>
            <a:r>
              <a:rPr lang="en-GB" sz="1100">
                <a:solidFill>
                  <a:schemeClr val="dk1"/>
                </a:solidFill>
              </a:rPr>
              <a:t> location names, convert time formats).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Transform data to create relevant features (e.g., average delivery time, cuisine popularity index).</a:t>
            </a:r>
            <a:endParaRPr sz="1100">
              <a:solidFill>
                <a:schemeClr val="dk1"/>
              </a:solidFill>
            </a:endParaRPr>
          </a:p>
        </p:txBody>
      </p:sp>
      <p:sp>
        <p:nvSpPr>
          <p:cNvPr id="103" name="Google Shape;103;p18"/>
          <p:cNvSpPr txBox="1"/>
          <p:nvPr/>
        </p:nvSpPr>
        <p:spPr>
          <a:xfrm>
            <a:off x="2145575" y="3652975"/>
            <a:ext cx="61254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rPr>
              <a:t>Exploratory Data Analysis (EDA):</a:t>
            </a:r>
            <a:endParaRPr b="1" sz="1100">
              <a:solidFill>
                <a:schemeClr val="dk1"/>
              </a:solidFill>
            </a:endParaRPr>
          </a:p>
          <a:p>
            <a:pPr indent="-298450" lvl="0" marL="457200" marR="0" rtl="0" algn="l">
              <a:lnSpc>
                <a:spcPct val="115000"/>
              </a:lnSpc>
              <a:spcBef>
                <a:spcPts val="1200"/>
              </a:spcBef>
              <a:spcAft>
                <a:spcPts val="0"/>
              </a:spcAft>
              <a:buClr>
                <a:schemeClr val="dk1"/>
              </a:buClr>
              <a:buSzPts val="1100"/>
              <a:buChar char="●"/>
            </a:pPr>
            <a:r>
              <a:rPr lang="en-GB" sz="1100">
                <a:solidFill>
                  <a:schemeClr val="dk1"/>
                </a:solidFill>
              </a:rPr>
              <a:t>Analyze the </a:t>
            </a:r>
            <a:r>
              <a:rPr b="1" lang="en-GB" sz="1100">
                <a:solidFill>
                  <a:schemeClr val="dk1"/>
                </a:solidFill>
              </a:rPr>
              <a:t>distribution</a:t>
            </a:r>
            <a:r>
              <a:rPr lang="en-GB" sz="1100">
                <a:solidFill>
                  <a:schemeClr val="dk1"/>
                </a:solidFill>
              </a:rPr>
              <a:t> of cuisines across different cities.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Identify trends in cuisine popularity over time.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Examine correlations between variables like pricing, delivery time, and customer satisfaction.</a:t>
            </a:r>
            <a:endParaRPr sz="1100">
              <a:solidFill>
                <a:schemeClr val="dk1"/>
              </a:solidFill>
            </a:endParaRPr>
          </a:p>
        </p:txBody>
      </p:sp>
      <p:sp>
        <p:nvSpPr>
          <p:cNvPr id="104" name="Google Shape;104;p18"/>
          <p:cNvSpPr/>
          <p:nvPr/>
        </p:nvSpPr>
        <p:spPr>
          <a:xfrm>
            <a:off x="730250" y="1513725"/>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1</a:t>
            </a:r>
            <a:endParaRPr sz="1800">
              <a:solidFill>
                <a:schemeClr val="lt1"/>
              </a:solidFill>
            </a:endParaRPr>
          </a:p>
        </p:txBody>
      </p:sp>
      <p:sp>
        <p:nvSpPr>
          <p:cNvPr id="105" name="Google Shape;105;p18"/>
          <p:cNvSpPr/>
          <p:nvPr/>
        </p:nvSpPr>
        <p:spPr>
          <a:xfrm>
            <a:off x="730250" y="2758188"/>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2</a:t>
            </a:r>
            <a:endParaRPr sz="1800">
              <a:solidFill>
                <a:schemeClr val="lt1"/>
              </a:solidFill>
            </a:endParaRPr>
          </a:p>
        </p:txBody>
      </p:sp>
      <p:sp>
        <p:nvSpPr>
          <p:cNvPr id="106" name="Google Shape;106;p18"/>
          <p:cNvSpPr/>
          <p:nvPr/>
        </p:nvSpPr>
        <p:spPr>
          <a:xfrm>
            <a:off x="730250" y="4002638"/>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3</a:t>
            </a:r>
            <a:endParaRPr sz="1800">
              <a:solidFill>
                <a:schemeClr val="lt1"/>
              </a:solidFill>
            </a:endParaRPr>
          </a:p>
        </p:txBody>
      </p:sp>
      <p:sp>
        <p:nvSpPr>
          <p:cNvPr id="107" name="Google Shape;107;p18"/>
          <p:cNvSpPr/>
          <p:nvPr/>
        </p:nvSpPr>
        <p:spPr>
          <a:xfrm rot="5400000">
            <a:off x="6370200" y="2384400"/>
            <a:ext cx="51876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2145575" y="1098225"/>
            <a:ext cx="61251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rPr>
              <a:t>Insights Generation:</a:t>
            </a:r>
            <a:endParaRPr b="1" sz="1100">
              <a:solidFill>
                <a:schemeClr val="dk1"/>
              </a:solidFill>
            </a:endParaRPr>
          </a:p>
          <a:p>
            <a:pPr indent="-298450" lvl="0" marL="457200" marR="0" rtl="0" algn="l">
              <a:lnSpc>
                <a:spcPct val="115000"/>
              </a:lnSpc>
              <a:spcBef>
                <a:spcPts val="1200"/>
              </a:spcBef>
              <a:spcAft>
                <a:spcPts val="0"/>
              </a:spcAft>
              <a:buClr>
                <a:schemeClr val="dk1"/>
              </a:buClr>
              <a:buSzPts val="1100"/>
              <a:buChar char="●"/>
            </a:pPr>
            <a:r>
              <a:rPr lang="en-GB" sz="1100">
                <a:solidFill>
                  <a:schemeClr val="dk1"/>
                </a:solidFill>
              </a:rPr>
              <a:t>Determine the most popular cuisines in each city.</a:t>
            </a:r>
            <a:endParaRPr sz="12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Analyze delivery performance and its impact on customer ratings.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Compare pricing strategies across cities and assess their effectiveness.</a:t>
            </a:r>
            <a:endParaRPr sz="1100">
              <a:solidFill>
                <a:schemeClr val="dk1"/>
              </a:solidFill>
            </a:endParaRPr>
          </a:p>
        </p:txBody>
      </p:sp>
      <p:sp>
        <p:nvSpPr>
          <p:cNvPr id="113" name="Google Shape;113;p19"/>
          <p:cNvSpPr txBox="1"/>
          <p:nvPr/>
        </p:nvSpPr>
        <p:spPr>
          <a:xfrm>
            <a:off x="2145575" y="2444750"/>
            <a:ext cx="6125100" cy="226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None/>
            </a:pPr>
            <a:r>
              <a:rPr b="1" lang="en-GB" sz="1100">
                <a:solidFill>
                  <a:schemeClr val="dk1"/>
                </a:solidFill>
              </a:rPr>
              <a:t>Power BI Dashboard Development: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Import the cleaned and processed data into Power BI.</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Model the data to establish relationships between tables.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Create visualizations: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Map visualizations to show cuisine distribution geographically.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Bar/column charts for cuisine popularity and order volumes.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Trend lines to visualize time-based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Pie/donut charts to represent cuisine proportions.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Filters and slicers for interactive data exploration.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Implement drill-downs and tooltips for detailed insights.</a:t>
            </a:r>
            <a:endParaRPr sz="1100">
              <a:solidFill>
                <a:schemeClr val="dk1"/>
              </a:solidFill>
            </a:endParaRPr>
          </a:p>
        </p:txBody>
      </p:sp>
      <p:sp>
        <p:nvSpPr>
          <p:cNvPr id="114" name="Google Shape;114;p19"/>
          <p:cNvSpPr/>
          <p:nvPr/>
        </p:nvSpPr>
        <p:spPr>
          <a:xfrm>
            <a:off x="730250" y="1513725"/>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4</a:t>
            </a:r>
            <a:endParaRPr sz="1800">
              <a:solidFill>
                <a:schemeClr val="lt1"/>
              </a:solidFill>
            </a:endParaRPr>
          </a:p>
        </p:txBody>
      </p:sp>
      <p:sp>
        <p:nvSpPr>
          <p:cNvPr id="115" name="Google Shape;115;p19"/>
          <p:cNvSpPr/>
          <p:nvPr/>
        </p:nvSpPr>
        <p:spPr>
          <a:xfrm>
            <a:off x="730250" y="2758188"/>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5</a:t>
            </a:r>
            <a:endParaRPr sz="1800">
              <a:solidFill>
                <a:schemeClr val="lt1"/>
              </a:solidFill>
            </a:endParaRPr>
          </a:p>
        </p:txBody>
      </p:sp>
      <p:sp>
        <p:nvSpPr>
          <p:cNvPr id="116" name="Google Shape;116;p19"/>
          <p:cNvSpPr/>
          <p:nvPr/>
        </p:nvSpPr>
        <p:spPr>
          <a:xfrm rot="5400000">
            <a:off x="6405600" y="2378400"/>
            <a:ext cx="5116800" cy="360000"/>
          </a:xfrm>
          <a:prstGeom prst="rect">
            <a:avLst/>
          </a:prstGeom>
          <a:solidFill>
            <a:srgbClr val="01B8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2160275" y="1208325"/>
            <a:ext cx="6110700" cy="87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chemeClr val="dk1"/>
                </a:solidFill>
              </a:rPr>
              <a:t>Interpreting Results: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Provide strategic recommendations based on data insights.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Tailor strategies for each city considering local trends and preferences.</a:t>
            </a:r>
            <a:endParaRPr sz="1100">
              <a:solidFill>
                <a:schemeClr val="dk1"/>
              </a:solidFill>
            </a:endParaRPr>
          </a:p>
        </p:txBody>
      </p:sp>
      <p:sp>
        <p:nvSpPr>
          <p:cNvPr id="122" name="Google Shape;122;p20"/>
          <p:cNvSpPr txBox="1"/>
          <p:nvPr/>
        </p:nvSpPr>
        <p:spPr>
          <a:xfrm>
            <a:off x="2160275" y="2551325"/>
            <a:ext cx="61107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rPr>
              <a:t>Continuous Monitoring and Improvement: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Set up automated data </a:t>
            </a:r>
            <a:r>
              <a:rPr b="1" lang="en-GB" sz="1100">
                <a:solidFill>
                  <a:schemeClr val="dk1"/>
                </a:solidFill>
              </a:rPr>
              <a:t>refreshes</a:t>
            </a:r>
            <a:r>
              <a:rPr lang="en-GB" sz="1100">
                <a:solidFill>
                  <a:schemeClr val="dk1"/>
                </a:solidFill>
              </a:rPr>
              <a:t> in Power BI for real-time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Regularly iterate on the dashboard based on feedback and new data trends.</a:t>
            </a:r>
            <a:endParaRPr sz="1100">
              <a:solidFill>
                <a:schemeClr val="dk1"/>
              </a:solidFill>
            </a:endParaRPr>
          </a:p>
        </p:txBody>
      </p:sp>
      <p:sp>
        <p:nvSpPr>
          <p:cNvPr id="123" name="Google Shape;123;p20"/>
          <p:cNvSpPr/>
          <p:nvPr/>
        </p:nvSpPr>
        <p:spPr>
          <a:xfrm>
            <a:off x="730250" y="1513725"/>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6</a:t>
            </a:r>
            <a:endParaRPr sz="1800">
              <a:solidFill>
                <a:schemeClr val="lt1"/>
              </a:solidFill>
            </a:endParaRPr>
          </a:p>
        </p:txBody>
      </p:sp>
      <p:sp>
        <p:nvSpPr>
          <p:cNvPr id="124" name="Google Shape;124;p20"/>
          <p:cNvSpPr/>
          <p:nvPr/>
        </p:nvSpPr>
        <p:spPr>
          <a:xfrm>
            <a:off x="730250" y="2758188"/>
            <a:ext cx="698500" cy="587375"/>
          </a:xfrm>
          <a:prstGeom prst="flowChartDisplay">
            <a:avLst/>
          </a:prstGeom>
          <a:solidFill>
            <a:srgbClr val="FE9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chemeClr val="lt1"/>
                </a:solidFill>
              </a:rPr>
              <a:t>7</a:t>
            </a:r>
            <a:endParaRPr sz="1800">
              <a:solidFill>
                <a:schemeClr val="lt1"/>
              </a:solidFill>
            </a:endParaRPr>
          </a:p>
        </p:txBody>
      </p:sp>
      <p:sp>
        <p:nvSpPr>
          <p:cNvPr id="125" name="Google Shape;125;p20"/>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nvSpPr>
        <p:spPr>
          <a:xfrm>
            <a:off x="4879300" y="1110000"/>
            <a:ext cx="3600000" cy="29235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sz="1200">
                <a:solidFill>
                  <a:schemeClr val="dk2"/>
                </a:solidFill>
                <a:latin typeface="Roboto"/>
                <a:ea typeface="Roboto"/>
                <a:cs typeface="Roboto"/>
                <a:sym typeface="Roboto"/>
              </a:rPr>
              <a:t>Swiggy services a total of 7,865 restaurants, with 1,505 (approximately 20%) located in the top 10 areas. The majority of these 1,505 restaurants are in Mumbai and Bangalore, each with three areas in the top 10. Mumbai, which has 472 restaurants, includes the areas of Chembur, Andheri East, and Kurla. Bangalore, which has 367 restaurants, includes the areas of Indiranagar, Koramangala, and Ashok Nagar.</a:t>
            </a:r>
            <a:endParaRPr sz="1200">
              <a:solidFill>
                <a:schemeClr val="dk2"/>
              </a:solidFill>
              <a:latin typeface="Roboto"/>
              <a:ea typeface="Roboto"/>
              <a:cs typeface="Roboto"/>
              <a:sym typeface="Roboto"/>
            </a:endParaRPr>
          </a:p>
        </p:txBody>
      </p:sp>
      <p:sp>
        <p:nvSpPr>
          <p:cNvPr id="131" name="Google Shape;131;p21"/>
          <p:cNvSpPr txBox="1"/>
          <p:nvPr/>
        </p:nvSpPr>
        <p:spPr>
          <a:xfrm>
            <a:off x="727350" y="396800"/>
            <a:ext cx="7752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500">
                <a:solidFill>
                  <a:srgbClr val="F7881F"/>
                </a:solidFill>
                <a:latin typeface="Roboto"/>
                <a:ea typeface="Roboto"/>
                <a:cs typeface="Roboto"/>
                <a:sym typeface="Roboto"/>
              </a:rPr>
              <a:t>Top 10 Areas with Most Restaurants</a:t>
            </a:r>
            <a:endParaRPr b="1" sz="1500">
              <a:solidFill>
                <a:srgbClr val="F7881F"/>
              </a:solidFill>
              <a:latin typeface="Roboto"/>
              <a:ea typeface="Roboto"/>
              <a:cs typeface="Roboto"/>
              <a:sym typeface="Roboto"/>
            </a:endParaRPr>
          </a:p>
        </p:txBody>
      </p:sp>
      <p:pic>
        <p:nvPicPr>
          <p:cNvPr id="132" name="Google Shape;132;p21" title="Chart"/>
          <p:cNvPicPr preferRelativeResize="0"/>
          <p:nvPr/>
        </p:nvPicPr>
        <p:blipFill>
          <a:blip r:embed="rId3">
            <a:alphaModFix/>
          </a:blip>
          <a:stretch>
            <a:fillRect/>
          </a:stretch>
        </p:blipFill>
        <p:spPr>
          <a:xfrm>
            <a:off x="727350" y="1491750"/>
            <a:ext cx="3599999" cy="2160000"/>
          </a:xfrm>
          <a:prstGeom prst="rect">
            <a:avLst/>
          </a:prstGeom>
          <a:noFill/>
          <a:ln>
            <a:noFill/>
          </a:ln>
        </p:spPr>
      </p:pic>
      <p:sp>
        <p:nvSpPr>
          <p:cNvPr id="133" name="Google Shape;133;p21"/>
          <p:cNvSpPr/>
          <p:nvPr/>
        </p:nvSpPr>
        <p:spPr>
          <a:xfrm>
            <a:off x="0" y="4797300"/>
            <a:ext cx="9144000" cy="360000"/>
          </a:xfrm>
          <a:prstGeom prst="rect">
            <a:avLst/>
          </a:prstGeom>
          <a:solidFill>
            <a:srgbClr val="01B8A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cxnSp>
        <p:nvCxnSpPr>
          <p:cNvPr id="134" name="Google Shape;134;p21"/>
          <p:cNvCxnSpPr/>
          <p:nvPr/>
        </p:nvCxnSpPr>
        <p:spPr>
          <a:xfrm>
            <a:off x="727350" y="506300"/>
            <a:ext cx="2100" cy="196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