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764" r:id="rId2"/>
  </p:sldMasterIdLst>
  <p:notesMasterIdLst>
    <p:notesMasterId r:id="rId37"/>
  </p:notesMasterIdLst>
  <p:sldIdLst>
    <p:sldId id="256" r:id="rId3"/>
    <p:sldId id="257" r:id="rId4"/>
    <p:sldId id="258" r:id="rId5"/>
    <p:sldId id="266" r:id="rId6"/>
    <p:sldId id="268" r:id="rId7"/>
    <p:sldId id="270" r:id="rId8"/>
    <p:sldId id="273" r:id="rId9"/>
    <p:sldId id="274" r:id="rId10"/>
    <p:sldId id="272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83" r:id="rId20"/>
    <p:sldId id="284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01" r:id="rId31"/>
    <p:sldId id="286" r:id="rId32"/>
    <p:sldId id="285" r:id="rId33"/>
    <p:sldId id="287" r:id="rId34"/>
    <p:sldId id="288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B3002-003D-4A6F-AE8B-45EC3D487552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B973-5DDD-42CA-A786-A921C3B41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2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FB973-5DDD-42CA-A786-A921C3B412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9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00B-CC5C-4797-9CC0-BE041F4F71A2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5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3142-25DD-445A-B35D-5D23C0BBC45F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C057-3D80-4152-8D45-608D6D05E73F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1C19-3236-4342-A81F-E5F2B944287C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3674-D227-471F-B8AD-F689B8175526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D85-7021-455D-B2EB-E531E69448EE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5D6-7069-4EC3-9847-C323EBD02B75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FCE-AAAE-461B-BFAB-E2B0C7C6E9DD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E445-0502-4888-9C93-8D539C4D3F5D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67C-EF56-441F-B2A1-E4F2C1B2FE47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3EAA-4FF1-4056-BE94-1D48507604FC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6D1-4376-448A-9664-50800F87B21C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8E40-5795-4725-9AD5-BE42B66373EE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3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6F4A-1161-4E81-91DE-F74648614D64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8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778-8CA4-4F06-B54D-D2AA44863975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4D1-7BAF-4CD1-8212-483DA5073FDC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4D8-CB03-444F-8927-2052CABA0857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2222-DCF9-497C-A374-BA5E6C292AE9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BCA-D9A8-4E7F-9D0E-8967552A74B8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6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963-6005-4A07-9731-E92456A448FD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6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7D73-9772-4AD0-BB40-09ABEABD38B0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7909-7453-45FB-925E-E1D0EAE2B97D}" type="datetime2">
              <a:rPr lang="en-US" smtClean="0"/>
              <a:t>Sunday, April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1E279BB-8FC3-4ACB-88FF-BD7EE974060E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79BB-8FC3-4ACB-88FF-BD7EE974060E}" type="datetime2">
              <a:rPr lang="en-US" smtClean="0"/>
              <a:t>Sunday, April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pages/interactives/spacex-launch-graphi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spacex.com/vehicles/falcon-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Falcon/_9/_and_Falcon_Heavy_launches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Falcon/_9/_and_Falcon_Heavy_launches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C16EB5-D4EC-4D9B-A0DF-0E4036E8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Ground Control to Major Tom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803DC0C6-4C00-4A07-B2FB-A39528556AFA}"/>
              </a:ext>
            </a:extLst>
          </p:cNvPr>
          <p:cNvSpPr txBox="1">
            <a:spLocks/>
          </p:cNvSpPr>
          <p:nvPr/>
        </p:nvSpPr>
        <p:spPr>
          <a:xfrm>
            <a:off x="550863" y="5252936"/>
            <a:ext cx="3565525" cy="839889"/>
          </a:xfrm>
          <a:prstGeom prst="rect">
            <a:avLst/>
          </a:prstGeom>
        </p:spPr>
        <p:txBody>
          <a:bodyPr vert="horz" wrap="square" lIns="0" tIns="0" rIns="0" bIns="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Ahmet Semih Kafkas</a:t>
            </a:r>
          </a:p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2022</a:t>
            </a:r>
          </a:p>
        </p:txBody>
      </p:sp>
      <p:pic>
        <p:nvPicPr>
          <p:cNvPr id="6" name="Resim 5" descr="metin, kişi, portakal, poz içeren bir resim&#10;&#10;Açıklama otomatik olarak oluşturuldu">
            <a:extLst>
              <a:ext uri="{FF2B5EF4-FFF2-40B4-BE49-F238E27FC236}">
                <a16:creationId xmlns:a16="http://schemas.microsoft.com/office/drawing/2014/main" id="{FFFCF018-1B2B-4F88-99B3-C078C17B7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Methodology-Exploratory Data Analysis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9" name="İçerik Yer Tutucusu 8" descr="tablo içeren bir resim&#10;&#10;Açıklama otomatik olarak oluşturuldu">
            <a:extLst>
              <a:ext uri="{FF2B5EF4-FFF2-40B4-BE49-F238E27FC236}">
                <a16:creationId xmlns:a16="http://schemas.microsoft.com/office/drawing/2014/main" id="{AB47D747-ABCD-4F60-A4C0-71840A48A0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47" y="1287780"/>
            <a:ext cx="2705100" cy="2141220"/>
          </a:xfrm>
        </p:spPr>
      </p:pic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546755" y="1166632"/>
            <a:ext cx="3884100" cy="1564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4)</a:t>
            </a:r>
            <a:r>
              <a:rPr lang="en-GB" dirty="0"/>
              <a:t> Calculate the number and occurrence of each orbit with value_counts function applicable on DataFrame column “Orbit”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546755" y="4728900"/>
            <a:ext cx="3884100" cy="1924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6) Create landing class according to the values in Outcome column and measure the success rate</a:t>
            </a:r>
            <a:endParaRPr lang="en-GB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8A503D0-DC91-4392-81B8-2B9AA99797E0}"/>
              </a:ext>
            </a:extLst>
          </p:cNvPr>
          <p:cNvSpPr/>
          <p:nvPr/>
        </p:nvSpPr>
        <p:spPr>
          <a:xfrm>
            <a:off x="546755" y="2967446"/>
            <a:ext cx="3884100" cy="1564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5)</a:t>
            </a:r>
            <a:r>
              <a:rPr lang="en-GB" dirty="0"/>
              <a:t> Calculate the number and occurrence of mission outcome per orbit type with value_counts function applicable on DataFrame column “</a:t>
            </a:r>
            <a:r>
              <a:rPr lang="en-GB" b="0" i="0" dirty="0">
                <a:effectLst/>
                <a:latin typeface="Menlo"/>
              </a:rPr>
              <a:t>Outcome</a:t>
            </a:r>
            <a:r>
              <a:rPr lang="en-GB" dirty="0"/>
              <a:t>”</a:t>
            </a:r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571E92C3-E278-4393-97D2-E0FEB493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05" y="1325563"/>
            <a:ext cx="3714359" cy="2141219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EB0EA69B-F653-4ED9-A89B-3ADFAD6A2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32" y="3847027"/>
            <a:ext cx="3714360" cy="21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FB7CD2-E88E-4C20-84E1-99A089CF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567" y="6374982"/>
            <a:ext cx="1692274" cy="184666"/>
          </a:xfrm>
        </p:spPr>
        <p:txBody>
          <a:bodyPr/>
          <a:lstStyle/>
          <a:p>
            <a:fld id="{DBA1B0FB-D917-4C8C-928F-313BD683BF39}" type="slidenum">
              <a:rPr lang="en-US" sz="1200" smtClean="0"/>
              <a:t>11</a:t>
            </a:fld>
            <a:endParaRPr lang="en-US" sz="1200"/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9CB4C76B-E405-4650-95CC-1210A6DF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65746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6DBDCC2B-7209-4F55-8902-F4DBFDC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70" y="4211877"/>
            <a:ext cx="11457660" cy="1899991"/>
          </a:xfrm>
        </p:spPr>
        <p:txBody>
          <a:bodyPr/>
          <a:lstStyle/>
          <a:p>
            <a:r>
              <a:rPr lang="en-US" dirty="0"/>
              <a:t>The success rate(the mean) is calculated as 0.66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7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Methodology-Exploratory Analysis Using SQL</a:t>
            </a:r>
            <a:endParaRPr lang="en-GB" sz="6000" dirty="0">
              <a:solidFill>
                <a:schemeClr val="bg1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0" y="1230248"/>
            <a:ext cx="3937614" cy="152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1)Uploading data to IBM - DB2 Service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combo usage SQL and 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8230883" y="1249831"/>
            <a:ext cx="3961117" cy="152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3)</a:t>
            </a:r>
            <a:r>
              <a:rPr lang="en-GB" dirty="0"/>
              <a:t> Displaying 5 records where launch sites begin with the string 'CCA’ by</a:t>
            </a:r>
          </a:p>
          <a:p>
            <a:r>
              <a:rPr lang="en-GB" dirty="0"/>
              <a:t>SELECT * FROM … WHERE… LIMIT 5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8A503D0-DC91-4392-81B8-2B9AA99797E0}"/>
              </a:ext>
            </a:extLst>
          </p:cNvPr>
          <p:cNvSpPr/>
          <p:nvPr/>
        </p:nvSpPr>
        <p:spPr>
          <a:xfrm>
            <a:off x="4181426" y="1258423"/>
            <a:ext cx="3884100" cy="149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2) Displaying the names of the unique launch sites in the space mission</a:t>
            </a:r>
          </a:p>
          <a:p>
            <a:r>
              <a:rPr lang="en-GB" dirty="0"/>
              <a:t> by SELECT …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A91A596F-CE24-47B5-889A-95E941DD6F3F}"/>
              </a:ext>
            </a:extLst>
          </p:cNvPr>
          <p:cNvSpPr/>
          <p:nvPr/>
        </p:nvSpPr>
        <p:spPr>
          <a:xfrm>
            <a:off x="-1" y="2917534"/>
            <a:ext cx="3937613" cy="156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4)</a:t>
            </a:r>
            <a:r>
              <a:rPr lang="en-GB" dirty="0">
                <a:solidFill>
                  <a:schemeClr val="bg1"/>
                </a:solidFill>
              </a:rPr>
              <a:t> Displaying the total payload mass carried by boosters launched by NASA (CRS) by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SELECT SUM…AS….FROM…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09520023-00AC-41C0-9264-B68C93AE0B63}"/>
              </a:ext>
            </a:extLst>
          </p:cNvPr>
          <p:cNvSpPr/>
          <p:nvPr/>
        </p:nvSpPr>
        <p:spPr>
          <a:xfrm>
            <a:off x="8262423" y="2917534"/>
            <a:ext cx="3884100" cy="30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6) </a:t>
            </a:r>
            <a:r>
              <a:rPr lang="en-GB" sz="1600" dirty="0">
                <a:solidFill>
                  <a:schemeClr val="bg1"/>
                </a:solidFill>
              </a:rPr>
              <a:t>Listing the date when the first successful landing outcome in ground pad was achieved by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SELECT MIN… AS…\ WHERE</a:t>
            </a:r>
          </a:p>
          <a:p>
            <a:r>
              <a:rPr lang="en-GB" sz="1600" dirty="0">
                <a:solidFill>
                  <a:schemeClr val="bg1"/>
                </a:solidFill>
              </a:rPr>
              <a:t>LANDING__OUTCOME = 'Success (ground pad)'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650CA08-F61E-42A3-BF41-FC462249F873}"/>
              </a:ext>
            </a:extLst>
          </p:cNvPr>
          <p:cNvSpPr/>
          <p:nvPr/>
        </p:nvSpPr>
        <p:spPr>
          <a:xfrm>
            <a:off x="4181426" y="2917535"/>
            <a:ext cx="3884100" cy="156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5) </a:t>
            </a:r>
            <a:r>
              <a:rPr lang="en-GB" dirty="0">
                <a:solidFill>
                  <a:schemeClr val="bg1"/>
                </a:solidFill>
              </a:rPr>
              <a:t>Displaying average payload mass carried by booster version F9 v1.1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by SELECT AVG…. AS … FROM… WHERE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BOOSTER_VERSION = 'F9 v1.1'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585B57-B53F-4CEF-87E9-AAB80A25C7EB}"/>
              </a:ext>
            </a:extLst>
          </p:cNvPr>
          <p:cNvSpPr/>
          <p:nvPr/>
        </p:nvSpPr>
        <p:spPr>
          <a:xfrm>
            <a:off x="0" y="4643785"/>
            <a:ext cx="8065526" cy="208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7) </a:t>
            </a:r>
            <a:r>
              <a:rPr lang="en-GB" dirty="0">
                <a:solidFill>
                  <a:schemeClr val="bg1"/>
                </a:solidFill>
              </a:rPr>
              <a:t>Listing the names of the boosters which have success in drone ship and have payload mass greater than 4000 but less than 6000 by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SELECT …FROM … WHERE LANDING__OUTCOME = 'Success (drone ship)' \AND PAYLOAD_MASS__KG_ &gt; 4000 AND PAYLOAD_MASS__KG_ &lt; 6000;</a:t>
            </a:r>
          </a:p>
        </p:txBody>
      </p:sp>
    </p:spTree>
    <p:extLst>
      <p:ext uri="{BB962C8B-B14F-4D97-AF65-F5344CB8AC3E}">
        <p14:creationId xmlns:p14="http://schemas.microsoft.com/office/powerpoint/2010/main" val="260750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Methodology-Exploratory Analysis Using SQL</a:t>
            </a:r>
            <a:endParaRPr lang="en-GB" sz="6000" dirty="0">
              <a:solidFill>
                <a:schemeClr val="bg1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281020" y="1298407"/>
            <a:ext cx="5557520" cy="26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8) List the total number of successful and failure mission outcomes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6ED12DE-96DB-4B7A-9153-CE8E47C672AC}"/>
              </a:ext>
            </a:extLst>
          </p:cNvPr>
          <p:cNvSpPr/>
          <p:nvPr/>
        </p:nvSpPr>
        <p:spPr>
          <a:xfrm>
            <a:off x="6236510" y="1298407"/>
            <a:ext cx="5557520" cy="26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List the names of the </a:t>
            </a:r>
            <a:r>
              <a:rPr lang="en-GB" dirty="0" err="1">
                <a:solidFill>
                  <a:schemeClr val="bg1"/>
                </a:solidFill>
              </a:rPr>
              <a:t>booster_versions</a:t>
            </a:r>
            <a:r>
              <a:rPr lang="en-GB" dirty="0">
                <a:solidFill>
                  <a:schemeClr val="bg1"/>
                </a:solidFill>
              </a:rPr>
              <a:t> which have carried the maximum payload mass. Use a subquery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45678D6B-D69B-4715-90BE-0752C8E81D5D}"/>
              </a:ext>
            </a:extLst>
          </p:cNvPr>
          <p:cNvSpPr/>
          <p:nvPr/>
        </p:nvSpPr>
        <p:spPr>
          <a:xfrm>
            <a:off x="6236510" y="4072802"/>
            <a:ext cx="5557520" cy="26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Rank the count of landing outcomes (such as Failure (drone ship) or Success (ground pad)) between the date 2010-06-04 and 2017-03-20, in descending order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1E424EBC-9A40-4E4A-91A3-53182F12FF4A}"/>
              </a:ext>
            </a:extLst>
          </p:cNvPr>
          <p:cNvSpPr/>
          <p:nvPr/>
        </p:nvSpPr>
        <p:spPr>
          <a:xfrm>
            <a:off x="281020" y="4072802"/>
            <a:ext cx="5557520" cy="26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List the failed </a:t>
            </a:r>
            <a:r>
              <a:rPr lang="en-GB" dirty="0" err="1">
                <a:solidFill>
                  <a:schemeClr val="bg1"/>
                </a:solidFill>
              </a:rPr>
              <a:t>landing_outcomes</a:t>
            </a:r>
            <a:r>
              <a:rPr lang="en-GB" dirty="0">
                <a:solidFill>
                  <a:schemeClr val="bg1"/>
                </a:solidFill>
              </a:rPr>
              <a:t> in drone ship, their booster versions, and launch site names for in year 2015</a:t>
            </a:r>
          </a:p>
        </p:txBody>
      </p:sp>
    </p:spTree>
    <p:extLst>
      <p:ext uri="{BB962C8B-B14F-4D97-AF65-F5344CB8AC3E}">
        <p14:creationId xmlns:p14="http://schemas.microsoft.com/office/powerpoint/2010/main" val="13160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35148-94F1-4EC9-B3F8-9D6EE585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Results EDA with SQL</a:t>
            </a:r>
            <a:endParaRPr lang="en-GB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C596D852-4A13-46F5-BBDE-22ED132D11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3000041"/>
              </p:ext>
            </p:extLst>
          </p:nvPr>
        </p:nvGraphicFramePr>
        <p:xfrm>
          <a:off x="94422" y="1447292"/>
          <a:ext cx="1794013" cy="1833850"/>
        </p:xfrm>
        <a:graphic>
          <a:graphicData uri="http://schemas.openxmlformats.org/drawingml/2006/table">
            <a:tbl>
              <a:tblPr/>
              <a:tblGrid>
                <a:gridCol w="1794013">
                  <a:extLst>
                    <a:ext uri="{9D8B030D-6E8A-4147-A177-3AD203B41FA5}">
                      <a16:colId xmlns:a16="http://schemas.microsoft.com/office/drawing/2014/main" val="365106283"/>
                    </a:ext>
                  </a:extLst>
                </a:gridCol>
              </a:tblGrid>
              <a:tr h="3667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dirty="0" err="1">
                          <a:effectLst/>
                        </a:rPr>
                        <a:t>Launch_Sites</a:t>
                      </a:r>
                      <a:endParaRPr lang="en-GB" sz="1800" b="1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62443"/>
                  </a:ext>
                </a:extLst>
              </a:tr>
              <a:tr h="3667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CCAFS LC-40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86673"/>
                  </a:ext>
                </a:extLst>
              </a:tr>
              <a:tr h="3667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CCAFS SLC-40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81044"/>
                  </a:ext>
                </a:extLst>
              </a:tr>
              <a:tr h="3667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</a:rPr>
                        <a:t>KSC LC-39A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52844"/>
                  </a:ext>
                </a:extLst>
              </a:tr>
              <a:tr h="3667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VAFB SLC-4E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426"/>
                  </a:ext>
                </a:extLst>
              </a:tr>
            </a:tbl>
          </a:graphicData>
        </a:graphic>
      </p:graphicFrame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CB5C5F1E-8874-4A29-9624-00994F62A9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9995625"/>
              </p:ext>
            </p:extLst>
          </p:nvPr>
        </p:nvGraphicFramePr>
        <p:xfrm>
          <a:off x="1888434" y="1447292"/>
          <a:ext cx="4317723" cy="798446"/>
        </p:xfrm>
        <a:graphic>
          <a:graphicData uri="http://schemas.openxmlformats.org/drawingml/2006/table">
            <a:tbl>
              <a:tblPr/>
              <a:tblGrid>
                <a:gridCol w="4317723">
                  <a:extLst>
                    <a:ext uri="{9D8B030D-6E8A-4147-A177-3AD203B41FA5}">
                      <a16:colId xmlns:a16="http://schemas.microsoft.com/office/drawing/2014/main" val="398705555"/>
                    </a:ext>
                  </a:extLst>
                </a:gridCol>
              </a:tblGrid>
              <a:tr h="3992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 dirty="0">
                          <a:effectLst/>
                        </a:rPr>
                        <a:t>Total Payload Mass by NASA (CRS)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59441"/>
                  </a:ext>
                </a:extLst>
              </a:tr>
              <a:tr h="3992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dirty="0">
                          <a:effectLst/>
                        </a:rPr>
                        <a:t>45596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61125"/>
                  </a:ext>
                </a:extLst>
              </a:tr>
            </a:tbl>
          </a:graphicData>
        </a:graphic>
      </p:graphicFrame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D21647-33CB-49AF-9078-A3B783D9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9F62AA34-142F-4067-99F8-39360CF33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22094"/>
              </p:ext>
            </p:extLst>
          </p:nvPr>
        </p:nvGraphicFramePr>
        <p:xfrm>
          <a:off x="1888435" y="2260519"/>
          <a:ext cx="4317724" cy="1005840"/>
        </p:xfrm>
        <a:graphic>
          <a:graphicData uri="http://schemas.openxmlformats.org/drawingml/2006/table">
            <a:tbl>
              <a:tblPr/>
              <a:tblGrid>
                <a:gridCol w="4317724">
                  <a:extLst>
                    <a:ext uri="{9D8B030D-6E8A-4147-A177-3AD203B41FA5}">
                      <a16:colId xmlns:a16="http://schemas.microsoft.com/office/drawing/2014/main" val="3931365333"/>
                    </a:ext>
                  </a:extLst>
                </a:gridCol>
              </a:tblGrid>
              <a:tr h="527865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Average Payload Mass by Booster Version F9 v1.1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94743"/>
                  </a:ext>
                </a:extLst>
              </a:tr>
              <a:tr h="301637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2928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45487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45F7F952-0570-4F9B-BD92-69854FA5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2190"/>
              </p:ext>
            </p:extLst>
          </p:nvPr>
        </p:nvGraphicFramePr>
        <p:xfrm>
          <a:off x="6206157" y="1427281"/>
          <a:ext cx="5025060" cy="833238"/>
        </p:xfrm>
        <a:graphic>
          <a:graphicData uri="http://schemas.openxmlformats.org/drawingml/2006/table">
            <a:tbl>
              <a:tblPr/>
              <a:tblGrid>
                <a:gridCol w="5025060">
                  <a:extLst>
                    <a:ext uri="{9D8B030D-6E8A-4147-A177-3AD203B41FA5}">
                      <a16:colId xmlns:a16="http://schemas.microsoft.com/office/drawing/2014/main" val="2799045714"/>
                    </a:ext>
                  </a:extLst>
                </a:gridCol>
              </a:tblGrid>
              <a:tr h="416619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First Succesful Landing Outcome in Ground Pad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97154"/>
                  </a:ext>
                </a:extLst>
              </a:tr>
              <a:tr h="416619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2015-12-22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83314"/>
                  </a:ext>
                </a:extLst>
              </a:tr>
            </a:tbl>
          </a:graphicData>
        </a:graphic>
      </p:graphicFrame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7CA447EA-ED55-4C48-A460-A7CB6A019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39110"/>
              </p:ext>
            </p:extLst>
          </p:nvPr>
        </p:nvGraphicFramePr>
        <p:xfrm>
          <a:off x="6206157" y="2230578"/>
          <a:ext cx="5025060" cy="1005840"/>
        </p:xfrm>
        <a:graphic>
          <a:graphicData uri="http://schemas.openxmlformats.org/drawingml/2006/table">
            <a:tbl>
              <a:tblPr/>
              <a:tblGrid>
                <a:gridCol w="2415895">
                  <a:extLst>
                    <a:ext uri="{9D8B030D-6E8A-4147-A177-3AD203B41FA5}">
                      <a16:colId xmlns:a16="http://schemas.microsoft.com/office/drawing/2014/main" val="3728926399"/>
                    </a:ext>
                  </a:extLst>
                </a:gridCol>
                <a:gridCol w="2609165">
                  <a:extLst>
                    <a:ext uri="{9D8B030D-6E8A-4147-A177-3AD203B41FA5}">
                      <a16:colId xmlns:a16="http://schemas.microsoft.com/office/drawing/2014/main" val="34453005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Successful 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Failure 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7704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4427"/>
                  </a:ext>
                </a:extLst>
              </a:tr>
            </a:tbl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59CD1188-D1EA-4406-B405-8F788351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6560"/>
              </p:ext>
            </p:extLst>
          </p:nvPr>
        </p:nvGraphicFramePr>
        <p:xfrm>
          <a:off x="0" y="3311083"/>
          <a:ext cx="2918868" cy="4501600"/>
        </p:xfrm>
        <a:graphic>
          <a:graphicData uri="http://schemas.openxmlformats.org/drawingml/2006/table">
            <a:tbl>
              <a:tblPr/>
              <a:tblGrid>
                <a:gridCol w="2918868">
                  <a:extLst>
                    <a:ext uri="{9D8B030D-6E8A-4147-A177-3AD203B41FA5}">
                      <a16:colId xmlns:a16="http://schemas.microsoft.com/office/drawing/2014/main" val="2590801566"/>
                    </a:ext>
                  </a:extLst>
                </a:gridCol>
              </a:tblGrid>
              <a:tr h="51887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Booster Versions which carried the Maximum Payload Mass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417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B1048.4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83123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B1048.5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98963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B1049.4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84778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B1049.5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93460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B1049.7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7706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B1051.3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04344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B1051.4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4007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B1051.6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5427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B1056.4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61706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B1058.3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2745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F9 B5 B1060.2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04858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dirty="0">
                          <a:effectLst/>
                        </a:rPr>
                        <a:t>F9 B5 B1060.3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76645"/>
                  </a:ext>
                </a:extLst>
              </a:tr>
            </a:tbl>
          </a:graphicData>
        </a:graphic>
      </p:graphicFrame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833FB8A2-266A-442C-A3D6-67EF5861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4339"/>
              </p:ext>
            </p:extLst>
          </p:nvPr>
        </p:nvGraphicFramePr>
        <p:xfrm>
          <a:off x="2918868" y="3311083"/>
          <a:ext cx="8326119" cy="1097280"/>
        </p:xfrm>
        <a:graphic>
          <a:graphicData uri="http://schemas.openxmlformats.org/drawingml/2006/table">
            <a:tbl>
              <a:tblPr/>
              <a:tblGrid>
                <a:gridCol w="2775373">
                  <a:extLst>
                    <a:ext uri="{9D8B030D-6E8A-4147-A177-3AD203B41FA5}">
                      <a16:colId xmlns:a16="http://schemas.microsoft.com/office/drawing/2014/main" val="4059730602"/>
                    </a:ext>
                  </a:extLst>
                </a:gridCol>
                <a:gridCol w="2775373">
                  <a:extLst>
                    <a:ext uri="{9D8B030D-6E8A-4147-A177-3AD203B41FA5}">
                      <a16:colId xmlns:a16="http://schemas.microsoft.com/office/drawing/2014/main" val="3746142189"/>
                    </a:ext>
                  </a:extLst>
                </a:gridCol>
                <a:gridCol w="2775373">
                  <a:extLst>
                    <a:ext uri="{9D8B030D-6E8A-4147-A177-3AD203B41FA5}">
                      <a16:colId xmlns:a16="http://schemas.microsoft.com/office/drawing/2014/main" val="3554856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>
                          <a:effectLst/>
                        </a:rPr>
                        <a:t>booster_version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launch_site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January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F9 v1.1 B1012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CCAFS 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April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F9 v1.1 B1015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CCAFS LC-40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66979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FEBDC31E-5338-41D9-A834-910A8ABD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23949"/>
              </p:ext>
            </p:extLst>
          </p:nvPr>
        </p:nvGraphicFramePr>
        <p:xfrm>
          <a:off x="2905097" y="4316923"/>
          <a:ext cx="8326120" cy="3495762"/>
        </p:xfrm>
        <a:graphic>
          <a:graphicData uri="http://schemas.openxmlformats.org/drawingml/2006/table">
            <a:tbl>
              <a:tblPr/>
              <a:tblGrid>
                <a:gridCol w="4163060">
                  <a:extLst>
                    <a:ext uri="{9D8B030D-6E8A-4147-A177-3AD203B41FA5}">
                      <a16:colId xmlns:a16="http://schemas.microsoft.com/office/drawing/2014/main" val="3947815227"/>
                    </a:ext>
                  </a:extLst>
                </a:gridCol>
                <a:gridCol w="4163060">
                  <a:extLst>
                    <a:ext uri="{9D8B030D-6E8A-4147-A177-3AD203B41FA5}">
                      <a16:colId xmlns:a16="http://schemas.microsoft.com/office/drawing/2014/main" val="2269457153"/>
                    </a:ext>
                  </a:extLst>
                </a:gridCol>
              </a:tblGrid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Landing Outcome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Total 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45230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No attempt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99529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Failure (drone ship)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117171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Success (drone ship)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81861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Controlled (ocean)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51807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Success (ground pad)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24759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Failure (parachute)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06418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Uncontrolled (ocean)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44026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Precluded (drone ship)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414E8708-29C3-42D8-B63E-E04D223D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4" y="4575704"/>
            <a:ext cx="11600835" cy="223132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Methodology-EDA with Data Visualization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932835" y="1166632"/>
            <a:ext cx="3884100" cy="1564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Importing pandas, NumPy , and Seaborn Libraries for Data Visualization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5419965" y="1048425"/>
            <a:ext cx="6169005" cy="3365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We can plot out the </a:t>
            </a:r>
            <a:r>
              <a:rPr lang="en-GB" dirty="0" err="1"/>
              <a:t>FlightNumber</a:t>
            </a:r>
            <a:r>
              <a:rPr lang="en-GB" dirty="0"/>
              <a:t> vs. </a:t>
            </a:r>
            <a:r>
              <a:rPr lang="en-GB" dirty="0" err="1"/>
              <a:t>PayloadMass</a:t>
            </a:r>
            <a:r>
              <a:rPr lang="en-GB" dirty="0"/>
              <a:t> and overlay the outcome of the launch. </a:t>
            </a:r>
          </a:p>
          <a:p>
            <a:r>
              <a:rPr lang="en-GB" dirty="0"/>
              <a:t>We see that as the flight number increases, the first stage is more likely to land successfully. The payload mass is also important; it seems the more massive the payload, the less likely the first stage will return.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8A503D0-DC91-4392-81B8-2B9AA99797E0}"/>
              </a:ext>
            </a:extLst>
          </p:cNvPr>
          <p:cNvSpPr/>
          <p:nvPr/>
        </p:nvSpPr>
        <p:spPr>
          <a:xfrm>
            <a:off x="932835" y="2922532"/>
            <a:ext cx="3884100" cy="1564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>
                <a:effectLst/>
                <a:latin typeface="-apple-system"/>
              </a:rPr>
              <a:t>Reading the SpaceX dataset into a Pandas </a:t>
            </a:r>
            <a:r>
              <a:rPr lang="en-GB" dirty="0">
                <a:latin typeface="-apple-system"/>
              </a:rPr>
              <a:t>D</a:t>
            </a:r>
            <a:r>
              <a:rPr lang="en-GB" b="0" i="0" dirty="0">
                <a:effectLst/>
                <a:latin typeface="-apple-system"/>
              </a:rPr>
              <a:t>ataFrame and printing its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1- Plotting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LaunchSite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FlightNumber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99F5F54-8612-4D86-A0CE-E38AB57F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4" y="1675227"/>
            <a:ext cx="9611900" cy="50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0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2- Plotting </a:t>
            </a:r>
            <a:r>
              <a:rPr lang="en-US" sz="3200" dirty="0">
                <a:solidFill>
                  <a:schemeClr val="bg1"/>
                </a:solidFill>
              </a:rPr>
              <a:t>Payload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FlightNumber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BAF211F-ADA2-40FB-8EAA-CDCD8475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2" y="1770677"/>
            <a:ext cx="9809431" cy="46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9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3-Visualizing the relationship between success rate of each orbit type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D864D0-1E55-4E24-A12E-CF4A1B5C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33" y="1675227"/>
            <a:ext cx="8025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6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6-Visualizing the launch success yearly trend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8C27027-2CBC-4F3B-9C5C-6A8F6D2D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28" y="1675227"/>
            <a:ext cx="77773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4D988F-E8D8-4DC6-86FE-63386DEE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031" y="110101"/>
            <a:ext cx="8139536" cy="148691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  <a:endParaRPr lang="en-GB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0C9C54-CEEB-4F2B-9EFD-B7C14371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2" y="1773654"/>
            <a:ext cx="4518730" cy="4517022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Executive Summary</a:t>
            </a:r>
          </a:p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Introduction</a:t>
            </a:r>
          </a:p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Methodology</a:t>
            </a:r>
          </a:p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Results</a:t>
            </a:r>
          </a:p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Conclusion</a:t>
            </a:r>
          </a:p>
          <a:p>
            <a:pPr marL="0" indent="0" algn="r">
              <a:buNone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Appendix</a:t>
            </a:r>
            <a:endParaRPr lang="en-GB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68F590-9D66-4440-9609-6311E2FB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9" r="1" b="1"/>
          <a:stretch/>
        </p:blipFill>
        <p:spPr>
          <a:xfrm>
            <a:off x="740692" y="1773654"/>
            <a:ext cx="4713922" cy="4230787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FB7CD2-E88E-4C20-84E1-99A089CF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567" y="6374982"/>
            <a:ext cx="1692274" cy="184666"/>
          </a:xfrm>
        </p:spPr>
        <p:txBody>
          <a:bodyPr/>
          <a:lstStyle/>
          <a:p>
            <a:fld id="{DBA1B0FB-D917-4C8C-928F-313BD683BF39}" type="slidenum">
              <a:rPr lang="en-US" sz="1200" smtClean="0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1395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853"/>
            <a:ext cx="12192000" cy="132556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Methodology-</a:t>
            </a:r>
            <a:r>
              <a:rPr lang="en-GB" sz="60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Launch Sites Locations Analysis with Folium</a:t>
            </a:r>
            <a:endParaRPr lang="en-GB" sz="6000" dirty="0">
              <a:solidFill>
                <a:schemeClr val="bg1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2FDED76-0AF2-4F00-B23E-C0812D2F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159" y="1825625"/>
            <a:ext cx="10786187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00000"/>
              </a:solidFill>
              <a:effectLst/>
              <a:latin typeface="Source Sans Pro ExtraLight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Source Sans Pro ExtraLight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TASK 1:</a:t>
            </a:r>
            <a:r>
              <a:rPr lang="en-GB" b="0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 Mark all launch sites on a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TASK 2:</a:t>
            </a:r>
            <a:r>
              <a:rPr lang="en-GB" b="0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 Mark the success/failed launches for each site on the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TASK 3:</a:t>
            </a:r>
            <a:r>
              <a:rPr lang="en-GB" b="0" i="0" dirty="0">
                <a:solidFill>
                  <a:schemeClr val="bg1"/>
                </a:solidFill>
                <a:effectLst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20603050405020304" pitchFamily="18" charset="-34"/>
              </a:rPr>
              <a:t> Calculate the distances between a launch site to its proximities</a:t>
            </a:r>
          </a:p>
          <a:p>
            <a:endParaRPr lang="en-GB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5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arita içeren bir resim&#10;&#10;Açıklama otomatik olarak oluşturuldu">
            <a:extLst>
              <a:ext uri="{FF2B5EF4-FFF2-40B4-BE49-F238E27FC236}">
                <a16:creationId xmlns:a16="http://schemas.microsoft.com/office/drawing/2014/main" id="{1EBCEA86-8AF3-43F5-A5AB-E8F9F608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4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01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arita içeren bir resim&#10;&#10;Açıklama otomatik olarak oluşturuldu">
            <a:extLst>
              <a:ext uri="{FF2B5EF4-FFF2-40B4-BE49-F238E27FC236}">
                <a16:creationId xmlns:a16="http://schemas.microsoft.com/office/drawing/2014/main" id="{5420AFD5-1D67-4A33-8C2C-699F4F12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6309"/>
            <a:ext cx="10905066" cy="5125381"/>
          </a:xfrm>
          <a:prstGeom prst="rect">
            <a:avLst/>
          </a:prstGeom>
        </p:spPr>
      </p:pic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7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etin kutusu 14">
            <a:extLst>
              <a:ext uri="{FF2B5EF4-FFF2-40B4-BE49-F238E27FC236}">
                <a16:creationId xmlns:a16="http://schemas.microsoft.com/office/drawing/2014/main" id="{963BE016-1792-48FC-96EA-A08F0D6D398B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RESULTS OF LAUNCHS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F182D56-BE26-401E-B084-7CF2C3D8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442775"/>
            <a:ext cx="2685705" cy="280871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5F563EE-44DD-4E42-A092-B6A535C0D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18" y="1473877"/>
            <a:ext cx="2685705" cy="27776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F92193D-B1F6-4D09-ADE9-9A0600627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812586"/>
            <a:ext cx="2637795" cy="343890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5A90721-1C3F-4042-A11F-E31B1F952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62" y="2062639"/>
            <a:ext cx="2685706" cy="2188850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0CF1F1-3296-4541-9CA0-AA2C120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6">
            <a:extLst>
              <a:ext uri="{FF2B5EF4-FFF2-40B4-BE49-F238E27FC236}">
                <a16:creationId xmlns:a16="http://schemas.microsoft.com/office/drawing/2014/main" id="{EA6B225C-E414-416A-8F86-5CAEC218F17F}"/>
              </a:ext>
            </a:extLst>
          </p:cNvPr>
          <p:cNvSpPr txBox="1"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>
                <a:latin typeface="+mj-lt"/>
                <a:ea typeface="+mj-ea"/>
                <a:cs typeface="+mj-cs"/>
              </a:rPr>
              <a:t>TASK 3: Calculate the distances between a launch site to its proximities</a:t>
            </a:r>
          </a:p>
        </p:txBody>
      </p:sp>
      <p:pic>
        <p:nvPicPr>
          <p:cNvPr id="16" name="Resim 15" descr="metin, atletik oyun içeren bir resim&#10;&#10;Açıklama otomatik olarak oluşturuldu">
            <a:extLst>
              <a:ext uri="{FF2B5EF4-FFF2-40B4-BE49-F238E27FC236}">
                <a16:creationId xmlns:a16="http://schemas.microsoft.com/office/drawing/2014/main" id="{6D03B8EA-9818-456E-BF14-CDB0609C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611603"/>
            <a:ext cx="5586942" cy="2053201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0CF1F1-3296-4541-9CA0-AA2C120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Resim 9" descr="harita içeren bir resim&#10;&#10;Açıklama otomatik olarak oluşturuldu">
            <a:extLst>
              <a:ext uri="{FF2B5EF4-FFF2-40B4-BE49-F238E27FC236}">
                <a16:creationId xmlns:a16="http://schemas.microsoft.com/office/drawing/2014/main" id="{3166C3B2-547C-46C3-9A9E-D3D2EE182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9" r="-1" b="12195"/>
          <a:stretch/>
        </p:blipFill>
        <p:spPr>
          <a:xfrm>
            <a:off x="749204" y="3670290"/>
            <a:ext cx="5586942" cy="27467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5D365D8-AC93-4283-8FB0-BB1B2F6DF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4" r="16905" b="1"/>
          <a:stretch/>
        </p:blipFill>
        <p:spPr>
          <a:xfrm>
            <a:off x="7633409" y="3315854"/>
            <a:ext cx="3279799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5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853"/>
            <a:ext cx="12192000" cy="132556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Methodology-</a:t>
            </a:r>
            <a:r>
              <a:rPr lang="en-GB" sz="60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Build an Interactive Dashboard with </a:t>
            </a:r>
            <a:r>
              <a:rPr lang="en-GB" sz="6000" dirty="0" err="1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Ploty</a:t>
            </a:r>
            <a:r>
              <a:rPr lang="en-GB" sz="60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ngsana New" panose="020B0502040204020203" pitchFamily="18" charset="-34"/>
              </a:rPr>
              <a:t> Dash</a:t>
            </a:r>
            <a:endParaRPr lang="en-GB" sz="6000" dirty="0">
              <a:solidFill>
                <a:schemeClr val="bg1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2FDED76-0AF2-4F00-B23E-C0812D2F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159" y="1825625"/>
            <a:ext cx="10786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TASK 1: Add a Launch Site Drop-down Input Component</a:t>
            </a:r>
          </a:p>
          <a:p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TASK 2: Add a </a:t>
            </a:r>
            <a:r>
              <a:rPr lang="en-GB" dirty="0" err="1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callback</a:t>
            </a:r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function to render success-pie-chart based on selected site dropdown</a:t>
            </a:r>
          </a:p>
          <a:p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TASK 3: Add a Range Slider to Select Payload</a:t>
            </a:r>
          </a:p>
          <a:p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TASK 4: Add a </a:t>
            </a:r>
            <a:r>
              <a:rPr lang="en-GB" dirty="0" err="1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callback</a:t>
            </a:r>
            <a:r>
              <a:rPr lang="en-GB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function to render the success-payload-scatter-chart scatter plot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9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Methodology-Build an Interactive Dashboard with Ploty Dash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2FDED76-0AF2-4F00-B23E-C0812D2F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Questions to be answered: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Which site has the largest successful launches?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Which site has the highest launch success 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Which payload range(s) has the highest launch success 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Which payload range(s) has the lowest launch success 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Which F9 Booster version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v1.0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v1.1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etc.) has the 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BA1B0FB-D917-4C8C-928F-313BD683BF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91C082-EE08-46F8-8AE4-27EECE4EA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8" r="423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424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E0F77A0-FAD2-44AF-975A-E63711150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r="14745"/>
          <a:stretch/>
        </p:blipFill>
        <p:spPr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5D85A65-41EB-48B7-8E6F-EC1C53C54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0" r="23190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EF39762-FC86-44B1-A102-BEDC08118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r="23311"/>
          <a:stretch/>
        </p:blipFill>
        <p:spPr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5446C01-68C9-4D96-812F-93525B5CBB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r="14875"/>
          <a:stretch/>
        </p:blipFill>
        <p:spPr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F01BD92-4E4D-4112-A0AD-6D65ACB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010" y="6356350"/>
            <a:ext cx="7527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5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F01BD92-4E4D-4112-A0AD-6D65ACB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DEA429-E9DB-46A7-80C2-495D7CF3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47541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88166B4-AEE0-42E2-A3BA-53AA4DEC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2744"/>
            <a:ext cx="12192000" cy="37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3A4679-EF7D-413E-A4C0-B4FAE68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13" descr="Rocket launch">
            <a:extLst>
              <a:ext uri="{FF2B5EF4-FFF2-40B4-BE49-F238E27FC236}">
                <a16:creationId xmlns:a16="http://schemas.microsoft.com/office/drawing/2014/main" id="{2FC600BD-C2AD-4292-B58F-48B168277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33" r="1374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A32BD86-97DE-428E-9C0E-3053B53E6C7E}"/>
              </a:ext>
            </a:extLst>
          </p:cNvPr>
          <p:cNvSpPr txBox="1"/>
          <p:nvPr/>
        </p:nvSpPr>
        <p:spPr>
          <a:xfrm>
            <a:off x="4917440" y="5824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Questions to be answered:</a:t>
            </a:r>
            <a:endParaRPr lang="en-GB" sz="32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4388C1E-C3BF-4573-999E-9175E7448220}"/>
              </a:ext>
            </a:extLst>
          </p:cNvPr>
          <p:cNvSpPr txBox="1">
            <a:spLocks/>
          </p:cNvSpPr>
          <p:nvPr/>
        </p:nvSpPr>
        <p:spPr>
          <a:xfrm>
            <a:off x="4965431" y="1625600"/>
            <a:ext cx="6586489" cy="459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site has the largest successful launches?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Ans: KSC LC 39-A(10)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site has the highest launch success rate?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Ans: KSC LC 39-A(0.769)</a:t>
            </a: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latin typeface="-apple-system"/>
              </a:rPr>
              <a:t>Which payload range(s) has the highest launch success rate?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Ans: 3000-4000,4700-5300</a:t>
            </a:r>
            <a:endParaRPr lang="en-US" altLang="en-US" sz="2000" dirty="0">
              <a:latin typeface="-apple-system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000" dirty="0">
                <a:latin typeface="-apple-system"/>
              </a:rPr>
              <a:t>Which payload range(s) has the lowest launch success rate?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Ans: 5300-10000,0-2000</a:t>
            </a:r>
            <a:endParaRPr lang="en-US" altLang="en-US" sz="2000" dirty="0">
              <a:latin typeface="-apple-system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000" dirty="0">
                <a:latin typeface="-apple-system"/>
              </a:rPr>
              <a:t>Which F9 Booster version (</a:t>
            </a:r>
            <a:r>
              <a:rPr lang="en-US" altLang="en-US" sz="2000" dirty="0">
                <a:latin typeface="SFMono-Regular"/>
              </a:rPr>
              <a:t>v1.0</a:t>
            </a:r>
            <a:r>
              <a:rPr lang="en-US" altLang="en-US" sz="2000" dirty="0">
                <a:latin typeface="-apple-system"/>
              </a:rPr>
              <a:t>, </a:t>
            </a:r>
            <a:r>
              <a:rPr lang="en-US" altLang="en-US" sz="2000" dirty="0">
                <a:latin typeface="SFMono-Regular"/>
              </a:rPr>
              <a:t>v1.1</a:t>
            </a:r>
            <a:r>
              <a:rPr lang="en-US" altLang="en-US" sz="2000" dirty="0">
                <a:latin typeface="-apple-system"/>
              </a:rPr>
              <a:t>, </a:t>
            </a:r>
            <a:r>
              <a:rPr lang="en-US" altLang="en-US" sz="2000" dirty="0">
                <a:latin typeface="SFMono-Regular"/>
              </a:rPr>
              <a:t>FT</a:t>
            </a:r>
            <a:r>
              <a:rPr lang="en-US" altLang="en-US" sz="2000" dirty="0">
                <a:latin typeface="-apple-system"/>
              </a:rPr>
              <a:t>, </a:t>
            </a:r>
            <a:r>
              <a:rPr lang="en-US" altLang="en-US" sz="2000" dirty="0">
                <a:latin typeface="SFMono-Regular"/>
              </a:rPr>
              <a:t>B4</a:t>
            </a:r>
            <a:r>
              <a:rPr lang="en-US" altLang="en-US" sz="2000" dirty="0">
                <a:latin typeface="-apple-system"/>
              </a:rPr>
              <a:t>, </a:t>
            </a:r>
            <a:r>
              <a:rPr lang="en-US" altLang="en-US" sz="2000" dirty="0">
                <a:latin typeface="SFMono-Regular"/>
              </a:rPr>
              <a:t>B5</a:t>
            </a:r>
            <a:r>
              <a:rPr lang="en-US" altLang="en-US" sz="2000" dirty="0">
                <a:latin typeface="-apple-system"/>
              </a:rPr>
              <a:t>, etc.) has the highest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Ans: FT</a:t>
            </a:r>
            <a:endParaRPr lang="en-US" altLang="en-US" sz="2000" dirty="0">
              <a:latin typeface="-apple-system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3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Executive Summary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433809-6714-4D6D-BEE6-69C28C1C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40254"/>
            <a:ext cx="5949885" cy="9536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Cordia New" panose="020B0502040204020203" pitchFamily="34" charset="-34"/>
                <a:cs typeface="Cordia New" panose="020B0502040204020203" pitchFamily="34" charset="-34"/>
              </a:rPr>
              <a:t>Summary of Methodologies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47972"/>
            <a:ext cx="6166701" cy="43913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Exploratory Data Analysis (EDA) results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Predictive Analysis results</a:t>
            </a:r>
          </a:p>
          <a:p>
            <a:endParaRPr lang="en-GB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İçerik Yer Tutucusu 3">
            <a:extLst>
              <a:ext uri="{FF2B5EF4-FFF2-40B4-BE49-F238E27FC236}">
                <a16:creationId xmlns:a16="http://schemas.microsoft.com/office/drawing/2014/main" id="{A9101B6C-B8E9-4D51-8B0A-38C67A86725D}"/>
              </a:ext>
            </a:extLst>
          </p:cNvPr>
          <p:cNvSpPr txBox="1">
            <a:spLocks/>
          </p:cNvSpPr>
          <p:nvPr/>
        </p:nvSpPr>
        <p:spPr>
          <a:xfrm>
            <a:off x="0" y="2047972"/>
            <a:ext cx="6172200" cy="439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 Collection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 Wrangling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Exploratory Data Analysis (EDA) with Structured Query Language(SQL) and Data Visualization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 Visualization Applications with Folium and Dash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9" name="İçerik Yer Tutucusu 3">
            <a:extLst>
              <a:ext uri="{FF2B5EF4-FFF2-40B4-BE49-F238E27FC236}">
                <a16:creationId xmlns:a16="http://schemas.microsoft.com/office/drawing/2014/main" id="{5DA57FB2-6BEF-417D-9543-AF1A2F51D2B2}"/>
              </a:ext>
            </a:extLst>
          </p:cNvPr>
          <p:cNvSpPr txBox="1">
            <a:spLocks/>
          </p:cNvSpPr>
          <p:nvPr/>
        </p:nvSpPr>
        <p:spPr>
          <a:xfrm>
            <a:off x="5949885" y="1456442"/>
            <a:ext cx="5949885" cy="953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Summary of All Results</a:t>
            </a:r>
          </a:p>
        </p:txBody>
      </p:sp>
    </p:spTree>
    <p:extLst>
      <p:ext uri="{BB962C8B-B14F-4D97-AF65-F5344CB8AC3E}">
        <p14:creationId xmlns:p14="http://schemas.microsoft.com/office/powerpoint/2010/main" val="173827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D1FD31-F7AA-4313-9988-73681261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015C72-024C-44C0-9C06-F11D237609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Four classification models </a:t>
            </a:r>
          </a:p>
          <a:p>
            <a:r>
              <a:rPr lang="en-GB" sz="32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Logistic Regression</a:t>
            </a:r>
          </a:p>
          <a:p>
            <a:r>
              <a:rPr lang="en-GB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Support Vector Machine SVM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Decision Tree </a:t>
            </a:r>
          </a:p>
          <a:p>
            <a:r>
              <a:rPr lang="en-US" alt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K- Nearest Neighbor (KNN)</a:t>
            </a:r>
          </a:p>
          <a:p>
            <a:pPr marL="0" indent="0">
              <a:buNone/>
            </a:pPr>
            <a:endParaRPr lang="en-GB" sz="2400" b="0" i="0" u="none" strike="noStrike" baseline="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GB" sz="32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were tested for finding best fitting algorithm</a:t>
            </a:r>
            <a:br>
              <a:rPr lang="en-GB" sz="26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GB" sz="26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endParaRPr lang="en-GB" sz="180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GB" sz="1800" b="0" i="0" u="none" strike="noStrike" baseline="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endParaRPr lang="en-GB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EB19DC5-7AA8-4CCE-80D5-550D40B3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D8CE2E4F-47F5-4DA6-A09F-731E04CE0645}"/>
              </a:ext>
            </a:extLst>
          </p:cNvPr>
          <p:cNvSpPr txBox="1">
            <a:spLocks/>
          </p:cNvSpPr>
          <p:nvPr/>
        </p:nvSpPr>
        <p:spPr>
          <a:xfrm>
            <a:off x="6172202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For each method</a:t>
            </a:r>
            <a:r>
              <a:rPr lang="en-US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test size is equal to 0.2 while </a:t>
            </a:r>
            <a:r>
              <a:rPr lang="en-US" sz="3200" dirty="0" err="1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random_state</a:t>
            </a:r>
            <a:r>
              <a:rPr lang="en-US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equal to 2.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For each method Confusion Matrix is plotted and accuracy is calculated.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 the following part you can see plots</a:t>
            </a:r>
            <a:br>
              <a:rPr lang="en-GB" sz="26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GB" sz="26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rgbClr val="292929"/>
              </a:solidFill>
              <a:latin typeface="Abadi" panose="020B0604020104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7F121869-487C-47B3-8C0C-043CE7A7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90" y="643467"/>
            <a:ext cx="3330618" cy="254321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2D14C31-3520-47B6-83E4-BB20B5953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23" y="643467"/>
            <a:ext cx="3367325" cy="25432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3A11B46-F97D-4285-A6D3-904C862A5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45" y="3671316"/>
            <a:ext cx="3255509" cy="254586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F0832B8-081B-4404-BAA1-12F312D5C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07" y="3671316"/>
            <a:ext cx="3036557" cy="2553469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6BE9BAD-0CBE-4EFE-863D-7757E1F2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7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9BAE3-A5B6-4279-A477-7919451BB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5784980" cy="635635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Test samples are 18.</a:t>
            </a:r>
          </a:p>
          <a:p>
            <a:pPr marL="0" indent="0">
              <a:buNone/>
            </a:pPr>
            <a:r>
              <a:rPr lang="en-GB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Accuracy Results for the test data: </a:t>
            </a:r>
          </a:p>
          <a:p>
            <a:r>
              <a:rPr lang="en-GB" sz="28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Logistic Regression: 0.8333</a:t>
            </a:r>
          </a:p>
          <a:p>
            <a:r>
              <a:rPr lang="en-GB" sz="2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Support Vector Machine SVM 0.8333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Decision Tree 0.8333</a:t>
            </a:r>
          </a:p>
          <a:p>
            <a:r>
              <a:rPr lang="en-US" alt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K- Nearest Neighbor (KNN) 0.8333</a:t>
            </a:r>
          </a:p>
          <a:p>
            <a:pPr marL="0" indent="0">
              <a:buNone/>
            </a:pPr>
            <a:endParaRPr lang="en-GB" dirty="0">
              <a:solidFill>
                <a:srgbClr val="29292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Accuracy Results for the real data: </a:t>
            </a:r>
          </a:p>
          <a:p>
            <a:r>
              <a:rPr lang="en-GB" sz="2800" b="0" i="0" u="none" strike="noStrike" baseline="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Logistic Regression: </a:t>
            </a:r>
            <a:r>
              <a:rPr lang="en-GB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0.8464</a:t>
            </a:r>
          </a:p>
          <a:p>
            <a:r>
              <a:rPr lang="en-GB" sz="2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Support Vector Machine SVM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0.8482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Decision Tree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0.8768</a:t>
            </a:r>
          </a:p>
          <a:p>
            <a:r>
              <a:rPr lang="en-US" alt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K- Nearest Neighbor (KNN) </a:t>
            </a: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0.8482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52A1CA-CC8A-4351-9A07-ABFB64740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16" y="45492"/>
            <a:ext cx="8102775" cy="6767015"/>
          </a:xfr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E81D753-4FC0-4323-860B-C8161D6F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8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CFA863-84AA-479B-A756-2038C476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  <a:endParaRPr lang="en-GB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866DD4-C128-4904-896F-EC97490C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48883"/>
            <a:ext cx="12191999" cy="4581330"/>
          </a:xfrm>
        </p:spPr>
        <p:txBody>
          <a:bodyPr>
            <a:normAutofit fontScale="92500"/>
          </a:bodyPr>
          <a:lstStyle/>
          <a:p>
            <a:pPr algn="l"/>
            <a:endParaRPr lang="en-GB" sz="3600" b="0" i="0" u="none" strike="noStrike" baseline="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 terms of Machine Learning, The Tree Classifier Algorithm(0.8768%) worked best for this dataset.</a:t>
            </a:r>
          </a:p>
          <a:p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Low weighted payloads perform better than the heavier payloads</a:t>
            </a:r>
          </a:p>
          <a:p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The success rates show that for SpaceX launches is improving directly proportional time in years. Experience Matters !</a:t>
            </a:r>
          </a:p>
          <a:p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is obvious that KSC LC-39A had the most successful launches from all the sites</a:t>
            </a:r>
          </a:p>
          <a:p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Orbit GEO,HEO,SSO,ES-L1 has the best </a:t>
            </a:r>
            <a:r>
              <a:rPr lang="en-GB" sz="360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GB" sz="3600" b="0" i="0" u="none" strike="noStrike" baseline="0" dirty="0">
                <a:solidFill>
                  <a:srgbClr val="1C1C1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uccess Rate, vice-versa SO,GTO,ISS are most dangerous ones.</a:t>
            </a:r>
          </a:p>
          <a:p>
            <a:endParaRPr lang="en-GB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85C342-0DF0-4DD1-B1A6-20AE0AF8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6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9803FD-0D04-48A5-B6E9-F315325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Appendix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949B5-7E44-4F30-B4C4-77FB78FC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>
                <a:solidFill>
                  <a:schemeClr val="bg1"/>
                </a:solidFill>
              </a:rPr>
              <a:t>Thanks to Coursera, </a:t>
            </a:r>
            <a:r>
              <a:rPr lang="en-US" sz="2000" dirty="0" err="1">
                <a:solidFill>
                  <a:schemeClr val="bg1"/>
                </a:solidFill>
              </a:rPr>
              <a:t>Github,IBM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Stackoverflow</a:t>
            </a:r>
            <a:r>
              <a:rPr lang="en-US" sz="2000" dirty="0">
                <a:solidFill>
                  <a:schemeClr val="bg1"/>
                </a:solidFill>
              </a:rPr>
              <a:t> and you as a reader. 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I hope this course works well.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kişi, insanlar içeren bir resim&#10;&#10;Açıklama otomatik olarak oluşturuldu">
            <a:extLst>
              <a:ext uri="{FF2B5EF4-FFF2-40B4-BE49-F238E27FC236}">
                <a16:creationId xmlns:a16="http://schemas.microsoft.com/office/drawing/2014/main" id="{385A307E-579C-494D-9044-55DA8D86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445709"/>
            <a:ext cx="5666547" cy="3966582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9F091D-61FF-460D-B72A-B60DD6AD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2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0"/>
            <a:ext cx="5073309" cy="1325563"/>
          </a:xfrm>
        </p:spPr>
        <p:txBody>
          <a:bodyPr>
            <a:normAutofit/>
          </a:bodyPr>
          <a:lstStyle/>
          <a:p>
            <a:pPr algn="ctr"/>
            <a:r>
              <a:rPr lang="en-GB" sz="6000">
                <a:latin typeface="Angsana New" panose="020B0502040204020203" pitchFamily="18" charset="-34"/>
                <a:cs typeface="Angsana New" panose="020B0502040204020203" pitchFamily="18" charset="-34"/>
              </a:rPr>
              <a:t>Introduction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25" y="1489435"/>
            <a:ext cx="6046876" cy="5125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main purpose of this work to understand cost of famous company Space X and create an imaginary company which uses SpaceX data and resources to estimate cost of launches</a:t>
            </a:r>
          </a:p>
          <a:p>
            <a:pPr marL="0" indent="0">
              <a:buNone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With the technology SpaceX developed it is possible to lower the cost by reusing First Stage.  For the understand the mechanism behind it you can follow up the links</a:t>
            </a:r>
            <a:b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https://www.usatoday.com/pages/interactives/spacex-launch-graphic/</a:t>
            </a:r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https://www.spacex.com/vehicles/falcon-9/</a:t>
            </a:r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dirty="0"/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5FD72110-7B27-4153-9721-0045BB15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417" y="6356350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5BF4185-7877-4E92-933D-F901307A9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7" y="0"/>
            <a:ext cx="4356335" cy="333643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6FBAC0A-6F0C-41BB-A584-F1D0993BB0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6" y="3521570"/>
            <a:ext cx="4442186" cy="3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489435"/>
            <a:ext cx="5552387" cy="4939645"/>
          </a:xfrm>
        </p:spPr>
        <p:txBody>
          <a:bodyPr>
            <a:normAutofit/>
          </a:bodyPr>
          <a:lstStyle/>
          <a:p>
            <a:endParaRPr lang="en-GB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dirty="0"/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63A37C5B-547E-4E90-A34F-BE99B2E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1410" y="6246517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685831-047D-43E0-B321-6EE552D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16" y="145409"/>
            <a:ext cx="4283370" cy="34137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05C02BF-5CAA-4907-A148-F4B6B93F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6" y="0"/>
            <a:ext cx="3948730" cy="343662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E2CDBEB-0CB2-456D-93F6-66E66DF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" y="145409"/>
            <a:ext cx="4107180" cy="341376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8B701922-FAB4-4D27-9E1F-C9030628693A}"/>
              </a:ext>
            </a:extLst>
          </p:cNvPr>
          <p:cNvSpPr txBox="1"/>
          <p:nvPr/>
        </p:nvSpPr>
        <p:spPr>
          <a:xfrm>
            <a:off x="970961" y="4666268"/>
            <a:ext cx="10822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 investigating successful launches, it is possible to understand features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affecting the cost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5752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Methodology-Data Collection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16848"/>
            <a:ext cx="7287207" cy="536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gathering is provided via SpaceX REST API (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application programming interface)  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https://api.spacexdata.com/v4</a:t>
            </a:r>
            <a:endParaRPr lang="en-GB" sz="30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just">
              <a:buNone/>
            </a:pP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By following the steps given in right, it is possible to reach booster name, 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mass of the payload and the orbit that it is going to, the name of the launch site being used, the longitude, and the latitude.</a:t>
            </a:r>
          </a:p>
          <a:p>
            <a:pPr marL="0" indent="0" algn="just">
              <a:buNone/>
            </a:pP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he outcome of the landing, the type of the landing, number of flights with that core, whether </a:t>
            </a:r>
            <a:r>
              <a:rPr lang="en-GB" sz="30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gridfins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were used, whether the core is reused, whether legs were used, the landing pad used, the block of the core which is a number used to </a:t>
            </a:r>
            <a:r>
              <a:rPr lang="en-GB" sz="30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seperate</a:t>
            </a: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version of cores, the number of times this specific core has been reused, and the serial of the core.</a:t>
            </a:r>
          </a:p>
          <a:p>
            <a:pPr marL="0" indent="0">
              <a:buNone/>
            </a:pPr>
            <a:endParaRPr lang="en-GB" sz="32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sz="32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7604447" y="1288855"/>
            <a:ext cx="3303037" cy="1362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1)Requesting API and parsing the SpaceX launch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985E550-00A6-4643-9A77-2781ADF7DC9C}"/>
              </a:ext>
            </a:extLst>
          </p:cNvPr>
          <p:cNvSpPr/>
          <p:nvPr/>
        </p:nvSpPr>
        <p:spPr>
          <a:xfrm>
            <a:off x="7604447" y="2747865"/>
            <a:ext cx="3303037" cy="1362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Filtering Falcon 9 launches</a:t>
            </a:r>
            <a:endParaRPr lang="en-GB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7604447" y="4206874"/>
            <a:ext cx="3303037" cy="132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Dealing with Missing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2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5752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Methodology-Web Scrapping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37" y="1316848"/>
            <a:ext cx="7184570" cy="536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In order to collect data from the web</a:t>
            </a: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30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https://en.wikipedia.org/wiki/List_of_Falcon\_9\_and_Falcon_Heavy_launches</a:t>
            </a:r>
            <a:endParaRPr lang="en-GB" sz="3000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GB" sz="3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BeautifulSoup</a:t>
            </a: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functions are used to extract the data from Wiki.</a:t>
            </a:r>
          </a:p>
          <a:p>
            <a:pPr marL="0" indent="0">
              <a:buNone/>
            </a:pP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Following steps are used to create .csv type data.</a:t>
            </a:r>
          </a:p>
          <a:p>
            <a:pPr marL="0" indent="0">
              <a:buNone/>
            </a:pP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7604447" y="1288855"/>
            <a:ext cx="3303037" cy="1362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effectLst/>
                <a:latin typeface="-apple-system"/>
              </a:rPr>
              <a:t>1) Extract a Falcon 9 launch records HTML table from Wikipedia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985E550-00A6-4643-9A77-2781ADF7DC9C}"/>
              </a:ext>
            </a:extLst>
          </p:cNvPr>
          <p:cNvSpPr/>
          <p:nvPr/>
        </p:nvSpPr>
        <p:spPr>
          <a:xfrm>
            <a:off x="7604447" y="2747865"/>
            <a:ext cx="3303037" cy="1362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</a:t>
            </a:r>
            <a:r>
              <a:rPr lang="en-GB" b="0" i="0" dirty="0">
                <a:effectLst/>
                <a:latin typeface="-apple-system"/>
              </a:rPr>
              <a:t>Parse the table and convert it into a Pandas </a:t>
            </a:r>
            <a:r>
              <a:rPr lang="en-GB" b="0" i="0" dirty="0" err="1">
                <a:effectLst/>
                <a:latin typeface="-apple-system"/>
              </a:rPr>
              <a:t>dataframe</a:t>
            </a:r>
            <a:endParaRPr lang="en-GB" b="0" i="0" dirty="0">
              <a:effectLst/>
              <a:latin typeface="-apple-system"/>
            </a:endParaRPr>
          </a:p>
          <a:p>
            <a:pPr algn="ctr"/>
            <a:endParaRPr lang="en-GB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7604447" y="4206874"/>
            <a:ext cx="3303037" cy="132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Converting </a:t>
            </a:r>
            <a:r>
              <a:rPr lang="en-US" dirty="0" err="1"/>
              <a:t>dataframe</a:t>
            </a:r>
            <a:r>
              <a:rPr lang="en-US" dirty="0"/>
              <a:t> into .csv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9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5752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Methodology-Web Scrapping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8911638-E085-4AA3-9CA1-3F10FA35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37" y="1316848"/>
            <a:ext cx="7184570" cy="536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In order to collect data from the web</a:t>
            </a: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30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https://en.wikipedia.org/wiki/List_of_Falcon\_9\_and_Falcon_Heavy_launches</a:t>
            </a:r>
            <a:endParaRPr lang="en-GB" sz="3000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GB" sz="3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BeautifulSoup</a:t>
            </a: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functions are used to extract the data from Wiki.</a:t>
            </a:r>
          </a:p>
          <a:p>
            <a:pPr marL="0" indent="0">
              <a:buNone/>
            </a:pPr>
            <a:r>
              <a:rPr lang="en-GB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Following steps are used to create .csv type data.</a:t>
            </a:r>
          </a:p>
          <a:p>
            <a:pPr marL="0" indent="0">
              <a:buNone/>
            </a:pP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7604447" y="1288855"/>
            <a:ext cx="3303037" cy="1362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effectLst/>
                <a:latin typeface="-apple-system"/>
              </a:rPr>
              <a:t>1) Extract a Falcon 9 launch records HTML table from Wikipedia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985E550-00A6-4643-9A77-2781ADF7DC9C}"/>
              </a:ext>
            </a:extLst>
          </p:cNvPr>
          <p:cNvSpPr/>
          <p:nvPr/>
        </p:nvSpPr>
        <p:spPr>
          <a:xfrm>
            <a:off x="7604447" y="2747865"/>
            <a:ext cx="3303037" cy="1362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</a:t>
            </a:r>
            <a:r>
              <a:rPr lang="en-GB" b="0" i="0" dirty="0">
                <a:effectLst/>
                <a:latin typeface="-apple-system"/>
              </a:rPr>
              <a:t>Parse the table and convert it into a Pandas </a:t>
            </a:r>
            <a:r>
              <a:rPr lang="en-GB" b="0" i="0" dirty="0" err="1">
                <a:effectLst/>
                <a:latin typeface="-apple-system"/>
              </a:rPr>
              <a:t>dataframe</a:t>
            </a:r>
            <a:endParaRPr lang="en-GB" b="0" i="0" dirty="0">
              <a:effectLst/>
              <a:latin typeface="-apple-system"/>
            </a:endParaRPr>
          </a:p>
          <a:p>
            <a:pPr algn="ctr"/>
            <a:endParaRPr lang="en-GB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7604447" y="4206874"/>
            <a:ext cx="3303037" cy="132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Converting </a:t>
            </a:r>
            <a:r>
              <a:rPr lang="en-US" dirty="0" err="1"/>
              <a:t>dataframe</a:t>
            </a:r>
            <a:r>
              <a:rPr lang="en-US" dirty="0"/>
              <a:t> into .csv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43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67225-F7C5-48DD-8D2E-BF4462D7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ngsana New" panose="020B0502040204020203" pitchFamily="18" charset="-34"/>
                <a:cs typeface="Angsana New" panose="020B0502040204020203" pitchFamily="18" charset="-34"/>
              </a:rPr>
              <a:t>Methodology-Exploratory Data Analysis</a:t>
            </a:r>
            <a:endParaRPr lang="en-GB" sz="6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3" name="İçerik Yer Tutucusu 2">
            <a:extLst>
              <a:ext uri="{FF2B5EF4-FFF2-40B4-BE49-F238E27FC236}">
                <a16:creationId xmlns:a16="http://schemas.microsoft.com/office/drawing/2014/main" id="{F092BE87-7D3F-434B-A8B3-F0099A4A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0347" y="3429000"/>
            <a:ext cx="6129024" cy="2871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The data contains several Space X launch facilities: 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Cape Canaveral Space Launch Complex 40 </a:t>
            </a:r>
            <a:r>
              <a:rPr lang="en-GB" sz="1700" dirty="0">
                <a:latin typeface="Verdana Pro" panose="020B0604030504040204" pitchFamily="34" charset="0"/>
                <a:cs typeface="Angsana New" panose="02020603050405020304" pitchFamily="18" charset="-34"/>
              </a:rPr>
              <a:t>VAFB SLC 4E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Vandenberg Air Force Base Space Launch Complex 4E </a:t>
            </a:r>
          </a:p>
          <a:p>
            <a:pPr marL="0" indent="0">
              <a:buNone/>
            </a:pPr>
            <a:r>
              <a:rPr lang="en-GB" sz="1900" dirty="0">
                <a:latin typeface="Verdana Pro" panose="020B0604030504040204" pitchFamily="34" charset="0"/>
                <a:cs typeface="Angsana New" panose="02020603050405020304" pitchFamily="18" charset="-34"/>
              </a:rPr>
              <a:t>SLC-4E</a:t>
            </a:r>
            <a:endParaRPr lang="en-GB" dirty="0">
              <a:latin typeface="Verdana Pro" panose="020B0604030504040204" pitchFamily="34" charset="0"/>
              <a:cs typeface="Angsana New" panose="02020603050405020304" pitchFamily="18" charset="-34"/>
            </a:endParaRP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Kennedy Space </a:t>
            </a:r>
            <a:r>
              <a:rPr lang="en-GB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Center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 Launch Complex 39A </a:t>
            </a:r>
            <a:r>
              <a:rPr lang="en-GB" sz="1700" dirty="0">
                <a:latin typeface="Verdana Pro" panose="020B0604030504040204" pitchFamily="34" charset="0"/>
                <a:cs typeface="Angsana New" panose="02020603050405020304" pitchFamily="18" charset="-34"/>
              </a:rPr>
              <a:t>KSC LC 39A </a:t>
            </a:r>
            <a:endParaRPr lang="en-GB" dirty="0">
              <a:latin typeface="Verdana Pro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The location of each Launch Is placed in the column LaunchSite</a:t>
            </a:r>
          </a:p>
        </p:txBody>
      </p:sp>
      <p:pic>
        <p:nvPicPr>
          <p:cNvPr id="7" name="İçerik Yer Tutucusu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4FA9EBE-851B-4719-BAF1-7781BF351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72" y="1166632"/>
            <a:ext cx="5711110" cy="2032768"/>
          </a:xfrm>
        </p:spPr>
      </p:pic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4EAE818-C1B5-4BAB-8FD7-00BE18A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70" y="6328069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6E21BA7-3C8F-467E-A134-B9EA235C7FB4}"/>
              </a:ext>
            </a:extLst>
          </p:cNvPr>
          <p:cNvSpPr/>
          <p:nvPr/>
        </p:nvSpPr>
        <p:spPr>
          <a:xfrm>
            <a:off x="546755" y="1166632"/>
            <a:ext cx="3884100" cy="1564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1)Importing Pandas and NumPy Libraries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2171CB-FDAE-477A-92B8-16C12FC607D7}"/>
              </a:ext>
            </a:extLst>
          </p:cNvPr>
          <p:cNvSpPr/>
          <p:nvPr/>
        </p:nvSpPr>
        <p:spPr>
          <a:xfrm>
            <a:off x="546755" y="4728900"/>
            <a:ext cx="3884100" cy="1924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3)</a:t>
            </a:r>
            <a:r>
              <a:rPr lang="en-GB" dirty="0"/>
              <a:t> Calculate the number of launches on each site with value_counts function applicable on DataFrame column “LaunchSite”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8A503D0-DC91-4392-81B8-2B9AA99797E0}"/>
              </a:ext>
            </a:extLst>
          </p:cNvPr>
          <p:cNvSpPr/>
          <p:nvPr/>
        </p:nvSpPr>
        <p:spPr>
          <a:xfrm>
            <a:off x="546755" y="2967446"/>
            <a:ext cx="3884100" cy="1564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2)Identifying data types and missing values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508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1795</Words>
  <Application>Microsoft Office PowerPoint</Application>
  <PresentationFormat>Geniş ekran</PresentationFormat>
  <Paragraphs>259</Paragraphs>
  <Slides>34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34</vt:i4>
      </vt:variant>
    </vt:vector>
  </HeadingPairs>
  <TitlesOfParts>
    <vt:vector size="49" baseType="lpstr">
      <vt:lpstr>Abadi</vt:lpstr>
      <vt:lpstr>Angsana New</vt:lpstr>
      <vt:lpstr>-apple-system</vt:lpstr>
      <vt:lpstr>Arial</vt:lpstr>
      <vt:lpstr>Calibri</vt:lpstr>
      <vt:lpstr>Calibri Light</vt:lpstr>
      <vt:lpstr>Cordia New</vt:lpstr>
      <vt:lpstr>Menlo</vt:lpstr>
      <vt:lpstr>SFMono-Regular</vt:lpstr>
      <vt:lpstr>Sitka Heading</vt:lpstr>
      <vt:lpstr>Source Sans Pro</vt:lpstr>
      <vt:lpstr>Source Sans Pro ExtraLight</vt:lpstr>
      <vt:lpstr>Verdana Pro</vt:lpstr>
      <vt:lpstr>3DFloatVTI</vt:lpstr>
      <vt:lpstr>Office Theme</vt:lpstr>
      <vt:lpstr>Ground Control to Major Tom</vt:lpstr>
      <vt:lpstr>Outline</vt:lpstr>
      <vt:lpstr>Executive Summary</vt:lpstr>
      <vt:lpstr>Introduction</vt:lpstr>
      <vt:lpstr>PowerPoint Sunusu</vt:lpstr>
      <vt:lpstr>Methodology-Data Collection</vt:lpstr>
      <vt:lpstr>Methodology-Web Scrapping</vt:lpstr>
      <vt:lpstr>Methodology-Web Scrapping</vt:lpstr>
      <vt:lpstr>Methodology-Exploratory Data Analysis</vt:lpstr>
      <vt:lpstr>Methodology-Exploratory Data Analysis</vt:lpstr>
      <vt:lpstr>The success rate(the mean) is calculated as 0.66</vt:lpstr>
      <vt:lpstr>Methodology-Exploratory Analysis Using SQL</vt:lpstr>
      <vt:lpstr>Methodology-Exploratory Analysis Using SQL</vt:lpstr>
      <vt:lpstr>Results EDA with SQL</vt:lpstr>
      <vt:lpstr>Methodology-EDA with Data Visualization</vt:lpstr>
      <vt:lpstr>TASK 1- Plotting LaunchSite vs FlightNumber</vt:lpstr>
      <vt:lpstr>TASK 2- Plotting Payload vs FlightNumber</vt:lpstr>
      <vt:lpstr>TASK 3-Visualizing the relationship between success rate of each orbit type</vt:lpstr>
      <vt:lpstr>TASK 6-Visualizing the launch success yearly trend</vt:lpstr>
      <vt:lpstr>Methodology-Launch Sites Locations Analysis with Folium</vt:lpstr>
      <vt:lpstr>PowerPoint Sunusu</vt:lpstr>
      <vt:lpstr>PowerPoint Sunusu</vt:lpstr>
      <vt:lpstr>PowerPoint Sunusu</vt:lpstr>
      <vt:lpstr>PowerPoint Sunusu</vt:lpstr>
      <vt:lpstr>Methodology-Build an Interactive Dashboard with Ploty Dash</vt:lpstr>
      <vt:lpstr>Methodology-Build an Interactive Dashboard with Ploty Dash</vt:lpstr>
      <vt:lpstr>PowerPoint Sunusu</vt:lpstr>
      <vt:lpstr>PowerPoint Sunusu</vt:lpstr>
      <vt:lpstr>PowerPoint Sunusu</vt:lpstr>
      <vt:lpstr>Machine Learning</vt:lpstr>
      <vt:lpstr>PowerPoint Sunusu</vt:lpstr>
      <vt:lpstr>PowerPoint Sunusu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Control to Major Tom</dc:title>
  <dc:creator>Semih Kafkas</dc:creator>
  <cp:lastModifiedBy>Semih Kafkas</cp:lastModifiedBy>
  <cp:revision>3</cp:revision>
  <dcterms:created xsi:type="dcterms:W3CDTF">2022-04-17T16:13:07Z</dcterms:created>
  <dcterms:modified xsi:type="dcterms:W3CDTF">2022-04-18T00:19:31Z</dcterms:modified>
</cp:coreProperties>
</file>