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9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127322"/>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833198" y="622946"/>
            <a:ext cx="7477601" cy="2083118"/>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H1B Data Analysis : Unlocking Insights for Policy and Decision Making</a:t>
            </a:r>
            <a:endParaRPr lang="en-US" sz="4374" dirty="0"/>
          </a:p>
        </p:txBody>
      </p:sp>
      <p:sp>
        <p:nvSpPr>
          <p:cNvPr id="5" name="Text 3"/>
          <p:cNvSpPr/>
          <p:nvPr/>
        </p:nvSpPr>
        <p:spPr>
          <a:xfrm>
            <a:off x="833197" y="2833386"/>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Explore the significance of H1B visas and the power of data analysis in shaping policy and decision making. Let's dive in!</a:t>
            </a:r>
            <a:endParaRPr lang="en-US" sz="1750" dirty="0"/>
          </a:p>
        </p:txBody>
      </p:sp>
      <p:sp>
        <p:nvSpPr>
          <p:cNvPr id="6" name="Shape 4"/>
          <p:cNvSpPr/>
          <p:nvPr/>
        </p:nvSpPr>
        <p:spPr>
          <a:xfrm>
            <a:off x="833199" y="5625584"/>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8" name="Text 5"/>
          <p:cNvSpPr/>
          <p:nvPr/>
        </p:nvSpPr>
        <p:spPr>
          <a:xfrm>
            <a:off x="1299686" y="5608915"/>
            <a:ext cx="2171700" cy="388858"/>
          </a:xfrm>
          <a:prstGeom prst="rect">
            <a:avLst/>
          </a:prstGeom>
          <a:noFill/>
          <a:ln/>
        </p:spPr>
        <p:txBody>
          <a:bodyPr wrap="none" rtlCol="0" anchor="t"/>
          <a:lstStyle/>
          <a:p>
            <a:pPr marL="0" indent="0" algn="l">
              <a:lnSpc>
                <a:spcPts val="3062"/>
              </a:lnSpc>
              <a:buNone/>
            </a:pPr>
            <a:endParaRPr lang="en-US" sz="2187" dirty="0"/>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sp>
        <p:nvSpPr>
          <p:cNvPr id="11" name="TextBox 10">
            <a:extLst>
              <a:ext uri="{FF2B5EF4-FFF2-40B4-BE49-F238E27FC236}">
                <a16:creationId xmlns:a16="http://schemas.microsoft.com/office/drawing/2014/main" id="{7652478C-090F-1B5C-B063-6356897F2C1C}"/>
              </a:ext>
            </a:extLst>
          </p:cNvPr>
          <p:cNvSpPr txBox="1"/>
          <p:nvPr/>
        </p:nvSpPr>
        <p:spPr>
          <a:xfrm>
            <a:off x="914400" y="4114800"/>
            <a:ext cx="7303625" cy="3416320"/>
          </a:xfrm>
          <a:prstGeom prst="rect">
            <a:avLst/>
          </a:prstGeom>
          <a:noFill/>
        </p:spPr>
        <p:txBody>
          <a:bodyPr wrap="square" rtlCol="0">
            <a:spAutoFit/>
          </a:bodyPr>
          <a:lstStyle/>
          <a:p>
            <a:r>
              <a:rPr lang="en-US" b="1" dirty="0"/>
              <a:t>Team Name : Runtime Terrors</a:t>
            </a:r>
            <a:br>
              <a:rPr lang="en-US" dirty="0"/>
            </a:br>
            <a:br>
              <a:rPr lang="en-US" dirty="0"/>
            </a:br>
            <a:r>
              <a:rPr lang="en-US" dirty="0"/>
              <a:t>Team Members:</a:t>
            </a:r>
          </a:p>
          <a:p>
            <a:endParaRPr lang="en-US" dirty="0"/>
          </a:p>
          <a:p>
            <a:r>
              <a:rPr lang="en-US" b="1" dirty="0"/>
              <a:t>Technical</a:t>
            </a:r>
            <a:br>
              <a:rPr lang="en-US" dirty="0"/>
            </a:br>
            <a:r>
              <a:rPr lang="en-US" dirty="0" err="1"/>
              <a:t>Sanjosh</a:t>
            </a:r>
            <a:r>
              <a:rPr lang="en-US" dirty="0"/>
              <a:t> </a:t>
            </a:r>
            <a:r>
              <a:rPr lang="en-US" dirty="0" err="1"/>
              <a:t>Ghalyan</a:t>
            </a:r>
            <a:r>
              <a:rPr lang="en-US" dirty="0"/>
              <a:t> (Captain)</a:t>
            </a:r>
          </a:p>
          <a:p>
            <a:r>
              <a:rPr lang="en-US" dirty="0" err="1"/>
              <a:t>Haramrit</a:t>
            </a:r>
            <a:r>
              <a:rPr lang="en-US" dirty="0"/>
              <a:t> Singh </a:t>
            </a:r>
            <a:br>
              <a:rPr lang="en-US" dirty="0"/>
            </a:br>
            <a:r>
              <a:rPr lang="en-US" dirty="0"/>
              <a:t>Vivek Tiwari</a:t>
            </a:r>
          </a:p>
          <a:p>
            <a:r>
              <a:rPr lang="en-US" dirty="0"/>
              <a:t>Naheed Anjum </a:t>
            </a:r>
          </a:p>
          <a:p>
            <a:endParaRPr lang="en-US" dirty="0"/>
          </a:p>
          <a:p>
            <a:r>
              <a:rPr lang="en-US" b="1" dirty="0"/>
              <a:t>Non Technical</a:t>
            </a:r>
            <a:br>
              <a:rPr lang="en-US" dirty="0"/>
            </a:br>
            <a:r>
              <a:rPr lang="en-US" dirty="0"/>
              <a:t>Shiven Goyal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6319599" y="1789390"/>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Introduction</a:t>
            </a:r>
            <a:endParaRPr lang="en-US" sz="4374" dirty="0"/>
          </a:p>
        </p:txBody>
      </p:sp>
      <p:sp>
        <p:nvSpPr>
          <p:cNvPr id="5" name="Text 3"/>
          <p:cNvSpPr/>
          <p:nvPr/>
        </p:nvSpPr>
        <p:spPr>
          <a:xfrm>
            <a:off x="6192277" y="3115685"/>
            <a:ext cx="7477601" cy="710803"/>
          </a:xfrm>
          <a:prstGeom prst="rect">
            <a:avLst/>
          </a:prstGeom>
          <a:noFill/>
          <a:ln/>
        </p:spPr>
        <p:txBody>
          <a:bodyPr wrap="square" rtlCol="0" anchor="t"/>
          <a:lstStyle/>
          <a:p>
            <a:pPr marL="0" indent="0">
              <a:lnSpc>
                <a:spcPts val="2799"/>
              </a:lnSpc>
              <a:buNone/>
            </a:pPr>
            <a:r>
              <a:rPr lang="en-US" sz="2000" dirty="0">
                <a:solidFill>
                  <a:srgbClr val="272525"/>
                </a:solidFill>
                <a:latin typeface="Eudoxus Sans" pitchFamily="34" charset="0"/>
                <a:ea typeface="Eudoxus Sans" pitchFamily="34" charset="-122"/>
                <a:cs typeface="Eudoxus Sans" pitchFamily="34" charset="-120"/>
              </a:rPr>
              <a:t> The H1B visa program, designed to attract skilled foreign workers to the United States, generates a wealth of data. Our task revolves around unlocking the insights hidden within this dataset, enabling us to derive valuable information and make data-informed decisions.</a:t>
            </a:r>
            <a:endParaRPr lang="en-US" sz="200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372084"/>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2306853" y="1918957"/>
            <a:ext cx="8700849"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2037993" y="3264860"/>
            <a:ext cx="10554414" cy="3660047"/>
          </a:xfrm>
          <a:prstGeom prst="rect">
            <a:avLst/>
          </a:prstGeom>
          <a:noFill/>
          <a:ln/>
        </p:spPr>
        <p:txBody>
          <a:bodyPr wrap="square" rtlCol="0" anchor="t"/>
          <a:lstStyle/>
          <a:p>
            <a:pPr marL="285750" indent="-285750">
              <a:lnSpc>
                <a:spcPts val="2799"/>
              </a:lnSpc>
              <a:buFont typeface="Arial" panose="020B0604020202020204" pitchFamily="34" charset="0"/>
              <a:buChar char="•"/>
            </a:pPr>
            <a:endParaRPr lang="en-US" sz="1750" dirty="0"/>
          </a:p>
        </p:txBody>
      </p:sp>
      <p:pic>
        <p:nvPicPr>
          <p:cNvPr id="6" name="Image 0" descr="preencoded.png"/>
          <p:cNvPicPr>
            <a:picLocks noChangeAspect="1"/>
          </p:cNvPicPr>
          <p:nvPr/>
        </p:nvPicPr>
        <p:blipFill>
          <a:blip r:embed="rId3"/>
          <a:stretch>
            <a:fillRect/>
          </a:stretch>
        </p:blipFill>
        <p:spPr>
          <a:xfrm>
            <a:off x="0" y="-264524"/>
            <a:ext cx="14630400" cy="2051825"/>
          </a:xfrm>
          <a:prstGeom prst="rect">
            <a:avLst/>
          </a:prstGeom>
        </p:spPr>
      </p:pic>
      <p:sp>
        <p:nvSpPr>
          <p:cNvPr id="12" name="Rectangle 11">
            <a:extLst>
              <a:ext uri="{FF2B5EF4-FFF2-40B4-BE49-F238E27FC236}">
                <a16:creationId xmlns:a16="http://schemas.microsoft.com/office/drawing/2014/main" id="{60C0A103-47CE-8F21-2DF7-B3E11025E549}"/>
              </a:ext>
            </a:extLst>
          </p:cNvPr>
          <p:cNvSpPr/>
          <p:nvPr/>
        </p:nvSpPr>
        <p:spPr>
          <a:xfrm>
            <a:off x="624468" y="3088504"/>
            <a:ext cx="6266986" cy="4444963"/>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1FA49D3-0630-BB9B-6E75-9EAA5139403B}"/>
              </a:ext>
            </a:extLst>
          </p:cNvPr>
          <p:cNvSpPr/>
          <p:nvPr/>
        </p:nvSpPr>
        <p:spPr>
          <a:xfrm>
            <a:off x="7903534" y="3105620"/>
            <a:ext cx="6266986" cy="4444963"/>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CE59765-E35A-6984-E626-121F0D8769F8}"/>
              </a:ext>
            </a:extLst>
          </p:cNvPr>
          <p:cNvSpPr/>
          <p:nvPr/>
        </p:nvSpPr>
        <p:spPr>
          <a:xfrm>
            <a:off x="1483112" y="2649376"/>
            <a:ext cx="4270917" cy="403082"/>
          </a:xfrm>
          <a:prstGeom prst="rect">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Approach1</a:t>
            </a:r>
            <a:endParaRPr lang="en-IN" dirty="0"/>
          </a:p>
        </p:txBody>
      </p:sp>
      <p:sp>
        <p:nvSpPr>
          <p:cNvPr id="15" name="Rectangle 14">
            <a:extLst>
              <a:ext uri="{FF2B5EF4-FFF2-40B4-BE49-F238E27FC236}">
                <a16:creationId xmlns:a16="http://schemas.microsoft.com/office/drawing/2014/main" id="{0DA7EAB7-EAA9-A1B2-C2E0-15455C785394}"/>
              </a:ext>
            </a:extLst>
          </p:cNvPr>
          <p:cNvSpPr/>
          <p:nvPr/>
        </p:nvSpPr>
        <p:spPr>
          <a:xfrm>
            <a:off x="8890096" y="2662987"/>
            <a:ext cx="4270917" cy="403082"/>
          </a:xfrm>
          <a:prstGeom prst="rect">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Approach 2</a:t>
            </a:r>
            <a:endParaRPr lang="en-IN" dirty="0"/>
          </a:p>
        </p:txBody>
      </p:sp>
      <p:sp>
        <p:nvSpPr>
          <p:cNvPr id="16" name="TextBox 15">
            <a:extLst>
              <a:ext uri="{FF2B5EF4-FFF2-40B4-BE49-F238E27FC236}">
                <a16:creationId xmlns:a16="http://schemas.microsoft.com/office/drawing/2014/main" id="{BB4CCFF2-ADE8-F25C-3376-229F5BD20B46}"/>
              </a:ext>
            </a:extLst>
          </p:cNvPr>
          <p:cNvSpPr txBox="1"/>
          <p:nvPr/>
        </p:nvSpPr>
        <p:spPr>
          <a:xfrm>
            <a:off x="737624" y="3342644"/>
            <a:ext cx="5865541" cy="3970318"/>
          </a:xfrm>
          <a:prstGeom prst="rect">
            <a:avLst/>
          </a:prstGeom>
          <a:noFill/>
        </p:spPr>
        <p:txBody>
          <a:bodyPr wrap="square" rtlCol="0">
            <a:spAutoFit/>
          </a:bodyPr>
          <a:lstStyle/>
          <a:p>
            <a:pPr marL="342900" indent="-342900">
              <a:buFont typeface="+mj-lt"/>
              <a:buAutoNum type="arabicPeriod"/>
            </a:pPr>
            <a:r>
              <a:rPr lang="en-US" sz="2800" dirty="0"/>
              <a:t>Cleaned excel file.</a:t>
            </a:r>
          </a:p>
          <a:p>
            <a:pPr marL="342900" indent="-342900">
              <a:buFont typeface="+mj-lt"/>
              <a:buAutoNum type="arabicPeriod"/>
            </a:pPr>
            <a:r>
              <a:rPr lang="en-US" sz="2800" dirty="0"/>
              <a:t>Used </a:t>
            </a:r>
            <a:r>
              <a:rPr lang="en-US" sz="2800" dirty="0" err="1"/>
              <a:t>openpyxl</a:t>
            </a:r>
            <a:r>
              <a:rPr lang="en-US" sz="2800" dirty="0"/>
              <a:t> module to import excel file in python</a:t>
            </a:r>
          </a:p>
          <a:p>
            <a:pPr marL="342900" indent="-342900">
              <a:buFont typeface="+mj-lt"/>
              <a:buAutoNum type="arabicPeriod"/>
            </a:pPr>
            <a:r>
              <a:rPr lang="en-IN" sz="2800" dirty="0"/>
              <a:t>Upload data to </a:t>
            </a:r>
            <a:r>
              <a:rPr lang="en-IN" sz="2800" dirty="0" err="1"/>
              <a:t>mysql</a:t>
            </a:r>
            <a:r>
              <a:rPr lang="en-IN" sz="2800" dirty="0"/>
              <a:t> using </a:t>
            </a:r>
            <a:r>
              <a:rPr lang="en-IN" sz="2800" dirty="0" err="1"/>
              <a:t>mysql.connector</a:t>
            </a:r>
            <a:r>
              <a:rPr lang="en-IN" sz="2800" dirty="0"/>
              <a:t>.</a:t>
            </a:r>
          </a:p>
          <a:p>
            <a:pPr marL="342900" indent="-342900">
              <a:buFont typeface="+mj-lt"/>
              <a:buAutoNum type="arabicPeriod"/>
            </a:pPr>
            <a:r>
              <a:rPr lang="en-IN" sz="2800" dirty="0"/>
              <a:t>Created Database &amp;Table and inserted values in database.</a:t>
            </a:r>
          </a:p>
          <a:p>
            <a:pPr marL="342900" indent="-342900">
              <a:buFont typeface="+mj-lt"/>
              <a:buAutoNum type="arabicPeriod"/>
            </a:pPr>
            <a:r>
              <a:rPr lang="en-IN" sz="2800" dirty="0"/>
              <a:t>Used query count method to count the number of records.</a:t>
            </a:r>
            <a:endParaRPr lang="en-US" sz="2800" dirty="0"/>
          </a:p>
        </p:txBody>
      </p:sp>
      <p:sp>
        <p:nvSpPr>
          <p:cNvPr id="17" name="TextBox 16">
            <a:extLst>
              <a:ext uri="{FF2B5EF4-FFF2-40B4-BE49-F238E27FC236}">
                <a16:creationId xmlns:a16="http://schemas.microsoft.com/office/drawing/2014/main" id="{47E26B9A-388C-E857-014B-BEFF1EBA2662}"/>
              </a:ext>
            </a:extLst>
          </p:cNvPr>
          <p:cNvSpPr txBox="1"/>
          <p:nvPr/>
        </p:nvSpPr>
        <p:spPr>
          <a:xfrm>
            <a:off x="8074931" y="3342644"/>
            <a:ext cx="5865541" cy="3108543"/>
          </a:xfrm>
          <a:prstGeom prst="rect">
            <a:avLst/>
          </a:prstGeom>
          <a:noFill/>
        </p:spPr>
        <p:txBody>
          <a:bodyPr wrap="square" rtlCol="0">
            <a:spAutoFit/>
          </a:bodyPr>
          <a:lstStyle/>
          <a:p>
            <a:pPr marL="342900" indent="-342900">
              <a:buFont typeface="+mj-lt"/>
              <a:buAutoNum type="arabicPeriod"/>
            </a:pPr>
            <a:r>
              <a:rPr lang="en-US" sz="2800" dirty="0"/>
              <a:t>Cleaned excel file (removed unwanted </a:t>
            </a:r>
            <a:r>
              <a:rPr lang="en-US" sz="2800" dirty="0" err="1"/>
              <a:t>columns,null</a:t>
            </a:r>
            <a:r>
              <a:rPr lang="en-US" sz="2800" dirty="0"/>
              <a:t> values etc.)</a:t>
            </a:r>
          </a:p>
          <a:p>
            <a:pPr marL="342900" indent="-342900">
              <a:buFont typeface="+mj-lt"/>
              <a:buAutoNum type="arabicPeriod"/>
            </a:pPr>
            <a:r>
              <a:rPr lang="en-US" sz="2800" dirty="0"/>
              <a:t>Created an SQL Database </a:t>
            </a:r>
          </a:p>
          <a:p>
            <a:pPr marL="342900" indent="-342900">
              <a:buFont typeface="+mj-lt"/>
              <a:buAutoNum type="arabicPeriod"/>
            </a:pPr>
            <a:r>
              <a:rPr lang="en-US" sz="2800" dirty="0"/>
              <a:t>Created a Table in database which had 4 columns </a:t>
            </a:r>
          </a:p>
          <a:p>
            <a:pPr marL="342900" indent="-342900">
              <a:buFont typeface="+mj-lt"/>
              <a:buAutoNum type="arabicPeriod"/>
            </a:pPr>
            <a:r>
              <a:rPr lang="en-US" sz="2800" dirty="0"/>
              <a:t>Wrote Query to import the data from excel file  </a:t>
            </a:r>
            <a:endParaRPr lang="en-IN" sz="2800" dirty="0"/>
          </a:p>
        </p:txBody>
      </p:sp>
      <p:sp>
        <p:nvSpPr>
          <p:cNvPr id="18" name="TextBox 17">
            <a:extLst>
              <a:ext uri="{FF2B5EF4-FFF2-40B4-BE49-F238E27FC236}">
                <a16:creationId xmlns:a16="http://schemas.microsoft.com/office/drawing/2014/main" id="{D3278489-9E3A-E7D5-529E-E8D00A8E35D3}"/>
              </a:ext>
            </a:extLst>
          </p:cNvPr>
          <p:cNvSpPr txBox="1"/>
          <p:nvPr/>
        </p:nvSpPr>
        <p:spPr>
          <a:xfrm>
            <a:off x="1840376" y="567280"/>
            <a:ext cx="11320638" cy="824456"/>
          </a:xfrm>
          <a:prstGeom prst="rect">
            <a:avLst/>
          </a:prstGeom>
          <a:noFill/>
        </p:spPr>
        <p:txBody>
          <a:bodyPr wrap="square" rtlCol="0">
            <a:spAutoFit/>
          </a:bodyPr>
          <a:lstStyle/>
          <a:p>
            <a:pPr marL="0" indent="0">
              <a:lnSpc>
                <a:spcPts val="5468"/>
              </a:lnSpc>
              <a:buNone/>
            </a:pPr>
            <a:r>
              <a:rPr lang="en-US" sz="6000" b="1" kern="0" spc="-131" dirty="0">
                <a:solidFill>
                  <a:srgbClr val="591CE6"/>
                </a:solidFill>
                <a:latin typeface="p22-mackinac-pro" pitchFamily="34" charset="0"/>
                <a:ea typeface="p22-mackinac-pro" pitchFamily="34" charset="-122"/>
                <a:cs typeface="p22-mackinac-pro" pitchFamily="34" charset="-120"/>
              </a:rPr>
              <a:t>Data Collection and Preprocessing</a:t>
            </a:r>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2" y="0"/>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1" y="3252718"/>
            <a:ext cx="13299312"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	Creating an App using Django</a:t>
            </a:r>
            <a:endParaRPr lang="en-US" sz="4374" dirty="0"/>
          </a:p>
        </p:txBody>
      </p:sp>
      <p:sp>
        <p:nvSpPr>
          <p:cNvPr id="5" name="Text 3"/>
          <p:cNvSpPr/>
          <p:nvPr/>
        </p:nvSpPr>
        <p:spPr>
          <a:xfrm>
            <a:off x="6319597" y="1352000"/>
            <a:ext cx="7477601" cy="1066205"/>
          </a:xfrm>
          <a:prstGeom prst="rect">
            <a:avLst/>
          </a:prstGeom>
          <a:noFill/>
          <a:ln/>
        </p:spPr>
        <p:txBody>
          <a:bodyPr wrap="square" rtlCol="0" anchor="t"/>
          <a:lstStyle/>
          <a:p>
            <a:pPr marL="400050" indent="-400050">
              <a:lnSpc>
                <a:spcPts val="2799"/>
              </a:lnSpc>
              <a:buFont typeface="+mj-lt"/>
              <a:buAutoNum type="romanUcPeriod"/>
            </a:pPr>
            <a:endParaRPr lang="en-US" sz="1750" dirty="0"/>
          </a:p>
        </p:txBody>
      </p:sp>
      <p:pic>
        <p:nvPicPr>
          <p:cNvPr id="6" name="Image 0" descr="preencoded.png"/>
          <p:cNvPicPr>
            <a:picLocks noChangeAspect="1"/>
          </p:cNvPicPr>
          <p:nvPr/>
        </p:nvPicPr>
        <p:blipFill>
          <a:blip r:embed="rId3"/>
          <a:stretch>
            <a:fillRect/>
          </a:stretch>
        </p:blipFill>
        <p:spPr>
          <a:xfrm>
            <a:off x="-1" y="-347240"/>
            <a:ext cx="14630400" cy="3553427"/>
          </a:xfrm>
          <a:prstGeom prst="rect">
            <a:avLst/>
          </a:prstGeom>
        </p:spPr>
      </p:pic>
      <p:sp>
        <p:nvSpPr>
          <p:cNvPr id="8" name="TextBox 7">
            <a:extLst>
              <a:ext uri="{FF2B5EF4-FFF2-40B4-BE49-F238E27FC236}">
                <a16:creationId xmlns:a16="http://schemas.microsoft.com/office/drawing/2014/main" id="{EF9C0A6A-C94D-84C8-6680-078587AC557F}"/>
              </a:ext>
            </a:extLst>
          </p:cNvPr>
          <p:cNvSpPr txBox="1"/>
          <p:nvPr/>
        </p:nvSpPr>
        <p:spPr>
          <a:xfrm>
            <a:off x="925794" y="4041298"/>
            <a:ext cx="12373517" cy="5970865"/>
          </a:xfrm>
          <a:prstGeom prst="rect">
            <a:avLst/>
          </a:prstGeom>
          <a:noFill/>
        </p:spPr>
        <p:txBody>
          <a:bodyPr wrap="square" rtlCol="0">
            <a:spAutoFit/>
          </a:bodyPr>
          <a:lstStyle/>
          <a:p>
            <a:pPr marL="342900" indent="-342900">
              <a:buFont typeface="+mj-lt"/>
              <a:buAutoNum type="arabicPeriod"/>
            </a:pPr>
            <a:r>
              <a:rPr lang="en-US" sz="2800" dirty="0"/>
              <a:t>Used REST framework to create an app because of its </a:t>
            </a:r>
            <a:r>
              <a:rPr lang="en-IN" sz="2800" b="0" i="0" dirty="0">
                <a:effectLst/>
                <a:latin typeface="Söhne"/>
              </a:rPr>
              <a:t>efficient data exchange.</a:t>
            </a:r>
          </a:p>
          <a:p>
            <a:pPr marL="342900" indent="-342900">
              <a:buFont typeface="+mj-lt"/>
              <a:buAutoNum type="arabicPeriod"/>
            </a:pPr>
            <a:endParaRPr lang="en-IN" sz="2800" b="0" i="0" dirty="0">
              <a:effectLst/>
              <a:latin typeface="Söhne"/>
            </a:endParaRPr>
          </a:p>
          <a:p>
            <a:pPr marL="342900" indent="-342900">
              <a:buFont typeface="+mj-lt"/>
              <a:buAutoNum type="arabicPeriod"/>
            </a:pPr>
            <a:r>
              <a:rPr lang="en-IN" sz="2800" dirty="0">
                <a:latin typeface="Söhne"/>
              </a:rPr>
              <a:t>Made models for Django for the database</a:t>
            </a:r>
          </a:p>
          <a:p>
            <a:pPr marL="342900" indent="-342900">
              <a:buFont typeface="+mj-lt"/>
              <a:buAutoNum type="arabicPeriod"/>
            </a:pPr>
            <a:endParaRPr lang="en-IN" sz="2800" dirty="0">
              <a:latin typeface="Söhne"/>
            </a:endParaRPr>
          </a:p>
          <a:p>
            <a:pPr marL="342900" indent="-342900">
              <a:buFont typeface="+mj-lt"/>
              <a:buAutoNum type="arabicPeriod"/>
            </a:pPr>
            <a:r>
              <a:rPr lang="en-IN" sz="2800" dirty="0" err="1">
                <a:latin typeface="Söhne"/>
              </a:rPr>
              <a:t>Backend</a:t>
            </a:r>
            <a:r>
              <a:rPr lang="en-IN" sz="2800" dirty="0" err="1">
                <a:latin typeface="Söhne"/>
                <a:sym typeface="Wingdings" panose="05000000000000000000" pitchFamily="2" charset="2"/>
              </a:rPr>
              <a:t>Django</a:t>
            </a:r>
            <a:br>
              <a:rPr lang="en-IN" sz="2800" dirty="0">
                <a:latin typeface="Söhne"/>
                <a:sym typeface="Wingdings" panose="05000000000000000000" pitchFamily="2" charset="2"/>
              </a:rPr>
            </a:br>
            <a:br>
              <a:rPr lang="en-IN" sz="2800" dirty="0">
                <a:latin typeface="Söhne"/>
                <a:sym typeface="Wingdings" panose="05000000000000000000" pitchFamily="2" charset="2"/>
              </a:rPr>
            </a:br>
            <a:r>
              <a:rPr lang="en-IN" sz="2800" dirty="0" err="1">
                <a:latin typeface="Söhne"/>
                <a:sym typeface="Wingdings" panose="05000000000000000000" pitchFamily="2" charset="2"/>
              </a:rPr>
              <a:t>FrontendReact</a:t>
            </a:r>
            <a:r>
              <a:rPr lang="en-IN" sz="2800" dirty="0">
                <a:latin typeface="Söhne"/>
                <a:sym typeface="Wingdings" panose="05000000000000000000" pitchFamily="2" charset="2"/>
              </a:rPr>
              <a:t> </a:t>
            </a:r>
          </a:p>
          <a:p>
            <a:br>
              <a:rPr lang="en-IN" sz="2800" dirty="0">
                <a:latin typeface="Söhne"/>
                <a:sym typeface="Wingdings" panose="05000000000000000000" pitchFamily="2" charset="2"/>
              </a:rPr>
            </a:br>
            <a:r>
              <a:rPr lang="en-IN" sz="2800" dirty="0">
                <a:latin typeface="Söhne"/>
                <a:sym typeface="Wingdings" panose="05000000000000000000" pitchFamily="2" charset="2"/>
              </a:rPr>
              <a:t>AXIOS tool   connecting backend and frontend</a:t>
            </a:r>
            <a:br>
              <a:rPr lang="en-IN" sz="2800" dirty="0">
                <a:latin typeface="Söhne"/>
                <a:sym typeface="Wingdings" panose="05000000000000000000" pitchFamily="2" charset="2"/>
              </a:rPr>
            </a:br>
            <a:endParaRPr lang="en-IN" sz="2800" dirty="0">
              <a:latin typeface="Söhne"/>
            </a:endParaRPr>
          </a:p>
          <a:p>
            <a:pPr marL="342900" indent="-342900">
              <a:buFont typeface="+mj-lt"/>
              <a:buAutoNum type="arabicPeriod"/>
            </a:pPr>
            <a:endParaRPr lang="en-IN" sz="2800" dirty="0">
              <a:latin typeface="Söhne"/>
            </a:endParaRPr>
          </a:p>
          <a:p>
            <a:pPr marL="342900" indent="-342900">
              <a:buFont typeface="+mj-lt"/>
              <a:buAutoNum type="arabicPeriod"/>
            </a:pPr>
            <a:endParaRPr lang="en-IN" sz="2800" dirty="0">
              <a:latin typeface="Söhne"/>
            </a:endParaRPr>
          </a:p>
          <a:p>
            <a:pPr marL="342900" indent="-342900">
              <a:buFont typeface="+mj-lt"/>
              <a:buAutoNum type="arabicPeriod"/>
            </a:pPr>
            <a:endParaRPr lang="en-IN" sz="2800" b="0" i="0" dirty="0">
              <a:effectLst/>
              <a:latin typeface="Söhne"/>
            </a:endParaRPr>
          </a:p>
          <a:p>
            <a:pPr marL="342900" indent="-342900">
              <a:buFont typeface="+mj-lt"/>
              <a:buAutoNum type="arabicPeriod"/>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439837"/>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6227001" y="1006197"/>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API Endpoints</a:t>
            </a:r>
            <a:endParaRPr lang="en-US" sz="4374" dirty="0"/>
          </a:p>
        </p:txBody>
      </p:sp>
      <p:sp>
        <p:nvSpPr>
          <p:cNvPr id="5" name="Text 3"/>
          <p:cNvSpPr/>
          <p:nvPr/>
        </p:nvSpPr>
        <p:spPr>
          <a:xfrm>
            <a:off x="6134404" y="1884747"/>
            <a:ext cx="7477601" cy="1066205"/>
          </a:xfrm>
          <a:prstGeom prst="rect">
            <a:avLst/>
          </a:prstGeom>
          <a:noFill/>
          <a:ln/>
        </p:spPr>
        <p:txBody>
          <a:bodyPr wrap="square" rtlCol="0" anchor="t"/>
          <a:lstStyle/>
          <a:p>
            <a:pPr marL="0" indent="0">
              <a:lnSpc>
                <a:spcPts val="2799"/>
              </a:lnSpc>
              <a:buNone/>
            </a:pPr>
            <a:r>
              <a:rPr lang="en-US" sz="2400" dirty="0">
                <a:solidFill>
                  <a:srgbClr val="272525"/>
                </a:solidFill>
                <a:latin typeface="Eudoxus Sans" pitchFamily="34" charset="0"/>
                <a:ea typeface="Eudoxus Sans" pitchFamily="34" charset="-122"/>
                <a:cs typeface="Eudoxus Sans" pitchFamily="34" charset="-120"/>
              </a:rPr>
              <a:t>Discover a comprehensive overview of the API endpoints we'll be creating in our H1B data analysis app to find and gain insights into their significance for the following functionalities:-</a:t>
            </a:r>
          </a:p>
          <a:p>
            <a:pPr marL="400050" indent="-400050">
              <a:lnSpc>
                <a:spcPts val="2799"/>
              </a:lnSpc>
              <a:buAutoNum type="romanUcPeriod"/>
            </a:pPr>
            <a:r>
              <a:rPr lang="en-US" sz="2400" dirty="0"/>
              <a:t>Number of results: Count the total number of records in the database.</a:t>
            </a:r>
          </a:p>
          <a:p>
            <a:pPr marL="400050" indent="-400050">
              <a:lnSpc>
                <a:spcPts val="2799"/>
              </a:lnSpc>
              <a:buAutoNum type="romanUcPeriod"/>
            </a:pPr>
            <a:r>
              <a:rPr lang="en-US" sz="2400" dirty="0"/>
              <a:t> II. Mean salary: Calculate the mean (average) salary of H1B applicants. </a:t>
            </a:r>
          </a:p>
          <a:p>
            <a:pPr marL="400050" indent="-400050">
              <a:lnSpc>
                <a:spcPts val="2799"/>
              </a:lnSpc>
              <a:buAutoNum type="romanUcPeriod"/>
            </a:pPr>
            <a:r>
              <a:rPr lang="en-US" sz="2400" dirty="0"/>
              <a:t> Median salary: Calculate the median salary of H1B applicants. </a:t>
            </a:r>
          </a:p>
          <a:p>
            <a:pPr marL="400050" indent="-400050">
              <a:lnSpc>
                <a:spcPts val="2799"/>
              </a:lnSpc>
              <a:buAutoNum type="romanUcPeriod"/>
            </a:pPr>
            <a:r>
              <a:rPr lang="en-US" sz="2400" dirty="0"/>
              <a:t> 25% percentile salary: Calculate the 25th percentile salary. </a:t>
            </a:r>
          </a:p>
          <a:p>
            <a:pPr marL="400050" indent="-400050">
              <a:lnSpc>
                <a:spcPts val="2799"/>
              </a:lnSpc>
              <a:buAutoNum type="romanUcPeriod"/>
            </a:pPr>
            <a:r>
              <a:rPr lang="en-US" sz="2400" dirty="0"/>
              <a:t> 75% percentile salary: Calculate the 75th percentile salary.</a:t>
            </a:r>
          </a:p>
        </p:txBody>
      </p:sp>
      <p:pic>
        <p:nvPicPr>
          <p:cNvPr id="6" name="Image 0" descr="preencoded.png"/>
          <p:cNvPicPr>
            <a:picLocks noChangeAspect="1"/>
          </p:cNvPicPr>
          <p:nvPr/>
        </p:nvPicPr>
        <p:blipFill>
          <a:blip r:embed="rId3"/>
          <a:stretch>
            <a:fillRect/>
          </a:stretch>
        </p:blipFill>
        <p:spPr>
          <a:xfrm>
            <a:off x="-1" y="-352544"/>
            <a:ext cx="5486400" cy="8582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127321"/>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833199" y="3245525"/>
            <a:ext cx="7116723"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Data Analysis using the App</a:t>
            </a:r>
            <a:endParaRPr lang="en-US" sz="4374" dirty="0"/>
          </a:p>
        </p:txBody>
      </p:sp>
      <p:sp>
        <p:nvSpPr>
          <p:cNvPr id="5"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Unleash the power of data analysis techniques as we demonstrate how our app performs intricate analysis on H1B visa data.</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347240"/>
            <a:ext cx="14630400" cy="8229600"/>
          </a:xfrm>
          <a:prstGeom prst="rect">
            <a:avLst/>
          </a:prstGeom>
          <a:solidFill>
            <a:srgbClr val="FDFAF7"/>
          </a:solidFill>
          <a:ln w="13811">
            <a:solidFill>
              <a:srgbClr val="E5E0DF"/>
            </a:solidFill>
            <a:prstDash val="solid"/>
          </a:ln>
        </p:spPr>
        <p:txBody>
          <a:bodyPr/>
          <a:lstStyle/>
          <a:p>
            <a:endParaRPr lang="en-IN"/>
          </a:p>
        </p:txBody>
      </p:sp>
      <p:sp>
        <p:nvSpPr>
          <p:cNvPr id="4" name="Text 2"/>
          <p:cNvSpPr/>
          <p:nvPr/>
        </p:nvSpPr>
        <p:spPr>
          <a:xfrm>
            <a:off x="6088105" y="680496"/>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a:t>
            </a:r>
            <a:endParaRPr lang="en-US" sz="4374" dirty="0"/>
          </a:p>
        </p:txBody>
      </p:sp>
      <p:sp>
        <p:nvSpPr>
          <p:cNvPr id="5" name="Text 3"/>
          <p:cNvSpPr/>
          <p:nvPr/>
        </p:nvSpPr>
        <p:spPr>
          <a:xfrm>
            <a:off x="6319599" y="4095512"/>
            <a:ext cx="7477601" cy="1066205"/>
          </a:xfrm>
          <a:prstGeom prst="rect">
            <a:avLst/>
          </a:prstGeom>
          <a:noFill/>
          <a:ln/>
        </p:spPr>
        <p:txBody>
          <a:bodyPr wrap="square" rtlCol="0" anchor="t"/>
          <a:lstStyle/>
          <a:p>
            <a:pPr marL="0" indent="0">
              <a:lnSpc>
                <a:spcPts val="2799"/>
              </a:lnSpc>
              <a:buNone/>
            </a:pPr>
            <a:endParaRPr lang="en-US" sz="1750" dirty="0"/>
          </a:p>
        </p:txBody>
      </p:sp>
      <p:pic>
        <p:nvPicPr>
          <p:cNvPr id="6" name="Image 0" descr="preencoded.png"/>
          <p:cNvPicPr>
            <a:picLocks noChangeAspect="1"/>
          </p:cNvPicPr>
          <p:nvPr/>
        </p:nvPicPr>
        <p:blipFill>
          <a:blip r:embed="rId3"/>
          <a:stretch>
            <a:fillRect/>
          </a:stretch>
        </p:blipFill>
        <p:spPr>
          <a:xfrm>
            <a:off x="0" y="-347240"/>
            <a:ext cx="5486400" cy="8576840"/>
          </a:xfrm>
          <a:prstGeom prst="rect">
            <a:avLst/>
          </a:prstGeom>
        </p:spPr>
      </p:pic>
      <p:sp>
        <p:nvSpPr>
          <p:cNvPr id="8" name="TextBox 7">
            <a:extLst>
              <a:ext uri="{FF2B5EF4-FFF2-40B4-BE49-F238E27FC236}">
                <a16:creationId xmlns:a16="http://schemas.microsoft.com/office/drawing/2014/main" id="{36934D13-E2DB-15CC-C8B4-EDCB30AB86B4}"/>
              </a:ext>
            </a:extLst>
          </p:cNvPr>
          <p:cNvSpPr txBox="1"/>
          <p:nvPr/>
        </p:nvSpPr>
        <p:spPr>
          <a:xfrm>
            <a:off x="5961752" y="1577595"/>
            <a:ext cx="8044404" cy="5632311"/>
          </a:xfrm>
          <a:prstGeom prst="rect">
            <a:avLst/>
          </a:prstGeom>
          <a:noFill/>
        </p:spPr>
        <p:txBody>
          <a:bodyPr wrap="square" rtlCol="0">
            <a:spAutoFit/>
          </a:bodyPr>
          <a:lstStyle/>
          <a:p>
            <a:r>
              <a:rPr lang="en-US" b="0" i="0" dirty="0">
                <a:effectLst/>
                <a:latin typeface="Söhne"/>
              </a:rPr>
              <a:t>In the pursuit of tackling the multi-faceted challenge presented by the H1B data analysis project, we've made significant progress in several key areas. However, it's important to acknowledge the complexity of the task and highlight the specific aspects that we were unable to fully address.</a:t>
            </a:r>
          </a:p>
          <a:p>
            <a:br>
              <a:rPr lang="en-US" b="0" i="0" dirty="0">
                <a:effectLst/>
                <a:latin typeface="Söhne"/>
              </a:rPr>
            </a:br>
            <a:r>
              <a:rPr lang="en-IN" b="0" i="0" dirty="0">
                <a:effectLst/>
                <a:latin typeface="Söhne"/>
              </a:rPr>
              <a:t>Our accomplishments include:-</a:t>
            </a:r>
          </a:p>
          <a:p>
            <a:pPr marL="285750" indent="-285750">
              <a:buFont typeface="Arial" panose="020B0604020202020204" pitchFamily="34" charset="0"/>
              <a:buChar char="•"/>
            </a:pPr>
            <a:r>
              <a:rPr lang="en-IN" dirty="0">
                <a:latin typeface="Söhne"/>
              </a:rPr>
              <a:t>Cleaning and extraction of data</a:t>
            </a:r>
          </a:p>
          <a:p>
            <a:pPr marL="285750" indent="-285750">
              <a:buFont typeface="Arial" panose="020B0604020202020204" pitchFamily="34" charset="0"/>
              <a:buChar char="•"/>
            </a:pPr>
            <a:r>
              <a:rPr lang="en-IN" b="0" i="0" dirty="0">
                <a:effectLst/>
                <a:latin typeface="Söhne"/>
              </a:rPr>
              <a:t>Creation of models for our Django app</a:t>
            </a:r>
          </a:p>
          <a:p>
            <a:pPr marL="285750" indent="-285750">
              <a:buFont typeface="Arial" panose="020B0604020202020204" pitchFamily="34" charset="0"/>
              <a:buChar char="•"/>
            </a:pPr>
            <a:r>
              <a:rPr lang="en-IN" dirty="0">
                <a:latin typeface="Söhne"/>
              </a:rPr>
              <a:t>Frontend and backend completed separately</a:t>
            </a:r>
          </a:p>
          <a:p>
            <a:pPr marL="285750" indent="-285750">
              <a:buFont typeface="Arial" panose="020B0604020202020204" pitchFamily="34" charset="0"/>
              <a:buChar char="•"/>
            </a:pPr>
            <a:endParaRPr lang="en-IN" dirty="0">
              <a:latin typeface="Söhne"/>
            </a:endParaRPr>
          </a:p>
          <a:p>
            <a:r>
              <a:rPr lang="en-IN" dirty="0">
                <a:latin typeface="Söhne"/>
              </a:rPr>
              <a:t>Our Obstacles Include:-</a:t>
            </a:r>
          </a:p>
          <a:p>
            <a:pPr marL="285750" indent="-285750">
              <a:buFont typeface="Arial" panose="020B0604020202020204" pitchFamily="34" charset="0"/>
              <a:buChar char="•"/>
            </a:pPr>
            <a:r>
              <a:rPr lang="en-IN" dirty="0">
                <a:latin typeface="Söhne"/>
              </a:rPr>
              <a:t>Importing data using python script without libraries.</a:t>
            </a:r>
          </a:p>
          <a:p>
            <a:pPr marL="285750" indent="-285750">
              <a:buFont typeface="Arial" panose="020B0604020202020204" pitchFamily="34" charset="0"/>
              <a:buChar char="•"/>
            </a:pPr>
            <a:r>
              <a:rPr lang="en-IN" dirty="0">
                <a:latin typeface="Söhne"/>
              </a:rPr>
              <a:t>Implementation of models</a:t>
            </a:r>
          </a:p>
          <a:p>
            <a:pPr marL="285750" indent="-285750">
              <a:buFont typeface="Arial" panose="020B0604020202020204" pitchFamily="34" charset="0"/>
              <a:buChar char="•"/>
            </a:pPr>
            <a:r>
              <a:rPr lang="en-IN" dirty="0">
                <a:latin typeface="Söhne"/>
              </a:rPr>
              <a:t>Implementation of API end points</a:t>
            </a:r>
          </a:p>
          <a:p>
            <a:pPr marL="285750" indent="-285750">
              <a:buFont typeface="Arial" panose="020B0604020202020204" pitchFamily="34" charset="0"/>
              <a:buChar char="•"/>
            </a:pPr>
            <a:endParaRPr lang="en-IN" b="0" i="0" dirty="0">
              <a:effectLst/>
              <a:latin typeface="Söhne"/>
            </a:endParaRPr>
          </a:p>
          <a:p>
            <a:r>
              <a:rPr lang="en-US" dirty="0">
                <a:latin typeface="Söhne"/>
              </a:rPr>
              <a:t>W</a:t>
            </a:r>
            <a:r>
              <a:rPr lang="en-US" b="0" i="0" dirty="0">
                <a:effectLst/>
                <a:latin typeface="Söhne"/>
              </a:rPr>
              <a:t>hile we have encountered a hurdle in accessing the H1B data, our team's dedication to problem-solving and our well-structured approach ensure that we are well-prepared to surmount this challenge and continue our journey towards data-driven insights </a:t>
            </a:r>
            <a:endParaRPr lang="en-IN" b="0" i="0" dirty="0">
              <a:effectLst/>
              <a:latin typeface="Söhne"/>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499</Words>
  <Application>Microsoft Office PowerPoint</Application>
  <PresentationFormat>Custom</PresentationFormat>
  <Paragraphs>61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Eudoxus Sans</vt:lpstr>
      <vt:lpstr>p22-mackinac-pro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Shiven Goyal</cp:lastModifiedBy>
  <cp:revision>2</cp:revision>
  <dcterms:created xsi:type="dcterms:W3CDTF">2023-10-16T00:19:35Z</dcterms:created>
  <dcterms:modified xsi:type="dcterms:W3CDTF">2023-10-16T02:07:13Z</dcterms:modified>
</cp:coreProperties>
</file>