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99CCFF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1" d="100"/>
          <a:sy n="121" d="100"/>
        </p:scale>
        <p:origin x="25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8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5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2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3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2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4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3E0-74F3-4D0C-B3D8-54B35F6D7FA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420C-275B-4024-9496-1A7FFFEC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7089696" y="1131213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4" name="모서리가 둥근 직사각형 3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452320" y="3724432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7" name="모서리가 둥근 직사각형 16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flipH="1">
            <a:off x="1540248" y="3867894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0" name="모서리가 둥근 직사각형 19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4688" y="1784585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4" name="모서리가 둥근 직사각형 23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151275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6" name="모서리가 둥근 직사각형 25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0112" y="3003798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33" name="모서리가 둥근 직사각형 32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464798" y="473138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35" name="모서리가 둥근 직사각형 34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671863" y="1855536"/>
            <a:ext cx="38002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66CCFF"/>
                </a:solidFill>
                <a:effectLst>
                  <a:glow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SWIFT AIR</a:t>
            </a:r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Final Project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275856" y="1769312"/>
            <a:ext cx="201470" cy="143002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9" name="모서리가 둥근 직사각형 2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2815800" y="3606924"/>
            <a:ext cx="3512398" cy="215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박희경</a:t>
            </a:r>
            <a:r>
              <a:rPr lang="en-US" altLang="ko-KR" sz="1200" b="1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, </a:t>
            </a:r>
            <a:r>
              <a:rPr lang="ko-KR" altLang="en-US" sz="1200" b="1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김수민</a:t>
            </a:r>
            <a:r>
              <a:rPr lang="en-US" altLang="ko-KR" sz="1200" b="1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, </a:t>
            </a:r>
            <a:r>
              <a:rPr lang="ko-KR" altLang="en-US" sz="1200" b="1" dirty="0" err="1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신연호</a:t>
            </a:r>
            <a:r>
              <a:rPr lang="en-US" altLang="ko-KR" sz="1200" b="1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, </a:t>
            </a:r>
            <a:r>
              <a:rPr lang="ko-KR" altLang="en-US" sz="1200" b="1" dirty="0" err="1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조희수</a:t>
            </a:r>
            <a:r>
              <a:rPr lang="en-US" altLang="ko-KR" sz="1200" b="1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, </a:t>
            </a:r>
            <a:r>
              <a:rPr lang="ko-KR" altLang="en-US" sz="1200" b="1" dirty="0" err="1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정은구</a:t>
            </a:r>
            <a:r>
              <a:rPr lang="en-US" altLang="ko-KR" sz="1200" b="1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, </a:t>
            </a:r>
            <a:r>
              <a:rPr lang="ko-KR" altLang="en-US" sz="1200" b="1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한정호</a:t>
            </a:r>
            <a:r>
              <a:rPr lang="en-US" altLang="ko-KR" sz="1200" b="1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 </a:t>
            </a:r>
            <a:endParaRPr lang="ko-KR" altLang="en-US" sz="1200" b="1" dirty="0">
              <a:solidFill>
                <a:srgbClr val="66CCFF"/>
              </a:solidFill>
              <a:latin typeface="210 굴림OTF 070" pitchFamily="18" charset="-127"/>
              <a:ea typeface="210 굴림OTF 07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4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74792" y="4349488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5" name="모서리가 둥근 직사각형 4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521039" y="3586098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-126684" y="2035132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2" name="모서리가 둥근 직사각형 11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80528" y="-48177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03290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9" name="모서리가 둥근 직사각형 18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155403" y="1171036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16274" y="1709562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5" name="모서리가 둥근 직사각형 24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84121" y="314483"/>
            <a:ext cx="7775757" cy="4536504"/>
          </a:xfrm>
          <a:prstGeom prst="rect">
            <a:avLst/>
          </a:prstGeom>
          <a:solidFill>
            <a:schemeClr val="bg1"/>
          </a:solidFill>
          <a:ln w="31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99DAB2-31ED-0EBC-AA82-47F7F7813A05}"/>
              </a:ext>
            </a:extLst>
          </p:cNvPr>
          <p:cNvGrpSpPr/>
          <p:nvPr/>
        </p:nvGrpSpPr>
        <p:grpSpPr>
          <a:xfrm>
            <a:off x="1036759" y="320170"/>
            <a:ext cx="2095082" cy="377476"/>
            <a:chOff x="899592" y="332712"/>
            <a:chExt cx="1296144" cy="37747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899592" y="388152"/>
              <a:ext cx="1296144" cy="308256"/>
            </a:xfrm>
            <a:prstGeom prst="roundRect">
              <a:avLst>
                <a:gd name="adj" fmla="val 50000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701" y="332712"/>
              <a:ext cx="1206123" cy="37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FAQ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_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목록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관리자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70" pitchFamily="18" charset="-127"/>
                <a:ea typeface="210 굴림OTF 070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1772" y="32399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90" pitchFamily="18" charset="-127"/>
                <a:ea typeface="210 굴림OTF 090" pitchFamily="18" charset="-127"/>
              </a:rPr>
              <a:t>2.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굴림OTF 090" pitchFamily="18" charset="-127"/>
              <a:ea typeface="210 굴림OTF 09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0D8C39-5DF5-473A-D3B0-2FEE6E1A376D}"/>
              </a:ext>
            </a:extLst>
          </p:cNvPr>
          <p:cNvSpPr txBox="1"/>
          <p:nvPr/>
        </p:nvSpPr>
        <p:spPr>
          <a:xfrm>
            <a:off x="1036759" y="3253692"/>
            <a:ext cx="7303519" cy="10104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관리자페이지에서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관리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목록을 클릭</a:t>
            </a:r>
            <a:r>
              <a:rPr lang="ko-KR" altLang="en-US" sz="1050" dirty="0"/>
              <a:t>하면 등록되어진 </a:t>
            </a:r>
            <a:br>
              <a:rPr lang="en-US" altLang="ko-KR" sz="1050" dirty="0"/>
            </a:br>
            <a:r>
              <a:rPr lang="en-US" altLang="ko-KR" sz="1050" dirty="0"/>
              <a:t>  FAQ</a:t>
            </a:r>
            <a:r>
              <a:rPr lang="ko-KR" altLang="en-US" sz="1050" dirty="0"/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목록</a:t>
            </a:r>
            <a:r>
              <a:rPr lang="ko-KR" altLang="en-US" sz="1050" dirty="0"/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r>
              <a:rPr lang="ko-KR" altLang="en-US" sz="1050" dirty="0"/>
              <a:t> 및</a:t>
            </a:r>
            <a:r>
              <a:rPr lang="en-US" altLang="ko-KR" sz="1050" dirty="0"/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삭제 </a:t>
            </a:r>
            <a:r>
              <a:rPr lang="ko-KR" altLang="en-US" sz="1050" dirty="0"/>
              <a:t>가능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050" dirty="0"/>
              <a:t>수정 및 삭제가 완료되면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관리자가보는</a:t>
            </a:r>
            <a:r>
              <a:rPr lang="ko-KR" altLang="en-US" sz="1050" dirty="0"/>
              <a:t> </a:t>
            </a:r>
            <a:r>
              <a:rPr lang="en-US" altLang="ko-KR" sz="1050" dirty="0"/>
              <a:t>FAQ</a:t>
            </a:r>
            <a:r>
              <a:rPr lang="ko-KR" altLang="en-US" sz="1050" dirty="0"/>
              <a:t> 목록 페이지와</a:t>
            </a:r>
            <a:r>
              <a:rPr lang="en-US" altLang="ko-KR" sz="1050" dirty="0"/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사용자가보는</a:t>
            </a:r>
            <a:r>
              <a:rPr lang="ko-KR" altLang="en-US" sz="1050" dirty="0"/>
              <a:t> </a:t>
            </a:r>
            <a:r>
              <a:rPr lang="en-US" altLang="ko-KR" sz="1050" dirty="0"/>
              <a:t>FAQ</a:t>
            </a:r>
            <a:r>
              <a:rPr lang="ko-KR" altLang="en-US" sz="1050" dirty="0"/>
              <a:t> 목록 페이지가 수정됨</a:t>
            </a:r>
            <a:endParaRPr lang="en-US" altLang="ko-KR" sz="105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C182780-9799-C367-9530-B899EB6A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59" y="1026010"/>
            <a:ext cx="6926330" cy="19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0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74792" y="4349488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5" name="모서리가 둥근 직사각형 4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521039" y="3586098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-126684" y="2035132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2" name="모서리가 둥근 직사각형 11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80528" y="-48177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03290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9" name="모서리가 둥근 직사각형 18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155403" y="1171036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16274" y="1709562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5" name="모서리가 둥근 직사각형 24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62498" y="303498"/>
            <a:ext cx="7775757" cy="4536504"/>
          </a:xfrm>
          <a:prstGeom prst="rect">
            <a:avLst/>
          </a:prstGeom>
          <a:solidFill>
            <a:schemeClr val="bg1"/>
          </a:solidFill>
          <a:ln w="31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99DAB2-31ED-0EBC-AA82-47F7F7813A05}"/>
              </a:ext>
            </a:extLst>
          </p:cNvPr>
          <p:cNvGrpSpPr/>
          <p:nvPr/>
        </p:nvGrpSpPr>
        <p:grpSpPr>
          <a:xfrm>
            <a:off x="1036758" y="320170"/>
            <a:ext cx="2239098" cy="377476"/>
            <a:chOff x="899592" y="332712"/>
            <a:chExt cx="1296144" cy="37747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899592" y="388152"/>
              <a:ext cx="1296144" cy="308256"/>
            </a:xfrm>
            <a:prstGeom prst="roundRect">
              <a:avLst>
                <a:gd name="adj" fmla="val 50000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701" y="332712"/>
              <a:ext cx="978028" cy="37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FAQ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_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수정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관리자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70" pitchFamily="18" charset="-127"/>
                <a:ea typeface="210 굴림OTF 070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1772" y="32399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90" pitchFamily="18" charset="-127"/>
                <a:ea typeface="210 굴림OTF 090" pitchFamily="18" charset="-127"/>
              </a:rPr>
              <a:t>2.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굴림OTF 090" pitchFamily="18" charset="-127"/>
              <a:ea typeface="210 굴림OTF 09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0D8C39-5DF5-473A-D3B0-2FEE6E1A376D}"/>
              </a:ext>
            </a:extLst>
          </p:cNvPr>
          <p:cNvSpPr txBox="1"/>
          <p:nvPr/>
        </p:nvSpPr>
        <p:spPr>
          <a:xfrm>
            <a:off x="984439" y="3435846"/>
            <a:ext cx="7303519" cy="13335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관리자페이지에서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목록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ko-KR" altLang="en-US" sz="1050" dirty="0"/>
              <a:t>을 클릭하면 클릭한 해당 </a:t>
            </a:r>
            <a:r>
              <a:rPr lang="en-US" altLang="ko-KR" sz="1050" dirty="0"/>
              <a:t>FAQ</a:t>
            </a:r>
            <a:r>
              <a:rPr lang="ko-KR" altLang="en-US" sz="1050" dirty="0"/>
              <a:t> 내용을 가져와 출력한 후 수정 가능</a:t>
            </a:r>
            <a:endParaRPr lang="en-US" altLang="ko-KR" sz="105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수정 완료 후 수정버튼을 누르면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관리자가보는</a:t>
            </a:r>
            <a:r>
              <a:rPr lang="ko-KR" altLang="en-US" sz="1050" dirty="0"/>
              <a:t> </a:t>
            </a:r>
            <a:r>
              <a:rPr lang="en-US" altLang="ko-KR" sz="1050" dirty="0"/>
              <a:t>FAQ </a:t>
            </a:r>
            <a:r>
              <a:rPr lang="ko-KR" altLang="en-US" sz="1050" dirty="0"/>
              <a:t>목록 페이지와</a:t>
            </a:r>
            <a:r>
              <a:rPr lang="en-US" altLang="ko-KR" sz="1050" dirty="0"/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사용자가보는</a:t>
            </a:r>
            <a:r>
              <a:rPr lang="ko-KR" altLang="en-US" sz="1050" dirty="0"/>
              <a:t> </a:t>
            </a:r>
            <a:r>
              <a:rPr lang="en-US" altLang="ko-KR" sz="1050" dirty="0"/>
              <a:t>FAQ </a:t>
            </a:r>
            <a:r>
              <a:rPr lang="ko-KR" altLang="en-US" sz="1050" dirty="0"/>
              <a:t>목록 페이지에서    </a:t>
            </a:r>
            <a:br>
              <a:rPr lang="en-US" altLang="ko-KR" sz="1050" dirty="0"/>
            </a:br>
            <a:r>
              <a:rPr lang="en-US" altLang="ko-KR" sz="1050" dirty="0"/>
              <a:t>  </a:t>
            </a:r>
            <a:r>
              <a:rPr lang="ko-KR" altLang="en-US" sz="1050" dirty="0"/>
              <a:t>수정이 완료된 공지사항을 볼 수 있음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목록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취소 버튼</a:t>
            </a:r>
            <a:r>
              <a:rPr lang="ko-KR" altLang="en-US" sz="1050" dirty="0"/>
              <a:t>을 누르면 공지사항 목록화면</a:t>
            </a:r>
            <a:r>
              <a:rPr lang="en-US" altLang="ko-KR" sz="1050" dirty="0"/>
              <a:t>(</a:t>
            </a:r>
            <a:r>
              <a:rPr lang="ko-KR" altLang="en-US" sz="1050" dirty="0"/>
              <a:t>관리자</a:t>
            </a:r>
            <a:r>
              <a:rPr lang="en-US" altLang="ko-KR" sz="1050" dirty="0"/>
              <a:t>)</a:t>
            </a:r>
            <a:r>
              <a:rPr lang="ko-KR" altLang="en-US" sz="1050" dirty="0"/>
              <a:t>이 </a:t>
            </a:r>
            <a:r>
              <a:rPr lang="ko-KR" altLang="en-US" sz="1050" dirty="0" err="1"/>
              <a:t>보여짐</a:t>
            </a:r>
            <a:endParaRPr lang="en-US" altLang="ko-KR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9E8A7-7129-6762-F066-85336DFD54C0}"/>
              </a:ext>
            </a:extLst>
          </p:cNvPr>
          <p:cNvSpPr txBox="1"/>
          <p:nvPr/>
        </p:nvSpPr>
        <p:spPr>
          <a:xfrm>
            <a:off x="931145" y="1116752"/>
            <a:ext cx="5914909" cy="3640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/>
              <a:t>리스트에서 수정버튼 클릭 시 아래 페이지로 이동 </a:t>
            </a:r>
            <a:endParaRPr lang="en-US" altLang="ko-KR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6155E-59F2-B7E8-EB85-631065C228F2}"/>
              </a:ext>
            </a:extLst>
          </p:cNvPr>
          <p:cNvSpPr txBox="1"/>
          <p:nvPr/>
        </p:nvSpPr>
        <p:spPr>
          <a:xfrm>
            <a:off x="5795373" y="2421633"/>
            <a:ext cx="1840087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클릭한 해당 </a:t>
            </a:r>
            <a:r>
              <a:rPr lang="en-US" altLang="ko-KR" sz="10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FAQ</a:t>
            </a:r>
            <a:r>
              <a:rPr lang="ko-KR" altLang="en-US" sz="10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제목 및 내용을 가져와 출력</a:t>
            </a:r>
            <a:endParaRPr lang="en-US" altLang="ko-KR" sz="105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24A7D-659E-C08D-47C4-435DD2FB9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43"/>
          <a:stretch/>
        </p:blipFill>
        <p:spPr>
          <a:xfrm>
            <a:off x="1030724" y="828720"/>
            <a:ext cx="6564966" cy="282771"/>
          </a:xfrm>
          <a:prstGeom prst="rect">
            <a:avLst/>
          </a:prstGeom>
        </p:spPr>
      </p:pic>
      <p:sp>
        <p:nvSpPr>
          <p:cNvPr id="41" name="액자 40">
            <a:extLst>
              <a:ext uri="{FF2B5EF4-FFF2-40B4-BE49-F238E27FC236}">
                <a16:creationId xmlns:a16="http://schemas.microsoft.com/office/drawing/2014/main" id="{E3EFB4E7-4AD9-E8DD-4267-7225491D5BC0}"/>
              </a:ext>
            </a:extLst>
          </p:cNvPr>
          <p:cNvSpPr/>
          <p:nvPr/>
        </p:nvSpPr>
        <p:spPr>
          <a:xfrm>
            <a:off x="6370447" y="734735"/>
            <a:ext cx="660695" cy="415498"/>
          </a:xfrm>
          <a:prstGeom prst="frame">
            <a:avLst>
              <a:gd name="adj1" fmla="val 1223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4A808C9-B8F8-4204-BD13-F5909427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61" y="1504137"/>
            <a:ext cx="4035839" cy="20007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8" name="액자 37">
            <a:extLst>
              <a:ext uri="{FF2B5EF4-FFF2-40B4-BE49-F238E27FC236}">
                <a16:creationId xmlns:a16="http://schemas.microsoft.com/office/drawing/2014/main" id="{12EB73A6-CCAF-35C4-6833-86862D95BEB5}"/>
              </a:ext>
            </a:extLst>
          </p:cNvPr>
          <p:cNvSpPr/>
          <p:nvPr/>
        </p:nvSpPr>
        <p:spPr>
          <a:xfrm>
            <a:off x="2339752" y="2110951"/>
            <a:ext cx="3240360" cy="1036863"/>
          </a:xfrm>
          <a:prstGeom prst="frame">
            <a:avLst>
              <a:gd name="adj1" fmla="val 1223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22C34F9-50B9-7480-32D1-2C3189817E7E}"/>
              </a:ext>
            </a:extLst>
          </p:cNvPr>
          <p:cNvSpPr/>
          <p:nvPr/>
        </p:nvSpPr>
        <p:spPr>
          <a:xfrm>
            <a:off x="5512319" y="2470159"/>
            <a:ext cx="272710" cy="225151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82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74792" y="4349488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5" name="모서리가 둥근 직사각형 4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521039" y="3586098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-126684" y="2035132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2" name="모서리가 둥근 직사각형 11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80528" y="-48177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03290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9" name="모서리가 둥근 직사각형 18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155403" y="1171036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16274" y="1709562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5" name="모서리가 둥근 직사각형 24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84121" y="314483"/>
            <a:ext cx="7775757" cy="4536504"/>
          </a:xfrm>
          <a:prstGeom prst="rect">
            <a:avLst/>
          </a:prstGeom>
          <a:solidFill>
            <a:schemeClr val="bg1"/>
          </a:solidFill>
          <a:ln w="31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99DAB2-31ED-0EBC-AA82-47F7F7813A05}"/>
              </a:ext>
            </a:extLst>
          </p:cNvPr>
          <p:cNvGrpSpPr/>
          <p:nvPr/>
        </p:nvGrpSpPr>
        <p:grpSpPr>
          <a:xfrm>
            <a:off x="1036758" y="320170"/>
            <a:ext cx="2583696" cy="377476"/>
            <a:chOff x="899592" y="332712"/>
            <a:chExt cx="1296144" cy="37747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899592" y="388152"/>
              <a:ext cx="1296144" cy="308256"/>
            </a:xfrm>
            <a:prstGeom prst="roundRect">
              <a:avLst>
                <a:gd name="adj" fmla="val 50000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701" y="332712"/>
              <a:ext cx="978028" cy="37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FAQ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_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목록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사용자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70" pitchFamily="18" charset="-127"/>
                <a:ea typeface="210 굴림OTF 070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1772" y="32399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90" pitchFamily="18" charset="-127"/>
                <a:ea typeface="210 굴림OTF 090" pitchFamily="18" charset="-127"/>
              </a:rPr>
              <a:t>2.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굴림OTF 090" pitchFamily="18" charset="-127"/>
              <a:ea typeface="210 굴림OTF 09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C1C41-7D9D-0329-F1B6-0BF9C44E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67" y="795233"/>
            <a:ext cx="4137732" cy="38866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1FF17C-A241-7C11-4BF9-E85819CFE474}"/>
              </a:ext>
            </a:extLst>
          </p:cNvPr>
          <p:cNvSpPr txBox="1"/>
          <p:nvPr/>
        </p:nvSpPr>
        <p:spPr>
          <a:xfrm>
            <a:off x="4963121" y="2500343"/>
            <a:ext cx="3455113" cy="23030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/>
              <a:t>- Swift Air </a:t>
            </a:r>
            <a:r>
              <a:rPr lang="ko-KR" altLang="en-US" sz="1050" dirty="0" err="1"/>
              <a:t>메인페이지에서</a:t>
            </a:r>
            <a:r>
              <a:rPr lang="ko-KR" altLang="en-US" sz="1050" dirty="0"/>
              <a:t> </a:t>
            </a:r>
            <a:r>
              <a:rPr lang="ko-KR" altLang="en-US" sz="105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메뉴바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서비스안내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자주 묻는 질문</a:t>
            </a:r>
            <a:r>
              <a:rPr lang="ko-KR" altLang="en-US" sz="1050" dirty="0"/>
              <a:t>을 클릭하면 </a:t>
            </a:r>
            <a:r>
              <a:rPr lang="en-US" altLang="ko-KR" sz="1050" dirty="0"/>
              <a:t>FAQ</a:t>
            </a:r>
            <a:r>
              <a:rPr lang="ko-KR" altLang="en-US" sz="1050" dirty="0"/>
              <a:t> 메인 페이지가 </a:t>
            </a:r>
            <a:r>
              <a:rPr lang="ko-KR" altLang="en-US" sz="1050" dirty="0" err="1"/>
              <a:t>보여짐</a:t>
            </a:r>
            <a:endParaRPr lang="en-US" altLang="ko-KR" sz="105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/>
              <a:t>-</a:t>
            </a:r>
            <a:r>
              <a:rPr lang="ko-KR" altLang="en-US" sz="1050" dirty="0"/>
              <a:t> 해당 페이지엔 등록되어 있는 </a:t>
            </a:r>
            <a:r>
              <a:rPr lang="en-US" altLang="ko-KR" sz="1050" dirty="0"/>
              <a:t>FAQ</a:t>
            </a:r>
            <a:r>
              <a:rPr lang="ko-KR" altLang="en-US" sz="1050" dirty="0"/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총 개수</a:t>
            </a:r>
            <a:r>
              <a:rPr lang="ko-KR" altLang="en-US" sz="1050" dirty="0"/>
              <a:t>와 </a:t>
            </a:r>
            <a:endParaRPr lang="en-US" altLang="ko-KR" sz="1050" dirty="0"/>
          </a:p>
          <a:p>
            <a:pPr>
              <a:lnSpc>
                <a:spcPct val="200000"/>
              </a:lnSpc>
            </a:pP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</a:t>
            </a:r>
            <a:r>
              <a:rPr lang="ko-KR" altLang="en-US" sz="1050" dirty="0"/>
              <a:t>이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보여짐</a:t>
            </a:r>
            <a:br>
              <a:rPr lang="en-US" altLang="ko-KR" sz="1050" dirty="0"/>
            </a:br>
            <a:r>
              <a:rPr lang="en-US" altLang="ko-KR" sz="1050" dirty="0"/>
              <a:t>- [</a:t>
            </a:r>
            <a:r>
              <a:rPr lang="ko-KR" altLang="en-US" sz="1050" dirty="0"/>
              <a:t>전체</a:t>
            </a:r>
            <a:r>
              <a:rPr lang="en-US" altLang="ko-KR" sz="1050" dirty="0"/>
              <a:t>] , [</a:t>
            </a:r>
            <a:r>
              <a:rPr lang="ko-KR" altLang="en-US" sz="1050" dirty="0"/>
              <a:t>예약</a:t>
            </a:r>
            <a:r>
              <a:rPr lang="en-US" altLang="ko-KR" sz="1050" dirty="0"/>
              <a:t>] ,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ko-KR" altLang="en-US" sz="1050" dirty="0"/>
              <a:t>결제</a:t>
            </a:r>
            <a:r>
              <a:rPr lang="en-US" altLang="ko-KR" sz="1050" dirty="0"/>
              <a:t>]</a:t>
            </a:r>
            <a:r>
              <a:rPr lang="ko-KR" altLang="en-US" sz="1050" dirty="0"/>
              <a:t> 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ko-KR" altLang="en-US" sz="1050" dirty="0"/>
              <a:t>변경취소</a:t>
            </a:r>
            <a:r>
              <a:rPr lang="en-US" altLang="ko-KR" sz="1050" dirty="0"/>
              <a:t>],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ko-KR" altLang="en-US" sz="1050" dirty="0"/>
              <a:t>공항</a:t>
            </a:r>
            <a:r>
              <a:rPr lang="en-US" altLang="ko-KR" sz="1050" dirty="0"/>
              <a:t>] </a:t>
            </a:r>
            <a:r>
              <a:rPr lang="ko-KR" altLang="en-US" sz="1050" dirty="0"/>
              <a:t>버튼을           </a:t>
            </a:r>
            <a:br>
              <a:rPr lang="en-US" altLang="ko-KR" sz="1050" dirty="0"/>
            </a:br>
            <a:r>
              <a:rPr lang="en-US" altLang="ko-KR" sz="1050" dirty="0"/>
              <a:t>  </a:t>
            </a:r>
            <a:r>
              <a:rPr lang="ko-KR" altLang="en-US" sz="1050" dirty="0"/>
              <a:t>누르면 원하는 질문을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카테고리별로 선택</a:t>
            </a:r>
            <a:r>
              <a:rPr lang="ko-KR" altLang="en-US" sz="1050" dirty="0"/>
              <a:t>하여 볼 수</a:t>
            </a:r>
            <a:br>
              <a:rPr lang="en-US" altLang="ko-KR" sz="1050" dirty="0"/>
            </a:br>
            <a:r>
              <a:rPr lang="en-US" altLang="ko-KR" sz="1050" dirty="0"/>
              <a:t>  </a:t>
            </a:r>
            <a:r>
              <a:rPr lang="ko-KR" altLang="en-US" sz="1050" dirty="0"/>
              <a:t>있음</a:t>
            </a:r>
            <a:endParaRPr lang="en-US" altLang="ko-KR" sz="105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BC989C5-3A7E-2107-5B8C-D3B173D4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61" y="515725"/>
            <a:ext cx="3517647" cy="1984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9" name="액자 38">
            <a:extLst>
              <a:ext uri="{FF2B5EF4-FFF2-40B4-BE49-F238E27FC236}">
                <a16:creationId xmlns:a16="http://schemas.microsoft.com/office/drawing/2014/main" id="{0727465D-09B3-BCBE-F079-72786985976E}"/>
              </a:ext>
            </a:extLst>
          </p:cNvPr>
          <p:cNvSpPr/>
          <p:nvPr/>
        </p:nvSpPr>
        <p:spPr>
          <a:xfrm>
            <a:off x="1576807" y="1135730"/>
            <a:ext cx="360040" cy="169838"/>
          </a:xfrm>
          <a:prstGeom prst="frame">
            <a:avLst>
              <a:gd name="adj1" fmla="val 1223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D422745-9A7E-43E7-2FB7-15B71949437F}"/>
              </a:ext>
            </a:extLst>
          </p:cNvPr>
          <p:cNvSpPr/>
          <p:nvPr/>
        </p:nvSpPr>
        <p:spPr>
          <a:xfrm rot="21412889">
            <a:off x="2366644" y="1011294"/>
            <a:ext cx="2288917" cy="225151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3E3E4A-EA15-BE8A-D06B-8EFFC9806E02}"/>
              </a:ext>
            </a:extLst>
          </p:cNvPr>
          <p:cNvSpPr txBox="1"/>
          <p:nvPr/>
        </p:nvSpPr>
        <p:spPr>
          <a:xfrm rot="21360819">
            <a:off x="2834503" y="939790"/>
            <a:ext cx="1459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변경취소 클릭 시</a:t>
            </a:r>
          </a:p>
        </p:txBody>
      </p:sp>
    </p:spTree>
    <p:extLst>
      <p:ext uri="{BB962C8B-B14F-4D97-AF65-F5344CB8AC3E}">
        <p14:creationId xmlns:p14="http://schemas.microsoft.com/office/powerpoint/2010/main" val="181049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254172" y="2067675"/>
            <a:ext cx="201470" cy="143002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9" name="모서리가 둥근 직사각형 2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089696" y="1131213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5" name="모서리가 둥근 직사각형 4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452320" y="3724432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1540248" y="3867894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2" name="모서리가 둥근 직사각형 11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94688" y="1784585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151275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9" name="모서리가 둥근 직사각형 18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80112" y="3003798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464798" y="473138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5" name="모서리가 둥근 직사각형 24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572895" y="2244809"/>
            <a:ext cx="3998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6CCFF"/>
                </a:solidFill>
                <a:effectLst>
                  <a:glow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4800" dirty="0">
                <a:solidFill>
                  <a:srgbClr val="66CCFF"/>
                </a:solidFill>
                <a:effectLst>
                  <a:glow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66CCFF"/>
                </a:solidFill>
                <a:effectLst>
                  <a:glow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09291" y="3514296"/>
            <a:ext cx="2125418" cy="2101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2</a:t>
            </a:r>
            <a:r>
              <a:rPr lang="ko-KR" altLang="en-US" sz="1100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조 </a:t>
            </a:r>
            <a:r>
              <a:rPr lang="en-US" altLang="ko-KR" sz="1100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Swift Air </a:t>
            </a:r>
            <a:r>
              <a:rPr lang="ko-KR" altLang="en-US" sz="1100" dirty="0">
                <a:solidFill>
                  <a:srgbClr val="66CCFF"/>
                </a:solidFill>
                <a:latin typeface="210 굴림OTF 070" pitchFamily="18" charset="-127"/>
                <a:ea typeface="210 굴림OTF 070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421150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B06D3-4C9E-3F50-E686-AD34E837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445796"/>
            <a:ext cx="2486510" cy="69493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B0B921-D185-D935-F524-360013BEEAED}"/>
              </a:ext>
            </a:extLst>
          </p:cNvPr>
          <p:cNvGrpSpPr/>
          <p:nvPr/>
        </p:nvGrpSpPr>
        <p:grpSpPr>
          <a:xfrm>
            <a:off x="7574792" y="4349488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D4B8AD2-C7B8-6535-8E92-C5B123E16A3C}"/>
                </a:ext>
              </a:extLst>
            </p:cNvPr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67E627D7-2DD1-5AEE-BA27-59CFD005CD8A}"/>
                </a:ext>
              </a:extLst>
            </p:cNvPr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8BE87E92-6939-61A3-02B6-2953257F4B1B}"/>
                </a:ext>
              </a:extLst>
            </p:cNvPr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F64674-AAAF-2781-D695-6C54C38ED3F3}"/>
              </a:ext>
            </a:extLst>
          </p:cNvPr>
          <p:cNvGrpSpPr/>
          <p:nvPr/>
        </p:nvGrpSpPr>
        <p:grpSpPr>
          <a:xfrm>
            <a:off x="8521039" y="3586098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312A31D3-AAD2-2A5F-4594-263949CC0530}"/>
                </a:ext>
              </a:extLst>
            </p:cNvPr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A9E79CE4-26FA-85A7-EA22-1A4DBF79336A}"/>
                </a:ext>
              </a:extLst>
            </p:cNvPr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6AAD4A-CE95-B344-2040-4EB7A8579692}"/>
              </a:ext>
            </a:extLst>
          </p:cNvPr>
          <p:cNvGrpSpPr/>
          <p:nvPr/>
        </p:nvGrpSpPr>
        <p:grpSpPr>
          <a:xfrm flipH="1">
            <a:off x="-126684" y="2035132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E15DBDA8-0AC0-8BAE-3D62-B25D50EC6AC3}"/>
                </a:ext>
              </a:extLst>
            </p:cNvPr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7F96D5B7-541C-6A93-AD09-E84CE5DD8F22}"/>
                </a:ext>
              </a:extLst>
            </p:cNvPr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AB23FE80-709D-279C-028B-57E936430F2E}"/>
                </a:ext>
              </a:extLst>
            </p:cNvPr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B6CB9E-621C-BE8D-52BB-5A55534ED8E4}"/>
              </a:ext>
            </a:extLst>
          </p:cNvPr>
          <p:cNvGrpSpPr/>
          <p:nvPr/>
        </p:nvGrpSpPr>
        <p:grpSpPr>
          <a:xfrm>
            <a:off x="-180528" y="-48177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B403A46-F5C0-EB9D-BCCB-E566AC601402}"/>
                </a:ext>
              </a:extLst>
            </p:cNvPr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DB903391-6739-5D41-02DB-8A6D1E979EE7}"/>
                </a:ext>
              </a:extLst>
            </p:cNvPr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A52745-4C5E-4A47-5D5F-9803AB326242}"/>
              </a:ext>
            </a:extLst>
          </p:cNvPr>
          <p:cNvGrpSpPr/>
          <p:nvPr/>
        </p:nvGrpSpPr>
        <p:grpSpPr>
          <a:xfrm>
            <a:off x="8003290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243D2B7D-5368-FFE5-CCF3-526D6207E4C2}"/>
                </a:ext>
              </a:extLst>
            </p:cNvPr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DFAC88C7-D19F-BA03-98D8-7BFF33019BBC}"/>
                </a:ext>
              </a:extLst>
            </p:cNvPr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0C29E3-6B01-B914-F71C-870DA2A4924C}"/>
              </a:ext>
            </a:extLst>
          </p:cNvPr>
          <p:cNvGrpSpPr/>
          <p:nvPr/>
        </p:nvGrpSpPr>
        <p:grpSpPr>
          <a:xfrm>
            <a:off x="-155403" y="1171036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8F6F5529-0429-CD70-B80A-551B008AE0B9}"/>
                </a:ext>
              </a:extLst>
            </p:cNvPr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8B40912F-F25F-8870-583B-ADD29B9C4661}"/>
                </a:ext>
              </a:extLst>
            </p:cNvPr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B3A5B4A-305A-E590-5956-CE0C314E895D}"/>
              </a:ext>
            </a:extLst>
          </p:cNvPr>
          <p:cNvGrpSpPr/>
          <p:nvPr/>
        </p:nvGrpSpPr>
        <p:grpSpPr>
          <a:xfrm>
            <a:off x="8616274" y="1709562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1FF58B0-8D03-623E-3B44-A9911CED63FC}"/>
                </a:ext>
              </a:extLst>
            </p:cNvPr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48EDDDCB-3B4F-CA97-D872-1EEFE7968CEB}"/>
                </a:ext>
              </a:extLst>
            </p:cNvPr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5A0478C-12F4-561E-A1A8-BC83FE9378A3}"/>
              </a:ext>
            </a:extLst>
          </p:cNvPr>
          <p:cNvSpPr txBox="1"/>
          <p:nvPr/>
        </p:nvSpPr>
        <p:spPr>
          <a:xfrm>
            <a:off x="1376842" y="1419622"/>
            <a:ext cx="619795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333F5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800" b="0" i="0" u="none" strike="noStrike" dirty="0">
                <a:solidFill>
                  <a:srgbClr val="333F50"/>
                </a:solidFill>
                <a:effectLst/>
                <a:latin typeface="+mj-ea"/>
                <a:ea typeface="+mj-ea"/>
              </a:rPr>
              <a:t>역할 분담</a:t>
            </a:r>
            <a:endParaRPr lang="ko-KR" altLang="en-US" b="0" dirty="0">
              <a:effectLst/>
              <a:latin typeface="+mj-ea"/>
              <a:ea typeface="+mj-ea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333F5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800" b="0" i="0" u="none" strike="noStrike" dirty="0">
                <a:solidFill>
                  <a:srgbClr val="333F50"/>
                </a:solidFill>
                <a:effectLst/>
                <a:latin typeface="+mj-ea"/>
                <a:ea typeface="+mj-ea"/>
              </a:rPr>
              <a:t>공지사항 </a:t>
            </a:r>
            <a:r>
              <a:rPr lang="en-US" altLang="ko-KR" sz="1800" b="0" i="0" u="none" strike="noStrike" dirty="0">
                <a:solidFill>
                  <a:srgbClr val="333F50"/>
                </a:solidFill>
                <a:effectLst/>
                <a:latin typeface="+mj-ea"/>
                <a:ea typeface="+mj-ea"/>
              </a:rPr>
              <a:t>&amp;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</a:rPr>
              <a:t>FAQ</a:t>
            </a:r>
            <a:endParaRPr lang="ko-KR" altLang="en-US" b="0" dirty="0">
              <a:effectLst/>
              <a:latin typeface="+mj-ea"/>
              <a:ea typeface="+mj-ea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333F50"/>
                </a:solidFill>
                <a:effectLst/>
                <a:latin typeface="+mj-ea"/>
                <a:ea typeface="+mj-ea"/>
              </a:rPr>
              <a:t>- (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</a:rPr>
              <a:t>추가하면서 순서는 회원가입 로그인 부터 위로 </a:t>
            </a:r>
            <a:r>
              <a:rPr lang="ko-KR" altLang="en-US" dirty="0" err="1">
                <a:solidFill>
                  <a:srgbClr val="333F50"/>
                </a:solidFill>
                <a:latin typeface="+mj-ea"/>
                <a:ea typeface="+mj-ea"/>
              </a:rPr>
              <a:t>올립시당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</a:rPr>
              <a:t>)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51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 rot="846637">
            <a:off x="1003183" y="2082214"/>
            <a:ext cx="261623" cy="26162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36" name="모서리가 둥근 직사각형 35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 rot="846637">
            <a:off x="7639535" y="3296183"/>
            <a:ext cx="261623" cy="26162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39" name="모서리가 둥근 직사각형 38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38139" y="339502"/>
            <a:ext cx="201470" cy="143002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42" name="모서리가 둥근 직사각형 41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253763" y="1108495"/>
            <a:ext cx="387215" cy="115075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45" name="모서리가 둥근 직사각형 44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79184" y="58372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 분담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A72B3EF-DD64-EE02-AF4F-B07A18116039}"/>
              </a:ext>
            </a:extLst>
          </p:cNvPr>
          <p:cNvGrpSpPr/>
          <p:nvPr/>
        </p:nvGrpSpPr>
        <p:grpSpPr>
          <a:xfrm>
            <a:off x="2113098" y="1635646"/>
            <a:ext cx="4694574" cy="2999821"/>
            <a:chOff x="1238372" y="1364651"/>
            <a:chExt cx="4694574" cy="2999821"/>
          </a:xfrm>
        </p:grpSpPr>
        <p:grpSp>
          <p:nvGrpSpPr>
            <p:cNvPr id="5" name="그룹 4"/>
            <p:cNvGrpSpPr/>
            <p:nvPr/>
          </p:nvGrpSpPr>
          <p:grpSpPr>
            <a:xfrm>
              <a:off x="1275844" y="1364651"/>
              <a:ext cx="770006" cy="546544"/>
              <a:chOff x="2051720" y="1173882"/>
              <a:chExt cx="999728" cy="709600"/>
            </a:xfrm>
            <a:effectLst>
              <a:outerShdw dist="38100" dir="2700000" algn="tl" rotWithShape="0">
                <a:srgbClr val="66CCFF">
                  <a:alpha val="40000"/>
                </a:srgbClr>
              </a:outerShdw>
            </a:effectLst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2051720" y="1387810"/>
                <a:ext cx="999728" cy="4956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2276341" y="1173882"/>
                <a:ext cx="550486" cy="4278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2413210" y="1637923"/>
              <a:ext cx="708177" cy="0"/>
            </a:xfrm>
            <a:prstGeom prst="line">
              <a:avLst/>
            </a:prstGeom>
            <a:ln w="9525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3209312" y="1364651"/>
              <a:ext cx="770006" cy="546544"/>
              <a:chOff x="2051720" y="1173882"/>
              <a:chExt cx="999728" cy="709600"/>
            </a:xfrm>
            <a:effectLst>
              <a:outerShdw dist="38100" dir="2700000" algn="tl" rotWithShape="0">
                <a:srgbClr val="66CCFF">
                  <a:alpha val="40000"/>
                </a:srgbClr>
              </a:outerShdw>
            </a:effectLst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51720" y="1387810"/>
                <a:ext cx="999728" cy="4956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2276341" y="1173882"/>
                <a:ext cx="550486" cy="4278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" name="직선 연결선 19"/>
            <p:cNvCxnSpPr/>
            <p:nvPr/>
          </p:nvCxnSpPr>
          <p:spPr>
            <a:xfrm>
              <a:off x="4346679" y="1637923"/>
              <a:ext cx="708177" cy="0"/>
            </a:xfrm>
            <a:prstGeom prst="line">
              <a:avLst/>
            </a:prstGeom>
            <a:ln w="9525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>
            <a:xfrm>
              <a:off x="5142779" y="1364651"/>
              <a:ext cx="770006" cy="546544"/>
              <a:chOff x="2051720" y="1173882"/>
              <a:chExt cx="999728" cy="709600"/>
            </a:xfrm>
            <a:effectLst>
              <a:outerShdw dist="38100" dir="2700000" algn="tl" rotWithShape="0">
                <a:srgbClr val="66CCFF">
                  <a:alpha val="40000"/>
                </a:srgbClr>
              </a:outerShdw>
            </a:effectLst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2051720" y="1387810"/>
                <a:ext cx="999728" cy="4956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2276341" y="1173882"/>
                <a:ext cx="550486" cy="4278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8" name="직선 연결선 27"/>
            <p:cNvCxnSpPr/>
            <p:nvPr/>
          </p:nvCxnSpPr>
          <p:spPr>
            <a:xfrm>
              <a:off x="2413209" y="3457403"/>
              <a:ext cx="708177" cy="0"/>
            </a:xfrm>
            <a:prstGeom prst="line">
              <a:avLst/>
            </a:prstGeom>
            <a:ln w="9525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1300143" y="3101753"/>
              <a:ext cx="770006" cy="546540"/>
              <a:chOff x="-5447623" y="3429232"/>
              <a:chExt cx="999729" cy="709595"/>
            </a:xfrm>
            <a:effectLst>
              <a:outerShdw dist="38100" dir="2700000" algn="tl" rotWithShape="0">
                <a:srgbClr val="66CCFF">
                  <a:alpha val="40000"/>
                </a:srgbClr>
              </a:outerShdw>
            </a:effectLst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-5447623" y="3643156"/>
                <a:ext cx="999729" cy="4956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-5234354" y="3429232"/>
                <a:ext cx="550486" cy="427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238372" y="1998535"/>
              <a:ext cx="947695" cy="1030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en-US" altLang="ko-KR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Faq</a:t>
              </a:r>
              <a:endPara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공지사항</a:t>
              </a:r>
              <a:endPara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관리자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2C2721F-E70B-C7E7-2AE6-FBCCD0B95B47}"/>
                </a:ext>
              </a:extLst>
            </p:cNvPr>
            <p:cNvSpPr txBox="1"/>
            <p:nvPr/>
          </p:nvSpPr>
          <p:spPr>
            <a:xfrm>
              <a:off x="1329974" y="1476486"/>
              <a:ext cx="692849" cy="38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박희경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151637-78F1-45BA-1A4E-BF2E8CE37C57}"/>
                </a:ext>
              </a:extLst>
            </p:cNvPr>
            <p:cNvSpPr txBox="1"/>
            <p:nvPr/>
          </p:nvSpPr>
          <p:spPr>
            <a:xfrm>
              <a:off x="3263444" y="1476485"/>
              <a:ext cx="692849" cy="38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김수민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42FB66-B1E8-EF0F-C62E-D991076E202B}"/>
                </a:ext>
              </a:extLst>
            </p:cNvPr>
            <p:cNvSpPr txBox="1"/>
            <p:nvPr/>
          </p:nvSpPr>
          <p:spPr>
            <a:xfrm>
              <a:off x="5196912" y="1479949"/>
              <a:ext cx="692849" cy="38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신연호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D6A963-97F3-8F07-E847-C31DC1A9ED6D}"/>
                </a:ext>
              </a:extLst>
            </p:cNvPr>
            <p:cNvSpPr txBox="1"/>
            <p:nvPr/>
          </p:nvSpPr>
          <p:spPr>
            <a:xfrm>
              <a:off x="1337112" y="3211882"/>
              <a:ext cx="692849" cy="38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조희수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0B767F-194C-279D-C98F-5E53F1536EE7}"/>
                </a:ext>
              </a:extLst>
            </p:cNvPr>
            <p:cNvSpPr txBox="1"/>
            <p:nvPr/>
          </p:nvSpPr>
          <p:spPr>
            <a:xfrm>
              <a:off x="3200748" y="1995686"/>
              <a:ext cx="328936" cy="698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en-US" altLang="ko-KR" dirty="0">
                  <a:ea typeface="210 굴림OTF 090" pitchFamily="18" charset="-127"/>
                </a:rPr>
                <a:t>+</a:t>
              </a:r>
            </a:p>
            <a:p>
              <a:r>
                <a:rPr lang="en-US" altLang="ko-KR" dirty="0">
                  <a:ea typeface="210 굴림OTF 090" pitchFamily="18" charset="-127"/>
                </a:rPr>
                <a:t>+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16410B-97EE-9A68-0F45-C1F1DE0FA85B}"/>
                </a:ext>
              </a:extLst>
            </p:cNvPr>
            <p:cNvSpPr txBox="1"/>
            <p:nvPr/>
          </p:nvSpPr>
          <p:spPr>
            <a:xfrm>
              <a:off x="5150773" y="1995686"/>
              <a:ext cx="328936" cy="698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en-US" altLang="ko-KR" dirty="0">
                  <a:ea typeface="210 굴림OTF 090" pitchFamily="18" charset="-127"/>
                </a:rPr>
                <a:t>+</a:t>
              </a:r>
            </a:p>
            <a:p>
              <a:r>
                <a:rPr lang="en-US" altLang="ko-KR" dirty="0">
                  <a:ea typeface="210 굴림OTF 090" pitchFamily="18" charset="-127"/>
                </a:rPr>
                <a:t>+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EB63C2-ADC0-3EB3-B183-50B05C746C15}"/>
                </a:ext>
              </a:extLst>
            </p:cNvPr>
            <p:cNvSpPr txBox="1"/>
            <p:nvPr/>
          </p:nvSpPr>
          <p:spPr>
            <a:xfrm>
              <a:off x="1275844" y="3666396"/>
              <a:ext cx="328936" cy="698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en-US" altLang="ko-KR" dirty="0">
                  <a:ea typeface="210 굴림OTF 090" pitchFamily="18" charset="-127"/>
                </a:rPr>
                <a:t>+</a:t>
              </a:r>
            </a:p>
            <a:p>
              <a:r>
                <a:rPr lang="en-US" altLang="ko-KR" dirty="0">
                  <a:ea typeface="210 굴림OTF 090" pitchFamily="18" charset="-127"/>
                </a:rPr>
                <a:t>+</a:t>
              </a:r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58B7ED6-48A0-B2B6-BC8F-4E6D2632A8C2}"/>
                </a:ext>
              </a:extLst>
            </p:cNvPr>
            <p:cNvGrpSpPr/>
            <p:nvPr/>
          </p:nvGrpSpPr>
          <p:grpSpPr>
            <a:xfrm>
              <a:off x="3224865" y="3119856"/>
              <a:ext cx="770006" cy="546540"/>
              <a:chOff x="-5447623" y="3429232"/>
              <a:chExt cx="999729" cy="709595"/>
            </a:xfrm>
            <a:effectLst>
              <a:outerShdw dist="38100" dir="2700000" algn="tl" rotWithShape="0">
                <a:srgbClr val="66CCFF">
                  <a:alpha val="40000"/>
                </a:srgbClr>
              </a:outerShdw>
            </a:effectLst>
          </p:grpSpPr>
          <p:sp>
            <p:nvSpPr>
              <p:cNvPr id="23" name="모서리가 둥근 직사각형 30">
                <a:extLst>
                  <a:ext uri="{FF2B5EF4-FFF2-40B4-BE49-F238E27FC236}">
                    <a16:creationId xmlns:a16="http://schemas.microsoft.com/office/drawing/2014/main" id="{E0E7BBE6-6236-1451-9157-8021E40C53D1}"/>
                  </a:ext>
                </a:extLst>
              </p:cNvPr>
              <p:cNvSpPr/>
              <p:nvPr/>
            </p:nvSpPr>
            <p:spPr>
              <a:xfrm>
                <a:off x="-5447623" y="3643156"/>
                <a:ext cx="999729" cy="4956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모서리가 둥근 직사각형 31">
                <a:extLst>
                  <a:ext uri="{FF2B5EF4-FFF2-40B4-BE49-F238E27FC236}">
                    <a16:creationId xmlns:a16="http://schemas.microsoft.com/office/drawing/2014/main" id="{ECF385F0-858A-A311-7BCC-3F3EEA92C569}"/>
                  </a:ext>
                </a:extLst>
              </p:cNvPr>
              <p:cNvSpPr/>
              <p:nvPr/>
            </p:nvSpPr>
            <p:spPr>
              <a:xfrm>
                <a:off x="-5234354" y="3429232"/>
                <a:ext cx="550486" cy="427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E38E0C-528B-B10B-6C89-3C08D40ED7EE}"/>
                </a:ext>
              </a:extLst>
            </p:cNvPr>
            <p:cNvSpPr txBox="1"/>
            <p:nvPr/>
          </p:nvSpPr>
          <p:spPr>
            <a:xfrm>
              <a:off x="3270120" y="3231687"/>
              <a:ext cx="692849" cy="38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정은구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E3F37C0-3A40-7155-27F4-C18BA9BB0F32}"/>
                </a:ext>
              </a:extLst>
            </p:cNvPr>
            <p:cNvGrpSpPr/>
            <p:nvPr/>
          </p:nvGrpSpPr>
          <p:grpSpPr>
            <a:xfrm>
              <a:off x="5162940" y="3119856"/>
              <a:ext cx="770006" cy="546540"/>
              <a:chOff x="-5447623" y="3429232"/>
              <a:chExt cx="999729" cy="709595"/>
            </a:xfrm>
            <a:effectLst>
              <a:outerShdw dist="38100" dir="2700000" algn="tl" rotWithShape="0">
                <a:srgbClr val="66CCFF">
                  <a:alpha val="40000"/>
                </a:srgbClr>
              </a:outerShdw>
            </a:effectLst>
          </p:grpSpPr>
          <p:sp>
            <p:nvSpPr>
              <p:cNvPr id="49" name="모서리가 둥근 직사각형 30">
                <a:extLst>
                  <a:ext uri="{FF2B5EF4-FFF2-40B4-BE49-F238E27FC236}">
                    <a16:creationId xmlns:a16="http://schemas.microsoft.com/office/drawing/2014/main" id="{B5A46BF7-5951-962D-7DC3-947F467ADA23}"/>
                  </a:ext>
                </a:extLst>
              </p:cNvPr>
              <p:cNvSpPr/>
              <p:nvPr/>
            </p:nvSpPr>
            <p:spPr>
              <a:xfrm>
                <a:off x="-5447623" y="3643156"/>
                <a:ext cx="999729" cy="4956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모서리가 둥근 직사각형 31">
                <a:extLst>
                  <a:ext uri="{FF2B5EF4-FFF2-40B4-BE49-F238E27FC236}">
                    <a16:creationId xmlns:a16="http://schemas.microsoft.com/office/drawing/2014/main" id="{3BCBE679-7238-E57A-98CD-0726358A184B}"/>
                  </a:ext>
                </a:extLst>
              </p:cNvPr>
              <p:cNvSpPr/>
              <p:nvPr/>
            </p:nvSpPr>
            <p:spPr>
              <a:xfrm>
                <a:off x="-5234354" y="3429232"/>
                <a:ext cx="550486" cy="4278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5AC3F02-349A-4436-B402-77B35FE5EAC8}"/>
                </a:ext>
              </a:extLst>
            </p:cNvPr>
            <p:cNvCxnSpPr/>
            <p:nvPr/>
          </p:nvCxnSpPr>
          <p:spPr>
            <a:xfrm>
              <a:off x="4346679" y="3457680"/>
              <a:ext cx="708177" cy="0"/>
            </a:xfrm>
            <a:prstGeom prst="line">
              <a:avLst/>
            </a:prstGeom>
            <a:ln w="9525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0E62AA-69D4-9004-7272-74E8B84AB7F1}"/>
                </a:ext>
              </a:extLst>
            </p:cNvPr>
            <p:cNvSpPr txBox="1"/>
            <p:nvPr/>
          </p:nvSpPr>
          <p:spPr>
            <a:xfrm>
              <a:off x="5209064" y="3240055"/>
              <a:ext cx="692849" cy="38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한정호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D3EAA2-30E1-D00C-4C1A-A8CCBB90E8F9}"/>
                </a:ext>
              </a:extLst>
            </p:cNvPr>
            <p:cNvSpPr txBox="1"/>
            <p:nvPr/>
          </p:nvSpPr>
          <p:spPr>
            <a:xfrm>
              <a:off x="3195138" y="3666396"/>
              <a:ext cx="328936" cy="698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en-US" altLang="ko-KR" dirty="0">
                  <a:ea typeface="210 굴림OTF 090" pitchFamily="18" charset="-127"/>
                </a:rPr>
                <a:t>+</a:t>
              </a:r>
            </a:p>
            <a:p>
              <a:r>
                <a:rPr lang="en-US" altLang="ko-KR" dirty="0">
                  <a:ea typeface="210 굴림OTF 090" pitchFamily="18" charset="-127"/>
                </a:rPr>
                <a:t>+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40F18E-4D9A-EB72-4D83-D16CAB93D2D6}"/>
                </a:ext>
              </a:extLst>
            </p:cNvPr>
            <p:cNvSpPr txBox="1"/>
            <p:nvPr/>
          </p:nvSpPr>
          <p:spPr>
            <a:xfrm>
              <a:off x="5148064" y="3666396"/>
              <a:ext cx="328936" cy="698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25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defRPr>
              </a:lvl1pPr>
            </a:lstStyle>
            <a:p>
              <a:r>
                <a:rPr lang="en-US" altLang="ko-KR" dirty="0">
                  <a:ea typeface="210 굴림OTF 090" pitchFamily="18" charset="-127"/>
                </a:rPr>
                <a:t>+</a:t>
              </a:r>
            </a:p>
            <a:p>
              <a:r>
                <a:rPr lang="en-US" altLang="ko-KR" dirty="0">
                  <a:ea typeface="210 굴림OTF 090" pitchFamily="18" charset="-127"/>
                </a:rPr>
                <a:t>+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00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74792" y="4349488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5" name="모서리가 둥근 직사각형 4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521039" y="3586098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-126684" y="2035132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2" name="모서리가 둥근 직사각형 11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80528" y="-48177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03290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9" name="모서리가 둥근 직사각형 18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155403" y="1171036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16274" y="1709562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5" name="모서리가 둥근 직사각형 24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84121" y="314483"/>
            <a:ext cx="7775757" cy="4536504"/>
          </a:xfrm>
          <a:prstGeom prst="rect">
            <a:avLst/>
          </a:prstGeom>
          <a:solidFill>
            <a:schemeClr val="bg1"/>
          </a:solidFill>
          <a:ln w="31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99DAB2-31ED-0EBC-AA82-47F7F7813A05}"/>
              </a:ext>
            </a:extLst>
          </p:cNvPr>
          <p:cNvGrpSpPr/>
          <p:nvPr/>
        </p:nvGrpSpPr>
        <p:grpSpPr>
          <a:xfrm>
            <a:off x="1036759" y="320170"/>
            <a:ext cx="3823273" cy="377476"/>
            <a:chOff x="899592" y="332712"/>
            <a:chExt cx="1863418" cy="37747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899592" y="388152"/>
              <a:ext cx="1296144" cy="308256"/>
            </a:xfrm>
            <a:prstGeom prst="roundRect">
              <a:avLst>
                <a:gd name="adj" fmla="val 50000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701" y="332712"/>
              <a:ext cx="1820309" cy="37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공지사항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_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등록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관리자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70" pitchFamily="18" charset="-127"/>
                <a:ea typeface="210 굴림OTF 070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1772" y="32399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90" pitchFamily="18" charset="-127"/>
                <a:ea typeface="210 굴림OTF 090" pitchFamily="18" charset="-127"/>
              </a:rPr>
              <a:t>1.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굴림OTF 090" pitchFamily="18" charset="-127"/>
              <a:ea typeface="210 굴림OTF 090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409DEED-8E68-5581-830F-B45A4C53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9" y="904400"/>
            <a:ext cx="4696771" cy="19586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90D8C39-5DF5-473A-D3B0-2FEE6E1A376D}"/>
              </a:ext>
            </a:extLst>
          </p:cNvPr>
          <p:cNvSpPr txBox="1"/>
          <p:nvPr/>
        </p:nvSpPr>
        <p:spPr>
          <a:xfrm>
            <a:off x="955349" y="3045820"/>
            <a:ext cx="7303519" cy="15153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관리자페이지에서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공지사항 관리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공지사항 등록을 클릭</a:t>
            </a:r>
            <a:r>
              <a:rPr lang="ko-KR" altLang="en-US" sz="1050" dirty="0"/>
              <a:t>하면 공지사항을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등록</a:t>
            </a:r>
            <a:r>
              <a:rPr lang="ko-KR" altLang="en-US" sz="1050" dirty="0"/>
              <a:t>할 수 있는 페이지가 뜸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제목과 내용을 입력한 후</a:t>
            </a:r>
            <a:r>
              <a:rPr lang="en-US" altLang="ko-KR" sz="1050" dirty="0"/>
              <a:t>(</a:t>
            </a:r>
            <a:r>
              <a:rPr lang="ko-KR" altLang="en-US" sz="1050" dirty="0"/>
              <a:t>제목과 내용 중 하나라도 입력이 안되어 있는 경우 에러메시지가 뜸</a:t>
            </a:r>
            <a:r>
              <a:rPr lang="en-US" altLang="ko-KR" sz="1050" dirty="0"/>
              <a:t>)</a:t>
            </a:r>
            <a:br>
              <a:rPr lang="en-US" altLang="ko-KR" sz="1050" dirty="0"/>
            </a:br>
            <a:r>
              <a:rPr lang="en-US" altLang="ko-KR" sz="1050" dirty="0"/>
              <a:t> 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등록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버튼</a:t>
            </a:r>
            <a:r>
              <a:rPr lang="ko-KR" altLang="en-US" sz="1050" dirty="0"/>
              <a:t>을 누르면 </a:t>
            </a:r>
            <a:r>
              <a:rPr lang="en-US" altLang="ko-KR" sz="1050" dirty="0"/>
              <a:t>＇</a:t>
            </a:r>
            <a:r>
              <a:rPr lang="ko-KR" altLang="en-US" sz="1050" dirty="0"/>
              <a:t>등록되었습니다</a:t>
            </a:r>
            <a:r>
              <a:rPr lang="en-US" altLang="ko-KR" sz="1050" dirty="0"/>
              <a:t>. ‘ </a:t>
            </a:r>
            <a:r>
              <a:rPr lang="ko-KR" altLang="en-US" sz="1050" dirty="0"/>
              <a:t>라는 메시지와 함께 등록 완료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-</a:t>
            </a:r>
            <a:r>
              <a:rPr lang="ko-KR" altLang="en-US" sz="1050" dirty="0"/>
              <a:t> 등록이 완료되면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관리자가보는</a:t>
            </a:r>
            <a:r>
              <a:rPr lang="ko-KR" altLang="en-US" sz="1050" dirty="0"/>
              <a:t> 공지사항 목록 페이지와</a:t>
            </a:r>
            <a:r>
              <a:rPr lang="en-US" altLang="ko-KR" sz="1050" dirty="0"/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사용자가보는</a:t>
            </a:r>
            <a:r>
              <a:rPr lang="ko-KR" altLang="en-US" sz="1050" dirty="0"/>
              <a:t> 공지사항 목록 페이지에</a:t>
            </a:r>
            <a:br>
              <a:rPr lang="en-US" altLang="ko-KR" sz="1050" dirty="0"/>
            </a:br>
            <a:r>
              <a:rPr lang="en-US" altLang="ko-KR" sz="1050" dirty="0"/>
              <a:t>  </a:t>
            </a:r>
            <a:r>
              <a:rPr lang="ko-KR" altLang="en-US" sz="1050" dirty="0"/>
              <a:t>등록된 공지사항이 추가됨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-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목록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취소 버튼</a:t>
            </a:r>
            <a:r>
              <a:rPr lang="ko-KR" altLang="en-US" sz="1050" dirty="0"/>
              <a:t>을 누르면 공지사항 목록화면</a:t>
            </a:r>
            <a:r>
              <a:rPr lang="en-US" altLang="ko-KR" sz="1050" dirty="0"/>
              <a:t>(</a:t>
            </a:r>
            <a:r>
              <a:rPr lang="ko-KR" altLang="en-US" sz="1050" dirty="0"/>
              <a:t>관리자</a:t>
            </a:r>
            <a:r>
              <a:rPr lang="en-US" altLang="ko-KR" sz="1050" dirty="0"/>
              <a:t>)</a:t>
            </a:r>
            <a:r>
              <a:rPr lang="ko-KR" altLang="en-US" sz="1050" dirty="0"/>
              <a:t>이 </a:t>
            </a:r>
            <a:r>
              <a:rPr lang="ko-KR" altLang="en-US" sz="1050" dirty="0" err="1"/>
              <a:t>보여짐</a:t>
            </a:r>
            <a:endParaRPr lang="en-US" altLang="ko-KR" sz="105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A22498A-6A2B-37AB-7099-7B97586CE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4"/>
          <a:stretch/>
        </p:blipFill>
        <p:spPr>
          <a:xfrm>
            <a:off x="5923348" y="2097680"/>
            <a:ext cx="2177044" cy="74771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91B1ACE-5111-786E-65A3-832647F55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145" y="1080810"/>
            <a:ext cx="2177044" cy="7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1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74792" y="4349488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5" name="모서리가 둥근 직사각형 4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521039" y="3586098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-126684" y="2035132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2" name="모서리가 둥근 직사각형 11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80528" y="-48177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03290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9" name="모서리가 둥근 직사각형 18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155403" y="1171036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16274" y="1709562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5" name="모서리가 둥근 직사각형 24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84121" y="314483"/>
            <a:ext cx="7775757" cy="4536504"/>
          </a:xfrm>
          <a:prstGeom prst="rect">
            <a:avLst/>
          </a:prstGeom>
          <a:solidFill>
            <a:schemeClr val="bg1"/>
          </a:solidFill>
          <a:ln w="31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99DAB2-31ED-0EBC-AA82-47F7F7813A05}"/>
              </a:ext>
            </a:extLst>
          </p:cNvPr>
          <p:cNvGrpSpPr/>
          <p:nvPr/>
        </p:nvGrpSpPr>
        <p:grpSpPr>
          <a:xfrm>
            <a:off x="1036758" y="320170"/>
            <a:ext cx="2887170" cy="377476"/>
            <a:chOff x="899592" y="332712"/>
            <a:chExt cx="1376138" cy="37747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899592" y="388152"/>
              <a:ext cx="1296144" cy="308256"/>
            </a:xfrm>
            <a:prstGeom prst="roundRect">
              <a:avLst>
                <a:gd name="adj" fmla="val 50000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701" y="332712"/>
              <a:ext cx="1333029" cy="37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공지사항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_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목록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관리자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70" pitchFamily="18" charset="-127"/>
                <a:ea typeface="210 굴림OTF 070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1772" y="32399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90" pitchFamily="18" charset="-127"/>
                <a:ea typeface="210 굴림OTF 090" pitchFamily="18" charset="-127"/>
              </a:rPr>
              <a:t>1.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굴림OTF 090" pitchFamily="18" charset="-127"/>
              <a:ea typeface="210 굴림OTF 09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0D8C39-5DF5-473A-D3B0-2FEE6E1A376D}"/>
              </a:ext>
            </a:extLst>
          </p:cNvPr>
          <p:cNvSpPr txBox="1"/>
          <p:nvPr/>
        </p:nvSpPr>
        <p:spPr>
          <a:xfrm>
            <a:off x="986698" y="3178900"/>
            <a:ext cx="7303519" cy="10104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관리자페이지에서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공지사항 관리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공지사항 목록을 클릭</a:t>
            </a:r>
            <a:r>
              <a:rPr lang="ko-KR" altLang="en-US" sz="1050" dirty="0"/>
              <a:t>하면 등록되어진 </a:t>
            </a:r>
            <a:br>
              <a:rPr lang="en-US" altLang="ko-KR" sz="1050" dirty="0"/>
            </a:br>
            <a:r>
              <a:rPr lang="en-US" altLang="ko-KR" sz="1050" dirty="0"/>
              <a:t>  </a:t>
            </a:r>
            <a:r>
              <a:rPr lang="ko-KR" altLang="en-US" sz="1050" dirty="0"/>
              <a:t>공지사항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목록</a:t>
            </a:r>
            <a:r>
              <a:rPr lang="ko-KR" altLang="en-US" sz="1050" dirty="0"/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r>
              <a:rPr lang="ko-KR" altLang="en-US" sz="1050" dirty="0"/>
              <a:t> 및</a:t>
            </a:r>
            <a:r>
              <a:rPr lang="en-US" altLang="ko-KR" sz="1050" dirty="0"/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삭제 </a:t>
            </a:r>
            <a:r>
              <a:rPr lang="ko-KR" altLang="en-US" sz="1050" dirty="0"/>
              <a:t>가능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/>
              <a:t>-</a:t>
            </a:r>
            <a:r>
              <a:rPr lang="ko-KR" altLang="en-US" sz="1050" dirty="0"/>
              <a:t> 수정 및 삭제가 완료되면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관리자가보는</a:t>
            </a:r>
            <a:r>
              <a:rPr lang="ko-KR" altLang="en-US" sz="1050" dirty="0"/>
              <a:t> 공지사항 목록 페이지와</a:t>
            </a:r>
            <a:r>
              <a:rPr lang="en-US" altLang="ko-KR" sz="1050" dirty="0"/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사용자가보는</a:t>
            </a:r>
            <a:r>
              <a:rPr lang="ko-KR" altLang="en-US" sz="1050" dirty="0"/>
              <a:t> 공지사항 목록 페이지가 수정됨</a:t>
            </a:r>
            <a:endParaRPr lang="en-US" altLang="ko-KR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2709A3-1EBB-C2A8-6AEB-328F2EAE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32" y="1131590"/>
            <a:ext cx="6273372" cy="18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1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74792" y="4349488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5" name="모서리가 둥근 직사각형 4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521039" y="3586098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-126684" y="2035132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2" name="모서리가 둥근 직사각형 11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80528" y="-48177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03290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9" name="모서리가 둥근 직사각형 18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155403" y="1171036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16274" y="1709562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5" name="모서리가 둥근 직사각형 24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62498" y="303498"/>
            <a:ext cx="7775757" cy="4536504"/>
          </a:xfrm>
          <a:prstGeom prst="rect">
            <a:avLst/>
          </a:prstGeom>
          <a:solidFill>
            <a:schemeClr val="bg1"/>
          </a:solidFill>
          <a:ln w="31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99DAB2-31ED-0EBC-AA82-47F7F7813A05}"/>
              </a:ext>
            </a:extLst>
          </p:cNvPr>
          <p:cNvGrpSpPr/>
          <p:nvPr/>
        </p:nvGrpSpPr>
        <p:grpSpPr>
          <a:xfrm>
            <a:off x="1036758" y="320170"/>
            <a:ext cx="2743154" cy="377476"/>
            <a:chOff x="899592" y="332712"/>
            <a:chExt cx="1376138" cy="37747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899592" y="388152"/>
              <a:ext cx="1296144" cy="308256"/>
            </a:xfrm>
            <a:prstGeom prst="roundRect">
              <a:avLst>
                <a:gd name="adj" fmla="val 50000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701" y="332712"/>
              <a:ext cx="1333029" cy="37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공지사항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_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수정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관리자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70" pitchFamily="18" charset="-127"/>
                <a:ea typeface="210 굴림OTF 070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1772" y="32399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90" pitchFamily="18" charset="-127"/>
                <a:ea typeface="210 굴림OTF 090" pitchFamily="18" charset="-127"/>
              </a:rPr>
              <a:t>1.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굴림OTF 090" pitchFamily="18" charset="-127"/>
              <a:ea typeface="210 굴림OTF 09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0D8C39-5DF5-473A-D3B0-2FEE6E1A376D}"/>
              </a:ext>
            </a:extLst>
          </p:cNvPr>
          <p:cNvSpPr txBox="1"/>
          <p:nvPr/>
        </p:nvSpPr>
        <p:spPr>
          <a:xfrm>
            <a:off x="984439" y="3435846"/>
            <a:ext cx="7303519" cy="13335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관리자페이지에서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공지사항 목록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ko-KR" altLang="en-US" sz="1050" dirty="0"/>
              <a:t>을 클릭하면 클릭한 해당 공지사항 내용을 가져와 출력한 후 수정 가능</a:t>
            </a:r>
            <a:endParaRPr lang="en-US" altLang="ko-KR" sz="105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수정 완료 후 수정버튼을 누르면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관리자가보는</a:t>
            </a:r>
            <a:r>
              <a:rPr lang="ko-KR" altLang="en-US" sz="1050" dirty="0"/>
              <a:t> 공지사항 목록페이지와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사용자가보는</a:t>
            </a:r>
            <a:r>
              <a:rPr lang="ko-KR" altLang="en-US" sz="1050" dirty="0"/>
              <a:t> 공지사항 목록 페이지에서    </a:t>
            </a:r>
            <a:br>
              <a:rPr lang="en-US" altLang="ko-KR" sz="1050" dirty="0"/>
            </a:br>
            <a:r>
              <a:rPr lang="en-US" altLang="ko-KR" sz="1050" dirty="0"/>
              <a:t>  </a:t>
            </a:r>
            <a:r>
              <a:rPr lang="ko-KR" altLang="en-US" sz="1050" dirty="0"/>
              <a:t>수정이 완료된 공지사항을 볼 수 있음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목록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취소 버튼</a:t>
            </a:r>
            <a:r>
              <a:rPr lang="ko-KR" altLang="en-US" sz="1050" dirty="0"/>
              <a:t>을 누르면 공지사항 목록화면</a:t>
            </a:r>
            <a:r>
              <a:rPr lang="en-US" altLang="ko-KR" sz="1050" dirty="0"/>
              <a:t>(</a:t>
            </a:r>
            <a:r>
              <a:rPr lang="ko-KR" altLang="en-US" sz="1050" dirty="0"/>
              <a:t>관리자</a:t>
            </a:r>
            <a:r>
              <a:rPr lang="en-US" altLang="ko-KR" sz="1050" dirty="0"/>
              <a:t>)</a:t>
            </a:r>
            <a:r>
              <a:rPr lang="ko-KR" altLang="en-US" sz="1050" dirty="0"/>
              <a:t>이 </a:t>
            </a:r>
            <a:r>
              <a:rPr lang="ko-KR" altLang="en-US" sz="1050" dirty="0" err="1"/>
              <a:t>보여짐</a:t>
            </a:r>
            <a:endParaRPr lang="en-US" altLang="ko-KR" sz="105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424FBCF-5911-CB9E-597F-8C86219A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46" y="821340"/>
            <a:ext cx="7225618" cy="2954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9F9E8A7-7129-6762-F066-85336DFD54C0}"/>
              </a:ext>
            </a:extLst>
          </p:cNvPr>
          <p:cNvSpPr txBox="1"/>
          <p:nvPr/>
        </p:nvSpPr>
        <p:spPr>
          <a:xfrm>
            <a:off x="931145" y="1116752"/>
            <a:ext cx="5914909" cy="3640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/>
              <a:t>리스트에서 수정버튼 클릭 시 아래 페이지로 이동 </a:t>
            </a:r>
            <a:endParaRPr lang="en-US" altLang="ko-KR" sz="105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5917778-C528-BE2D-F850-8221805E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34" y="1589879"/>
            <a:ext cx="4644008" cy="18727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8" name="액자 37">
            <a:extLst>
              <a:ext uri="{FF2B5EF4-FFF2-40B4-BE49-F238E27FC236}">
                <a16:creationId xmlns:a16="http://schemas.microsoft.com/office/drawing/2014/main" id="{12EB73A6-CCAF-35C4-6833-86862D95BEB5}"/>
              </a:ext>
            </a:extLst>
          </p:cNvPr>
          <p:cNvSpPr/>
          <p:nvPr/>
        </p:nvSpPr>
        <p:spPr>
          <a:xfrm>
            <a:off x="2564486" y="1873473"/>
            <a:ext cx="3015626" cy="1130326"/>
          </a:xfrm>
          <a:prstGeom prst="frame">
            <a:avLst>
              <a:gd name="adj1" fmla="val 1223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22C34F9-50B9-7480-32D1-2C3189817E7E}"/>
              </a:ext>
            </a:extLst>
          </p:cNvPr>
          <p:cNvSpPr/>
          <p:nvPr/>
        </p:nvSpPr>
        <p:spPr>
          <a:xfrm>
            <a:off x="5630925" y="2328147"/>
            <a:ext cx="272710" cy="225151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6155E-59F2-B7E8-EB85-631065C228F2}"/>
              </a:ext>
            </a:extLst>
          </p:cNvPr>
          <p:cNvSpPr txBox="1"/>
          <p:nvPr/>
        </p:nvSpPr>
        <p:spPr>
          <a:xfrm>
            <a:off x="5900265" y="2261086"/>
            <a:ext cx="1840087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클릭한 해당 공지사항 제목 및 내용을 가져와 출력</a:t>
            </a:r>
            <a:endParaRPr lang="en-US" altLang="ko-KR" sz="105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E3EFB4E7-4AD9-E8DD-4267-7225491D5BC0}"/>
              </a:ext>
            </a:extLst>
          </p:cNvPr>
          <p:cNvSpPr/>
          <p:nvPr/>
        </p:nvSpPr>
        <p:spPr>
          <a:xfrm>
            <a:off x="6974541" y="761297"/>
            <a:ext cx="660695" cy="415498"/>
          </a:xfrm>
          <a:prstGeom prst="frame">
            <a:avLst>
              <a:gd name="adj1" fmla="val 1223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76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74792" y="4349488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5" name="모서리가 둥근 직사각형 4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521039" y="3586098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-126684" y="2035132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2" name="모서리가 둥근 직사각형 11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80528" y="-48177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03290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9" name="모서리가 둥근 직사각형 18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155403" y="1171036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16274" y="1709562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5" name="모서리가 둥근 직사각형 24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84121" y="314483"/>
            <a:ext cx="7775757" cy="4536504"/>
          </a:xfrm>
          <a:prstGeom prst="rect">
            <a:avLst/>
          </a:prstGeom>
          <a:solidFill>
            <a:schemeClr val="bg1"/>
          </a:solidFill>
          <a:ln w="31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99DAB2-31ED-0EBC-AA82-47F7F7813A05}"/>
              </a:ext>
            </a:extLst>
          </p:cNvPr>
          <p:cNvGrpSpPr/>
          <p:nvPr/>
        </p:nvGrpSpPr>
        <p:grpSpPr>
          <a:xfrm>
            <a:off x="1036758" y="320170"/>
            <a:ext cx="2583696" cy="377476"/>
            <a:chOff x="899592" y="332712"/>
            <a:chExt cx="1296144" cy="37747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899592" y="388152"/>
              <a:ext cx="1296144" cy="308256"/>
            </a:xfrm>
            <a:prstGeom prst="roundRect">
              <a:avLst>
                <a:gd name="adj" fmla="val 50000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701" y="332712"/>
              <a:ext cx="1198369" cy="37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공지사항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_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목록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사용자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70" pitchFamily="18" charset="-127"/>
                <a:ea typeface="210 굴림OTF 070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1772" y="32399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90" pitchFamily="18" charset="-127"/>
                <a:ea typeface="210 굴림OTF 090" pitchFamily="18" charset="-127"/>
              </a:rPr>
              <a:t>1.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굴림OTF 090" pitchFamily="18" charset="-127"/>
              <a:ea typeface="210 굴림OTF 09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C30CD7B-DD17-ACE3-1B1A-6A266DECC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14" y="1361973"/>
            <a:ext cx="5169880" cy="2238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146DF23F-FBED-131B-5182-8BDACD3EEDE4}"/>
              </a:ext>
            </a:extLst>
          </p:cNvPr>
          <p:cNvGrpSpPr/>
          <p:nvPr/>
        </p:nvGrpSpPr>
        <p:grpSpPr>
          <a:xfrm>
            <a:off x="5196678" y="612681"/>
            <a:ext cx="2710984" cy="977597"/>
            <a:chOff x="4146096" y="682237"/>
            <a:chExt cx="2710984" cy="977597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982E79F-C8CD-ADD8-1E20-A8977D583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6096" y="682237"/>
              <a:ext cx="2710984" cy="97759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32" name="액자 31">
              <a:extLst>
                <a:ext uri="{FF2B5EF4-FFF2-40B4-BE49-F238E27FC236}">
                  <a16:creationId xmlns:a16="http://schemas.microsoft.com/office/drawing/2014/main" id="{5AE921D6-8ABF-03CC-3605-B224B602F9F4}"/>
                </a:ext>
              </a:extLst>
            </p:cNvPr>
            <p:cNvSpPr/>
            <p:nvPr/>
          </p:nvSpPr>
          <p:spPr>
            <a:xfrm>
              <a:off x="5868144" y="991788"/>
              <a:ext cx="504056" cy="194896"/>
            </a:xfrm>
            <a:prstGeom prst="frame">
              <a:avLst>
                <a:gd name="adj1" fmla="val 122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21FF17C-A241-7C11-4BF9-E85819CFE474}"/>
              </a:ext>
            </a:extLst>
          </p:cNvPr>
          <p:cNvSpPr txBox="1"/>
          <p:nvPr/>
        </p:nvSpPr>
        <p:spPr>
          <a:xfrm>
            <a:off x="956741" y="3662455"/>
            <a:ext cx="7456208" cy="10104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/>
              <a:t>- Swift Air </a:t>
            </a:r>
            <a:r>
              <a:rPr lang="ko-KR" altLang="en-US" sz="1050" dirty="0" err="1"/>
              <a:t>메인페이지에서</a:t>
            </a:r>
            <a:r>
              <a:rPr lang="ko-KR" altLang="en-US" sz="1050" dirty="0"/>
              <a:t> </a:t>
            </a:r>
            <a:r>
              <a:rPr lang="ko-KR" altLang="en-US" sz="105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메뉴바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서비스안내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공지사항</a:t>
            </a:r>
            <a:r>
              <a:rPr lang="ko-KR" altLang="en-US" sz="1050" dirty="0"/>
              <a:t>을 클릭하면 공지사항 메인 페이지가 </a:t>
            </a:r>
            <a:r>
              <a:rPr lang="ko-KR" altLang="en-US" sz="1050" dirty="0" err="1"/>
              <a:t>보여짐</a:t>
            </a:r>
            <a:endParaRPr lang="en-US" altLang="ko-KR" sz="105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해당 페이지엔 등록되어 있는 공지사항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제목과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등록날짜</a:t>
            </a:r>
            <a:r>
              <a:rPr lang="ko-KR" altLang="en-US" sz="1050" dirty="0"/>
              <a:t>가 </a:t>
            </a:r>
            <a:r>
              <a:rPr lang="ko-KR" altLang="en-US" sz="1050" dirty="0" err="1"/>
              <a:t>보여짐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공지사항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제목을 클릭</a:t>
            </a:r>
            <a:r>
              <a:rPr lang="ko-KR" altLang="en-US" sz="1050" dirty="0"/>
              <a:t>할 시 해당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공지사항의 내용</a:t>
            </a:r>
            <a:r>
              <a:rPr lang="ko-KR" altLang="en-US" sz="1050" dirty="0"/>
              <a:t>을 자세히 볼 수 있음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5479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74792" y="4349488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5" name="모서리가 둥근 직사각형 4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521039" y="3586098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-126684" y="2035132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2" name="모서리가 둥근 직사각형 11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80528" y="-48177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03290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9" name="모서리가 둥근 직사각형 18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155403" y="1171036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16274" y="1709562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5" name="모서리가 둥근 직사각형 24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84121" y="314483"/>
            <a:ext cx="7775757" cy="4536504"/>
          </a:xfrm>
          <a:prstGeom prst="rect">
            <a:avLst/>
          </a:prstGeom>
          <a:solidFill>
            <a:schemeClr val="bg1"/>
          </a:solidFill>
          <a:ln w="31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99DAB2-31ED-0EBC-AA82-47F7F7813A05}"/>
              </a:ext>
            </a:extLst>
          </p:cNvPr>
          <p:cNvGrpSpPr/>
          <p:nvPr/>
        </p:nvGrpSpPr>
        <p:grpSpPr>
          <a:xfrm>
            <a:off x="1036758" y="320170"/>
            <a:ext cx="2714090" cy="377476"/>
            <a:chOff x="899592" y="332712"/>
            <a:chExt cx="1296144" cy="37747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899592" y="388152"/>
              <a:ext cx="1296144" cy="308256"/>
            </a:xfrm>
            <a:prstGeom prst="roundRect">
              <a:avLst>
                <a:gd name="adj" fmla="val 50000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701" y="332712"/>
              <a:ext cx="1238784" cy="37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공지사항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_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디테일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사용자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70" pitchFamily="18" charset="-127"/>
                <a:ea typeface="210 굴림OTF 070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1772" y="32399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90" pitchFamily="18" charset="-127"/>
                <a:ea typeface="210 굴림OTF 090" pitchFamily="18" charset="-127"/>
              </a:rPr>
              <a:t>1.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굴림OTF 090" pitchFamily="18" charset="-127"/>
              <a:ea typeface="210 굴림OTF 09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1FF17C-A241-7C11-4BF9-E85819CFE474}"/>
              </a:ext>
            </a:extLst>
          </p:cNvPr>
          <p:cNvSpPr txBox="1"/>
          <p:nvPr/>
        </p:nvSpPr>
        <p:spPr>
          <a:xfrm>
            <a:off x="956741" y="3383958"/>
            <a:ext cx="7456208" cy="10104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공지사항 페이지에서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보고싶은 공지사항 제목</a:t>
            </a:r>
            <a:r>
              <a:rPr lang="ko-KR" altLang="en-US" sz="1050" dirty="0"/>
              <a:t>을 클릭하면 해당 공지사항의 자세한 내용이 출력됨</a:t>
            </a:r>
            <a:endParaRPr lang="en-US" altLang="ko-KR" sz="105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해당 페이지엔 등록되어 있는 공지사항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제목과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등록날짜</a:t>
            </a:r>
            <a:r>
              <a:rPr lang="ko-KR" altLang="en-US" sz="1050" dirty="0"/>
              <a:t>가 </a:t>
            </a:r>
            <a:r>
              <a:rPr lang="ko-KR" altLang="en-US" sz="1050" dirty="0" err="1"/>
              <a:t>보여짐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목록으로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버튼을 클릭</a:t>
            </a:r>
            <a:r>
              <a:rPr lang="ko-KR" altLang="en-US" sz="1050" dirty="0"/>
              <a:t>할 시 공지사항 목록 페이지</a:t>
            </a:r>
            <a:r>
              <a:rPr lang="en-US" altLang="ko-KR" sz="1050" dirty="0"/>
              <a:t>(</a:t>
            </a:r>
            <a:r>
              <a:rPr lang="ko-KR" altLang="en-US" sz="1050" dirty="0"/>
              <a:t>사용자가 보는 공지사항 메인 페이지</a:t>
            </a:r>
            <a:r>
              <a:rPr lang="en-US" altLang="ko-KR" sz="1050" dirty="0"/>
              <a:t>)</a:t>
            </a:r>
            <a:r>
              <a:rPr lang="ko-KR" altLang="en-US" sz="1050" dirty="0"/>
              <a:t>로 이동</a:t>
            </a:r>
            <a:endParaRPr lang="en-US" altLang="ko-KR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37608-4C70-45A6-CEDB-39288EF0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08" y="1209038"/>
            <a:ext cx="5800488" cy="1829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095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74792" y="4349488"/>
            <a:ext cx="1368152" cy="749796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5" name="모서리가 둥근 직사각형 4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376863" y="1173882"/>
              <a:ext cx="449964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521039" y="3586098"/>
            <a:ext cx="642906" cy="456330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-126684" y="2035132"/>
            <a:ext cx="1236759" cy="677788"/>
            <a:chOff x="1763688" y="1173882"/>
            <a:chExt cx="1368152" cy="749796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2" name="모서리가 둥근 직사각형 11"/>
            <p:cNvSpPr/>
            <p:nvPr/>
          </p:nvSpPr>
          <p:spPr>
            <a:xfrm>
              <a:off x="1763688" y="1635646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012204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36825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80528" y="-48177"/>
            <a:ext cx="896689" cy="636463"/>
            <a:chOff x="2051720" y="1173882"/>
            <a:chExt cx="999728" cy="709600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2051720" y="1387810"/>
              <a:ext cx="999728" cy="495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76341" y="1173882"/>
              <a:ext cx="550486" cy="4278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03290" y="602031"/>
            <a:ext cx="970390" cy="288387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19" name="모서리가 둥근 직사각형 18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155403" y="1171036"/>
            <a:ext cx="612984" cy="182171"/>
            <a:chOff x="1139367" y="890418"/>
            <a:chExt cx="970390" cy="288387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 flipH="1">
              <a:off x="1394945" y="987574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flipH="1">
              <a:off x="1139367" y="890418"/>
              <a:ext cx="714812" cy="1912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16274" y="1709562"/>
            <a:ext cx="341083" cy="341083"/>
            <a:chOff x="2040185" y="1521346"/>
            <a:chExt cx="455118" cy="455118"/>
          </a:xfrm>
          <a:effectLst>
            <a:outerShdw dist="38100" dir="2700000" algn="tl" rotWithShape="0">
              <a:srgbClr val="66CCFF">
                <a:alpha val="40000"/>
              </a:srgbClr>
            </a:outerShdw>
          </a:effectLst>
        </p:grpSpPr>
        <p:sp>
          <p:nvSpPr>
            <p:cNvPr id="25" name="모서리가 둥근 직사각형 24"/>
            <p:cNvSpPr/>
            <p:nvPr/>
          </p:nvSpPr>
          <p:spPr>
            <a:xfrm>
              <a:off x="2195736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5400000">
              <a:off x="2195735" y="1521346"/>
              <a:ext cx="144017" cy="455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84121" y="314483"/>
            <a:ext cx="7775757" cy="4536504"/>
          </a:xfrm>
          <a:prstGeom prst="rect">
            <a:avLst/>
          </a:prstGeom>
          <a:solidFill>
            <a:schemeClr val="bg1"/>
          </a:solidFill>
          <a:ln w="31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99DAB2-31ED-0EBC-AA82-47F7F7813A05}"/>
              </a:ext>
            </a:extLst>
          </p:cNvPr>
          <p:cNvGrpSpPr/>
          <p:nvPr/>
        </p:nvGrpSpPr>
        <p:grpSpPr>
          <a:xfrm>
            <a:off x="1036758" y="320170"/>
            <a:ext cx="2239098" cy="377476"/>
            <a:chOff x="899592" y="332712"/>
            <a:chExt cx="1296144" cy="37747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899592" y="388152"/>
              <a:ext cx="1296144" cy="308256"/>
            </a:xfrm>
            <a:prstGeom prst="roundRect">
              <a:avLst>
                <a:gd name="adj" fmla="val 50000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701" y="332712"/>
              <a:ext cx="960896" cy="37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FAQ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_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등록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관리자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굴림OTF 070" pitchFamily="18" charset="-127"/>
                  <a:ea typeface="210 굴림OTF 070" pitchFamily="18" charset="-127"/>
                </a:rPr>
                <a:t>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70" pitchFamily="18" charset="-127"/>
                <a:ea typeface="210 굴림OTF 070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1772" y="32399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OTF 090" pitchFamily="18" charset="-127"/>
                <a:ea typeface="210 굴림OTF 090" pitchFamily="18" charset="-127"/>
              </a:rPr>
              <a:t>2.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굴림OTF 090" pitchFamily="18" charset="-127"/>
              <a:ea typeface="210 굴림OTF 09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86A53EF-B535-E454-A30E-1E6226C8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69" y="830141"/>
            <a:ext cx="5079969" cy="2361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69A1E2D-818B-D1C9-A18F-FB5444B58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4"/>
          <a:stretch/>
        </p:blipFill>
        <p:spPr>
          <a:xfrm>
            <a:off x="6288791" y="2499742"/>
            <a:ext cx="2031136" cy="697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12BF742-B9B0-A64A-3B4E-8CA69867E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106" y="1788193"/>
            <a:ext cx="2031136" cy="71154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8C380FA-BD8C-8353-F157-5FC8BB182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29" y="466368"/>
            <a:ext cx="2033498" cy="12150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8" name="액자 37">
            <a:extLst>
              <a:ext uri="{FF2B5EF4-FFF2-40B4-BE49-F238E27FC236}">
                <a16:creationId xmlns:a16="http://schemas.microsoft.com/office/drawing/2014/main" id="{3213F6F0-6DBC-0E7C-9281-4937D3844BED}"/>
              </a:ext>
            </a:extLst>
          </p:cNvPr>
          <p:cNvSpPr/>
          <p:nvPr/>
        </p:nvSpPr>
        <p:spPr>
          <a:xfrm>
            <a:off x="2814049" y="1215529"/>
            <a:ext cx="1620525" cy="415498"/>
          </a:xfrm>
          <a:prstGeom prst="frame">
            <a:avLst>
              <a:gd name="adj1" fmla="val 1223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A446F8-7106-358C-79A3-623686852713}"/>
              </a:ext>
            </a:extLst>
          </p:cNvPr>
          <p:cNvSpPr/>
          <p:nvPr/>
        </p:nvSpPr>
        <p:spPr>
          <a:xfrm rot="21156284">
            <a:off x="4619928" y="1058459"/>
            <a:ext cx="1621273" cy="225151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5A14B2-393C-44C2-8C1D-5744F4642E56}"/>
              </a:ext>
            </a:extLst>
          </p:cNvPr>
          <p:cNvSpPr txBox="1"/>
          <p:nvPr/>
        </p:nvSpPr>
        <p:spPr>
          <a:xfrm>
            <a:off x="940889" y="3263523"/>
            <a:ext cx="7303519" cy="15153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관리자페이지에서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관리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등록을 클릭</a:t>
            </a:r>
            <a:r>
              <a:rPr lang="ko-KR" altLang="en-US" sz="1050" dirty="0"/>
              <a:t>하면 </a:t>
            </a:r>
            <a:r>
              <a:rPr lang="en-US" altLang="ko-KR" sz="1050" dirty="0"/>
              <a:t>FAQ</a:t>
            </a:r>
            <a:r>
              <a:rPr lang="ko-KR" altLang="en-US" sz="1050" dirty="0"/>
              <a:t>을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등록</a:t>
            </a:r>
            <a:r>
              <a:rPr lang="ko-KR" altLang="en-US" sz="1050" dirty="0"/>
              <a:t>할 수 있는 페이지가 뜸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- </a:t>
            </a:r>
            <a:r>
              <a:rPr lang="ko-KR" altLang="en-US" sz="1050" dirty="0"/>
              <a:t>제목과 내용을 입력한 후</a:t>
            </a:r>
            <a:r>
              <a:rPr lang="en-US" altLang="ko-KR" sz="1050" dirty="0"/>
              <a:t>(</a:t>
            </a:r>
            <a:r>
              <a:rPr lang="ko-KR" altLang="en-US" sz="1050" dirty="0"/>
              <a:t>제목과 내용 중 하나라도 입력이 안되어 있는 경우 에러메시지가 뜸</a:t>
            </a:r>
            <a:r>
              <a:rPr lang="en-US" altLang="ko-KR" sz="1050" dirty="0"/>
              <a:t>)</a:t>
            </a:r>
            <a:br>
              <a:rPr lang="en-US" altLang="ko-KR" sz="1050" dirty="0"/>
            </a:br>
            <a:r>
              <a:rPr lang="en-US" altLang="ko-KR" sz="1050" dirty="0"/>
              <a:t> 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등록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버튼</a:t>
            </a:r>
            <a:r>
              <a:rPr lang="ko-KR" altLang="en-US" sz="1050" dirty="0"/>
              <a:t>을 누르면 </a:t>
            </a:r>
            <a:r>
              <a:rPr lang="en-US" altLang="ko-KR" sz="1050" dirty="0"/>
              <a:t>＇</a:t>
            </a:r>
            <a:r>
              <a:rPr lang="ko-KR" altLang="en-US" sz="1050" dirty="0"/>
              <a:t>등록되었습니다</a:t>
            </a:r>
            <a:r>
              <a:rPr lang="en-US" altLang="ko-KR" sz="1050" dirty="0"/>
              <a:t>. ‘ </a:t>
            </a:r>
            <a:r>
              <a:rPr lang="ko-KR" altLang="en-US" sz="1050" dirty="0"/>
              <a:t>라는 메시지와 함께 등록 완료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-</a:t>
            </a:r>
            <a:r>
              <a:rPr lang="ko-KR" altLang="en-US" sz="1050" dirty="0"/>
              <a:t> 등록이 완료되면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관리자가보는</a:t>
            </a:r>
            <a:r>
              <a:rPr lang="ko-KR" altLang="en-US" sz="1050" dirty="0"/>
              <a:t> </a:t>
            </a:r>
            <a:r>
              <a:rPr lang="en-US" altLang="ko-KR" sz="1050" dirty="0"/>
              <a:t>FAQ</a:t>
            </a:r>
            <a:r>
              <a:rPr lang="ko-KR" altLang="en-US" sz="1050" dirty="0"/>
              <a:t> 목록 페이지와</a:t>
            </a:r>
            <a:r>
              <a:rPr lang="en-US" altLang="ko-KR" sz="1050" dirty="0"/>
              <a:t>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사용자가보는</a:t>
            </a:r>
            <a:r>
              <a:rPr lang="ko-KR" altLang="en-US" sz="1050" dirty="0"/>
              <a:t> </a:t>
            </a:r>
            <a:r>
              <a:rPr lang="en-US" altLang="ko-KR" sz="1050" dirty="0"/>
              <a:t>FAQ</a:t>
            </a:r>
            <a:r>
              <a:rPr lang="ko-KR" altLang="en-US" sz="1050" dirty="0"/>
              <a:t> 목록 페이지에</a:t>
            </a:r>
            <a:br>
              <a:rPr lang="en-US" altLang="ko-KR" sz="1050" dirty="0"/>
            </a:br>
            <a:r>
              <a:rPr lang="en-US" altLang="ko-KR" sz="1050" dirty="0"/>
              <a:t>  </a:t>
            </a:r>
            <a:r>
              <a:rPr lang="ko-KR" altLang="en-US" sz="1050" dirty="0"/>
              <a:t>등록된 </a:t>
            </a:r>
            <a:r>
              <a:rPr lang="en-US" altLang="ko-KR" sz="1050" dirty="0"/>
              <a:t>FAQ</a:t>
            </a:r>
            <a:r>
              <a:rPr lang="ko-KR" altLang="en-US" sz="1050" dirty="0"/>
              <a:t>가 추가됨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-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목록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취소 버튼</a:t>
            </a:r>
            <a:r>
              <a:rPr lang="ko-KR" altLang="en-US" sz="1050" dirty="0"/>
              <a:t>을 누르면 </a:t>
            </a:r>
            <a:r>
              <a:rPr lang="en-US" altLang="ko-KR" sz="1050" dirty="0"/>
              <a:t>FAQ</a:t>
            </a:r>
            <a:r>
              <a:rPr lang="ko-KR" altLang="en-US" sz="1050" dirty="0"/>
              <a:t> 목록화면</a:t>
            </a:r>
            <a:r>
              <a:rPr lang="en-US" altLang="ko-KR" sz="1050" dirty="0"/>
              <a:t>(</a:t>
            </a:r>
            <a:r>
              <a:rPr lang="ko-KR" altLang="en-US" sz="1050" dirty="0"/>
              <a:t>관리자</a:t>
            </a:r>
            <a:r>
              <a:rPr lang="en-US" altLang="ko-KR" sz="1050" dirty="0"/>
              <a:t>)</a:t>
            </a:r>
            <a:r>
              <a:rPr lang="ko-KR" altLang="en-US" sz="1050" dirty="0"/>
              <a:t>이 </a:t>
            </a:r>
            <a:r>
              <a:rPr lang="ko-KR" altLang="en-US" sz="1050" dirty="0" err="1"/>
              <a:t>보여짐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26503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632</Words>
  <Application>Microsoft Office PowerPoint</Application>
  <PresentationFormat>화면 슬라이드 쇼(16:9)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210 굴림OTF 070</vt:lpstr>
      <vt:lpstr>210 굴림OTF 090</vt:lpstr>
      <vt:lpstr>나눔스퀘어 Bold</vt:lpstr>
      <vt:lpstr>맑은 고딕</vt:lpstr>
      <vt:lpstr>배달의민족 주아</vt:lpstr>
      <vt:lpstr>한컴 고딕</vt:lpstr>
      <vt:lpstr>Arial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pc1</cp:lastModifiedBy>
  <cp:revision>118</cp:revision>
  <dcterms:created xsi:type="dcterms:W3CDTF">2018-04-25T14:45:07Z</dcterms:created>
  <dcterms:modified xsi:type="dcterms:W3CDTF">2024-04-14T11:26:53Z</dcterms:modified>
</cp:coreProperties>
</file>