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b5188483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b5188483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b5188483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b5188483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b5188483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b5188483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b5188483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b5188483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b51884832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b51884832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d0c47bc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d0c47bc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7fb04673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7fb04673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7fb04673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7fb04673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7fb04673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7fb04673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2260e30ab_0_1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2260e30ab_0_1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7fb0467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7fb0467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d0c47bc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d0c47bc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b518848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b518848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b5188483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b5188483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b5188483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b5188483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b5188483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b5188483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b5188483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b5188483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1511400" y="591750"/>
            <a:ext cx="59523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How do oil reserves affect CO₂ emissions in the United States from 1990 - 2021?</a:t>
            </a:r>
            <a:endParaRPr sz="3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595852" y="3507775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Moustafa Ibrahim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CO₂ </a:t>
            </a:r>
            <a:r>
              <a:rPr lang="en"/>
              <a:t>Emission (Per Capita)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87900" y="1430575"/>
            <a:ext cx="27714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bar charts represents the Per Capita </a:t>
            </a:r>
            <a:r>
              <a:rPr lang="en"/>
              <a:t>CO₂ </a:t>
            </a:r>
            <a:r>
              <a:rPr lang="en"/>
              <a:t>Emission since 1990 up to 2021.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625" y="1430638"/>
            <a:ext cx="5938375" cy="31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Impact of Crude Oil on the Gas Price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87900" y="1414400"/>
            <a:ext cx="2659500" cy="32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scatter plot depicts the correlation between the Crude Oil Price and the average A</a:t>
            </a:r>
            <a:r>
              <a:rPr lang="en"/>
              <a:t>nnual</a:t>
            </a:r>
            <a:r>
              <a:rPr lang="en"/>
              <a:t> Gas Price.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correlation seems high, directly proportional. 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075" y="1414400"/>
            <a:ext cx="5998702" cy="32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Impact of Gas Price on Car Sales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87900" y="1353300"/>
            <a:ext cx="2810100" cy="3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scatter plot visualizes the correlation between the gas price and car sales.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Both variables are moderately </a:t>
            </a:r>
            <a:r>
              <a:rPr lang="en"/>
              <a:t>correlated, especially when disregarding the outliers, the years 2020 and 2021, which were the COVID-19 years that hindered most good productions and sales. These two events act as confounders.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875" y="1353301"/>
            <a:ext cx="5891151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Car Sales contribute to </a:t>
            </a:r>
            <a:r>
              <a:rPr lang="en"/>
              <a:t>CO₂</a:t>
            </a:r>
            <a:r>
              <a:rPr lang="en"/>
              <a:t> Emission?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87900" y="1426250"/>
            <a:ext cx="25983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</a:t>
            </a:r>
            <a:r>
              <a:rPr lang="en"/>
              <a:t>CO₂</a:t>
            </a:r>
            <a:r>
              <a:rPr lang="en"/>
              <a:t> and Car Sales scatter plot depicts the strong correlation the two variables have.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directly proportional.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900" y="1426250"/>
            <a:ext cx="6060475" cy="320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More, the Less - Inversely Proportional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87900" y="1360275"/>
            <a:ext cx="2445600" cy="3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Oil Reserves and </a:t>
            </a:r>
            <a:r>
              <a:rPr lang="en"/>
              <a:t>CO₂ </a:t>
            </a:r>
            <a:r>
              <a:rPr lang="en"/>
              <a:t>Emission are the first and last rings of the chain, respectively.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line visualization depicts the inverse correlation the two variables have.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845" l="0" r="0" t="855"/>
          <a:stretch/>
        </p:blipFill>
        <p:spPr>
          <a:xfrm>
            <a:off x="2894400" y="1360275"/>
            <a:ext cx="6202976" cy="33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Gained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Proved Oil Reserves and Per Capita </a:t>
            </a:r>
            <a:r>
              <a:rPr lang="en"/>
              <a:t>CO₂</a:t>
            </a:r>
            <a:r>
              <a:rPr lang="en"/>
              <a:t> Emission has strong negative correlation, approximately -0.86.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more Oil Reserves the US has, the less Per Capita </a:t>
            </a:r>
            <a:r>
              <a:rPr lang="en"/>
              <a:t>CO₂</a:t>
            </a:r>
            <a:r>
              <a:rPr lang="en"/>
              <a:t> Emission produced, and vice versa.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Crude Oil Price and Annual Gas Price have a very strong positive correlation, approximately 0.97.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car sales affects the per capita </a:t>
            </a:r>
            <a:r>
              <a:rPr lang="en"/>
              <a:t>CO₂</a:t>
            </a:r>
            <a:r>
              <a:rPr lang="en"/>
              <a:t> Emissions.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87900" y="1351650"/>
            <a:ext cx="83682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Growing awareness among the public about the environmental and economic impact of oil consumption.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public demand for sustainable and eco-friendly alternatives in the automotive industry.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Public's purchasing decisions influence market trends, encouraging the adoption of energy-efficient vehicles.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engagement in advocating for government policies promoting renewable energy and carbon reduction.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 of the public in educating peers and communities, fostering a collective understanding of the urgency to transition to alternative energy sources.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urgency of the environmental and economic challenges demands immediate and collective 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 relies on international collaboration, involving governments, industries, and the public.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necessity to transition from oil-dependent practices to sustainable, low-carbon alternatives is imperative.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collective responsibility to address oil-related issues for the well-being of current and future generations.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embracing sustainable energy practices and advocating for change, there is hope for a healthier planet and a more sustainable future.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87900" y="1489825"/>
            <a:ext cx="8368200" cy="3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00"/>
              <a:t>BEA. (March 2, 2023). Annual passenger car sales in the United States from 1951 to 2022 (in million units) [Graph]. In Statista. Retrieved May 02,</a:t>
            </a:r>
            <a:br>
              <a:rPr lang="en" sz="900"/>
            </a:br>
            <a:r>
              <a:rPr lang="en" sz="900"/>
              <a:t>	2023, from https://www.statista.com/statistics/199974/us-car-sales-since-1951/</a:t>
            </a:r>
            <a:endParaRPr sz="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00"/>
              <a:t>Bureau of Labor Statistics. (January 25, 2023). Annual inflation rate in the United States from 1990 to 2022 [Graph]. In Statista. Retrieved May 02,</a:t>
            </a:r>
            <a:br>
              <a:rPr lang="en" sz="900"/>
            </a:br>
            <a:r>
              <a:rPr lang="en" sz="900"/>
              <a:t>	2023, from https://www-statista-com.proxy.libraries.rutgers.edu/statistics/191077/inflation-rate-in-the-usa-since-1990/</a:t>
            </a:r>
            <a:endParaRPr sz="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00"/>
              <a:t>BP. (July 8, 2021). Proved oil reserves in the United States from 1980 to 2020* (in billion barrels) [Graph]. In Statista. Retrieved May 02, 2023, from</a:t>
            </a:r>
            <a:br>
              <a:rPr lang="en" sz="900"/>
            </a:br>
            <a:r>
              <a:rPr lang="en" sz="900"/>
              <a:t>	https://www-statista-com.proxy.libraries.rutgers.edu/statistics/236687/proven-crude-oil-reserves-in-the-usa-since-1980/</a:t>
            </a:r>
            <a:endParaRPr sz="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00"/>
              <a:t>EIA. (March 28, 2023). Carbon dioxide emissions from energy consumption in the United States from 1975 to 2022* (in million metric tons of carbon</a:t>
            </a:r>
            <a:br>
              <a:rPr lang="en" sz="900"/>
            </a:br>
            <a:r>
              <a:rPr lang="en" sz="900"/>
              <a:t>	dioxide) [Graph]. In Statista. Retrieved May 02, 2023, from https://www-statista-com.proxy.libraries.rutgers.edu/statistics/183943/us-carbon-</a:t>
            </a:r>
            <a:br>
              <a:rPr lang="en" sz="900"/>
            </a:br>
            <a:r>
              <a:rPr lang="en" sz="900"/>
              <a:t>	dioxide-emissions-from-1999/</a:t>
            </a:r>
            <a:endParaRPr sz="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00"/>
              <a:t>EIA. (January 10, 2022). Retail price of regular gasoline in the United States from 1990 to 2021 (in U.S. dollars per gallon) [Graph]. In Statista.</a:t>
            </a:r>
            <a:br>
              <a:rPr lang="en" sz="900"/>
            </a:br>
            <a:r>
              <a:rPr lang="en" sz="900"/>
              <a:t>	Retrieved May 02, 2023, from https://www-statista-com.proxy.libraries.rutgers.edu/statistics/204740/retail-price-of-gasoline-in-the-united-states-</a:t>
            </a:r>
            <a:br>
              <a:rPr lang="en" sz="900"/>
            </a:br>
            <a:r>
              <a:rPr lang="en" sz="900"/>
              <a:t>	since-1990/</a:t>
            </a:r>
            <a:endParaRPr sz="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00"/>
              <a:t>en2x. (April 18, 2023). Average annual West Texas Intermediate (WTI) crude oil price from 1976 to 2023 (in U.S. dollars per barrel) [Graph]. In</a:t>
            </a:r>
            <a:br>
              <a:rPr lang="en" sz="900"/>
            </a:br>
            <a:r>
              <a:rPr lang="en" sz="900"/>
              <a:t>	Statista. Retrieved May 02, 2023, from https://www-statista-com.proxy.libraries.rutgers.edu/statistics/266659/west-texas-intermediate-oil-prices/</a:t>
            </a:r>
            <a:endParaRPr sz="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900"/>
              <a:t>Peñuelas, J., &amp; Carnicer, J. (2010). Climate change and peak oil: the urgent need for a transition to a non-carbon-emitting society. Ambio, 39(1), 85–90.</a:t>
            </a:r>
            <a:br>
              <a:rPr lang="en" sz="900"/>
            </a:br>
            <a:r>
              <a:rPr lang="en" sz="900"/>
              <a:t>	https://doi.org/10.1007/s13280-009-0011-x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65125" y="1597575"/>
            <a:ext cx="76137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Greenhouse gas emissions from oil use contribute significantly to climate change.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oil scarcity and rising prices influence car sales and energy costs.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Unconstrained CO2 emissions from fossil fuel burning drive anthropogenic global warming.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Shift to alternative energy sources is critical to combat climate change and ensure sustainability.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CO2 Emission Journey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334654" y="1896191"/>
            <a:ext cx="2244300" cy="22770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5027706" y="1614691"/>
            <a:ext cx="1586143" cy="609960"/>
            <a:chOff x="5214050" y="851693"/>
            <a:chExt cx="1795295" cy="680379"/>
          </a:xfrm>
        </p:grpSpPr>
        <p:cxnSp>
          <p:nvCxnSpPr>
            <p:cNvPr id="78" name="Google Shape;78;p15"/>
            <p:cNvCxnSpPr/>
            <p:nvPr/>
          </p:nvCxnSpPr>
          <p:spPr>
            <a:xfrm flipH="1">
              <a:off x="5214050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840D35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79" name="Google Shape;79;p15"/>
            <p:cNvSpPr txBox="1"/>
            <p:nvPr/>
          </p:nvSpPr>
          <p:spPr>
            <a:xfrm>
              <a:off x="5514145" y="851693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1. Oil Reserves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2278432" y="1614691"/>
            <a:ext cx="1595344" cy="609960"/>
            <a:chOff x="2102252" y="851693"/>
            <a:chExt cx="1805709" cy="680379"/>
          </a:xfrm>
        </p:grpSpPr>
        <p:cxnSp>
          <p:nvCxnSpPr>
            <p:cNvPr id="81" name="Google Shape;81;p15"/>
            <p:cNvCxnSpPr/>
            <p:nvPr/>
          </p:nvCxnSpPr>
          <p:spPr>
            <a:xfrm>
              <a:off x="3634961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F48FB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82" name="Google Shape;82;p15"/>
            <p:cNvSpPr txBox="1"/>
            <p:nvPr/>
          </p:nvSpPr>
          <p:spPr>
            <a:xfrm>
              <a:off x="2102252" y="851693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5. Per Capita CO2 Emission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5391200" y="3169654"/>
            <a:ext cx="1720245" cy="600296"/>
            <a:chOff x="5625475" y="2586174"/>
            <a:chExt cx="1947079" cy="669600"/>
          </a:xfrm>
        </p:grpSpPr>
        <p:cxnSp>
          <p:nvCxnSpPr>
            <p:cNvPr id="84" name="Google Shape;84;p15"/>
            <p:cNvCxnSpPr/>
            <p:nvPr/>
          </p:nvCxnSpPr>
          <p:spPr>
            <a:xfrm rot="10800000">
              <a:off x="5625475" y="2771675"/>
              <a:ext cx="442200" cy="153300"/>
            </a:xfrm>
            <a:prstGeom prst="straightConnector1">
              <a:avLst/>
            </a:prstGeom>
            <a:noFill/>
            <a:ln cap="flat" cmpd="sng" w="19050">
              <a:solidFill>
                <a:srgbClr val="E1165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85" name="Google Shape;85;p15"/>
            <p:cNvSpPr txBox="1"/>
            <p:nvPr/>
          </p:nvSpPr>
          <p:spPr>
            <a:xfrm>
              <a:off x="6077354" y="258617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2. Crude Oil Price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" name="Google Shape;86;p15"/>
          <p:cNvGrpSpPr/>
          <p:nvPr/>
        </p:nvGrpSpPr>
        <p:grpSpPr>
          <a:xfrm>
            <a:off x="1794485" y="3156649"/>
            <a:ext cx="1727406" cy="600296"/>
            <a:chOff x="1554490" y="2571667"/>
            <a:chExt cx="1955185" cy="669600"/>
          </a:xfrm>
        </p:grpSpPr>
        <p:cxnSp>
          <p:nvCxnSpPr>
            <p:cNvPr id="87" name="Google Shape;87;p15"/>
            <p:cNvCxnSpPr/>
            <p:nvPr/>
          </p:nvCxnSpPr>
          <p:spPr>
            <a:xfrm flipH="1" rot="10800000">
              <a:off x="3059375" y="2771675"/>
              <a:ext cx="450300" cy="145200"/>
            </a:xfrm>
            <a:prstGeom prst="straightConnector1">
              <a:avLst/>
            </a:prstGeom>
            <a:noFill/>
            <a:ln cap="flat" cmpd="sng" w="19050">
              <a:solidFill>
                <a:srgbClr val="E1165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88" name="Google Shape;88;p15"/>
            <p:cNvSpPr txBox="1"/>
            <p:nvPr/>
          </p:nvSpPr>
          <p:spPr>
            <a:xfrm>
              <a:off x="1554490" y="257166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4. Amount of Cars Sold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3785660" y="4025655"/>
            <a:ext cx="1321009" cy="1020160"/>
            <a:chOff x="3808226" y="3541000"/>
            <a:chExt cx="1495200" cy="1137936"/>
          </a:xfrm>
        </p:grpSpPr>
        <p:cxnSp>
          <p:nvCxnSpPr>
            <p:cNvPr id="90" name="Google Shape;90;p15"/>
            <p:cNvCxnSpPr/>
            <p:nvPr/>
          </p:nvCxnSpPr>
          <p:spPr>
            <a:xfrm rot="10800000">
              <a:off x="4563402" y="3541000"/>
              <a:ext cx="0" cy="489600"/>
            </a:xfrm>
            <a:prstGeom prst="straightConnector1">
              <a:avLst/>
            </a:prstGeom>
            <a:noFill/>
            <a:ln cap="flat" cmpd="sng" w="19050">
              <a:solidFill>
                <a:srgbClr val="840D35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91" name="Google Shape;91;p15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3. Annual Gas Price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Google Shape;92;p15"/>
          <p:cNvSpPr/>
          <p:nvPr/>
        </p:nvSpPr>
        <p:spPr>
          <a:xfrm rot="1821578">
            <a:off x="3261834" y="1829360"/>
            <a:ext cx="2386107" cy="2403388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840D35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flipH="1" rot="-8978950">
            <a:off x="3266681" y="1828270"/>
            <a:ext cx="2385545" cy="2402682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E1165A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3819099" y="2694686"/>
            <a:ext cx="12753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CO2 Emission Journey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 rot="-3800419">
            <a:off x="5329077" y="2518494"/>
            <a:ext cx="324946" cy="322157"/>
          </a:xfrm>
          <a:prstGeom prst="rtTriangle">
            <a:avLst/>
          </a:prstGeom>
          <a:solidFill>
            <a:srgbClr val="840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flipH="1" rot="-1821439">
            <a:off x="3257244" y="1825827"/>
            <a:ext cx="2391613" cy="2408895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F48FB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8978950">
            <a:off x="3251069" y="1830802"/>
            <a:ext cx="2385545" cy="2402682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flipH="1" rot="-8978950">
            <a:off x="3250611" y="1832169"/>
            <a:ext cx="2385545" cy="2402682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840D35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rot="9221873">
            <a:off x="3260278" y="2516522"/>
            <a:ext cx="321595" cy="325252"/>
          </a:xfrm>
          <a:prstGeom prst="rtTriangle">
            <a:avLst/>
          </a:prstGeom>
          <a:solidFill>
            <a:srgbClr val="E116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484166">
            <a:off x="4944949" y="3755064"/>
            <a:ext cx="320574" cy="324907"/>
          </a:xfrm>
          <a:prstGeom prst="rtTriangle">
            <a:avLst/>
          </a:prstGeom>
          <a:solidFill>
            <a:srgbClr val="E116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4865104">
            <a:off x="3647303" y="3757250"/>
            <a:ext cx="325229" cy="320583"/>
          </a:xfrm>
          <a:prstGeom prst="rtTriangle">
            <a:avLst/>
          </a:prstGeom>
          <a:solidFill>
            <a:srgbClr val="840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5"/>
          <p:cNvCxnSpPr>
            <a:stCxn id="96" idx="0"/>
            <a:endCxn id="96" idx="0"/>
          </p:cNvCxnSpPr>
          <p:nvPr/>
        </p:nvCxnSpPr>
        <p:spPr>
          <a:xfrm>
            <a:off x="4477403" y="192814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>
            <a:stCxn id="96" idx="0"/>
            <a:endCxn id="96" idx="0"/>
          </p:cNvCxnSpPr>
          <p:nvPr/>
        </p:nvCxnSpPr>
        <p:spPr>
          <a:xfrm>
            <a:off x="4477403" y="192814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4446534" y="1819069"/>
            <a:ext cx="8700" cy="219300"/>
          </a:xfrm>
          <a:prstGeom prst="straightConnector1">
            <a:avLst/>
          </a:prstGeom>
          <a:noFill/>
          <a:ln cap="flat" cmpd="sng" w="152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Taken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87900" y="1231575"/>
            <a:ext cx="86127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collection was done utilizing Statista, the OECD, and International Energy Agency (IEA). Data was collected for the years 1990 - 2021 for a comprehensive 30 years.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Once the variables were selected, data files were downloaded from respective database. The downloading created 6 separate excel files of raw data. The raw data was taken into a shared Excel file to be organized to reflect the years 1990-2021 to become organized data. Our cleaned and organized data was used to make visualizations. </a:t>
            </a:r>
            <a:endParaRPr sz="1300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38" y="2744475"/>
            <a:ext cx="7439026" cy="2249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Proved Oil Reserves 1990-2021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87900" y="1489825"/>
            <a:ext cx="2856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Proved Oil Reserves evolution over the span of 31 years, from 1990 to 2021.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2008 seems to be a turning point in the </a:t>
            </a:r>
            <a:r>
              <a:rPr lang="en"/>
              <a:t>amount</a:t>
            </a:r>
            <a:r>
              <a:rPr lang="en"/>
              <a:t> of the US proved oil reserves.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625" y="1460225"/>
            <a:ext cx="5828476" cy="31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Inflation Rate 1990-2021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87900" y="1399475"/>
            <a:ext cx="26391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visualization shows inflation distribution from 1990-2021.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histogram is positively skewed that lower inflation values </a:t>
            </a:r>
            <a:r>
              <a:rPr lang="en"/>
              <a:t>occurred</a:t>
            </a:r>
            <a:r>
              <a:rPr lang="en"/>
              <a:t> more than the higher values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800" y="1399475"/>
            <a:ext cx="5915102" cy="329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Crude Oil Price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87900" y="1478350"/>
            <a:ext cx="26901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bar chart shows the evolution, ups, and downs of the crude oil price over the period of 31 years.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visualization shows the impact of different historical events on the crude oil price in the US.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575" y="1466875"/>
            <a:ext cx="5852598" cy="31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Gas Price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87900" y="1489825"/>
            <a:ext cx="2934600" cy="32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bar chart visualizes how the average annual gas price evolved since 1990 to 2021.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Many confounding variables are taking on this timeline, such as the financial crises, COVID-19, wars, etc..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3100" y="1489825"/>
            <a:ext cx="5718549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Sales (in Million Units)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87900" y="1469050"/>
            <a:ext cx="28632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bar charts shows how the car sales go down over time.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the visualization shows that the car sales declined overtime, but dropped drastically during the financial crises and the COVID-19 pandemic. 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1800" y="1469088"/>
            <a:ext cx="5795576" cy="312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