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Public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8EE948-B7B3-4FD8-B206-425CCF429D4B}">
  <a:tblStyle styleId="{CC8EE948-B7B3-4FD8-B206-425CCF429D4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F675AC4-CE48-4772-B22B-0731911B8A4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33" Type="http://schemas.openxmlformats.org/officeDocument/2006/relationships/font" Target="fonts/PublicSans-bold.fntdata"/><Relationship Id="rId10" Type="http://schemas.openxmlformats.org/officeDocument/2006/relationships/slide" Target="slides/slide4.xml"/><Relationship Id="rId32" Type="http://schemas.openxmlformats.org/officeDocument/2006/relationships/font" Target="fonts/PublicSans-regular.fntdata"/><Relationship Id="rId13" Type="http://schemas.openxmlformats.org/officeDocument/2006/relationships/slide" Target="slides/slide7.xml"/><Relationship Id="rId35" Type="http://schemas.openxmlformats.org/officeDocument/2006/relationships/font" Target="fonts/PublicSans-boldItalic.fntdata"/><Relationship Id="rId12" Type="http://schemas.openxmlformats.org/officeDocument/2006/relationships/slide" Target="slides/slide6.xml"/><Relationship Id="rId34" Type="http://schemas.openxmlformats.org/officeDocument/2006/relationships/font" Target="fonts/Public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d330dbff3_0_4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d330dbff3_0_4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dd330dbff3_0_4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d330dbff3_0_4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dd330dbff3_0_4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dd330dbff3_0_4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dd330dbff3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dd330dbff3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d330dbff3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dd330dbff3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d330dbff3_0_4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dd330dbff3_0_4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dd330dbff3_0_4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d330dbff3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dd330dbff3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d330dbff3_0_4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d330dbff3_0_4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dd330dbff3_0_4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d330dbff3_0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dd330dbff3_0_5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dd330dbff3_0_5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dd330dbff3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dd330dbff3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dd330dbff3_0_5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dd330dbff3_0_5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1dd330dbff3_0_5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d330dbff3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dd330dbff3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1dd330dbff3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dd330dbff3_0_5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1dd330dbff3_0_5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1dd330dbff3_0_5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d330dbff3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dd330dbff3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d330dbff3_0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d330dbff3_0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dd330dbff3_0_2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d330dbf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d330dbf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d330dbff3_0_2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d330dbff3_0_2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dd330dbff3_0_2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d330dbff3_0_3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d330dbff3_0_3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dd330dbff3_0_3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d330dbff3_0_3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d330dbff3_0_3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dd330dbff3_0_3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d330dbff3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d330dbff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d330dbff3_0_3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d330dbff3_0_3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dd330dbff3_0_3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 1">
  <p:cSld name="BLANK_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5813" y="161735"/>
            <a:ext cx="8283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b="1" sz="2400"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ublic Sans"/>
              <a:buNone/>
              <a:defRPr sz="26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ublic Sans"/>
              <a:buNone/>
              <a:defRPr sz="26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ublic Sans"/>
              <a:buNone/>
              <a:defRPr sz="26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ublic Sans"/>
              <a:buNone/>
              <a:defRPr sz="26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ublic Sans"/>
              <a:buNone/>
              <a:defRPr sz="26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ublic Sans"/>
              <a:buNone/>
              <a:defRPr sz="26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ublic Sans"/>
              <a:buNone/>
              <a:defRPr sz="26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ublic Sans"/>
              <a:buNone/>
              <a:defRPr sz="26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9131" y="4683506"/>
            <a:ext cx="752794" cy="35758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802604" y="478727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134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Noon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072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32"/>
              <a:t>Syed Askari Raza</a:t>
            </a:r>
            <a:endParaRPr sz="1632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900" y="73400"/>
            <a:ext cx="1519625" cy="6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184359" y="121301"/>
            <a:ext cx="6212400" cy="35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Onboarding - Registered Users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4220325" y="597350"/>
            <a:ext cx="4468200" cy="17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lt1"/>
                </a:solidFill>
              </a:rPr>
              <a:t>February </a:t>
            </a:r>
            <a:r>
              <a:rPr b="1" lang="en-GB" sz="1200">
                <a:solidFill>
                  <a:schemeClr val="lt1"/>
                </a:solidFill>
              </a:rPr>
              <a:t>2022</a:t>
            </a:r>
            <a:endParaRPr b="1" i="0" sz="1200" u="none" cap="none" strike="noStrike">
              <a:solidFill>
                <a:schemeClr val="lt1"/>
              </a:solidFill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693469" y="875250"/>
            <a:ext cx="2139600" cy="7173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2300"/>
              <a:buFont typeface="Arial"/>
              <a:buNone/>
            </a:pPr>
            <a:r>
              <a:rPr b="1" lang="en-GB" sz="2800">
                <a:solidFill>
                  <a:srgbClr val="434343"/>
                </a:solidFill>
              </a:rPr>
              <a:t>34</a:t>
            </a:r>
            <a:r>
              <a:rPr b="1" lang="en-GB" sz="2800">
                <a:solidFill>
                  <a:srgbClr val="434343"/>
                </a:solidFill>
              </a:rPr>
              <a:t>%</a:t>
            </a:r>
            <a:endParaRPr b="1" i="0" sz="1900" u="none" cap="none" strike="noStrike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1000"/>
              <a:buFont typeface="Arial"/>
              <a:buNone/>
            </a:pPr>
            <a:r>
              <a:rPr lang="en-GB" sz="800">
                <a:solidFill>
                  <a:srgbClr val="434343"/>
                </a:solidFill>
              </a:rPr>
              <a:t>Drop at phone enter screen</a:t>
            </a:r>
            <a:endParaRPr b="0" i="0" sz="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693469" y="1694400"/>
            <a:ext cx="2139600" cy="7173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2300"/>
              <a:buFont typeface="Arial"/>
              <a:buNone/>
            </a:pPr>
            <a:r>
              <a:rPr b="0" i="0" lang="en-GB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600">
                <a:solidFill>
                  <a:srgbClr val="434343"/>
                </a:solidFill>
              </a:rPr>
              <a:t>11%</a:t>
            </a:r>
            <a:r>
              <a:rPr b="1" i="0" lang="en-GB" sz="2600" u="none" cap="none" strike="noStrike">
                <a:solidFill>
                  <a:srgbClr val="434343"/>
                </a:solidFill>
              </a:rPr>
              <a:t> </a:t>
            </a:r>
            <a:endParaRPr b="1" i="0" sz="1900" u="none" cap="none" strike="noStrike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1000"/>
              <a:buFont typeface="Arial"/>
              <a:buNone/>
            </a:pPr>
            <a:r>
              <a:rPr lang="en-GB" sz="800">
                <a:solidFill>
                  <a:srgbClr val="434343"/>
                </a:solidFill>
              </a:rPr>
              <a:t>Drop at user signed up screen</a:t>
            </a:r>
            <a:endParaRPr b="0" i="0" sz="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 txBox="1"/>
          <p:nvPr>
            <p:ph type="title"/>
          </p:nvPr>
        </p:nvSpPr>
        <p:spPr>
          <a:xfrm>
            <a:off x="260554" y="502300"/>
            <a:ext cx="3423000" cy="35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660">
                <a:solidFill>
                  <a:schemeClr val="accent5"/>
                </a:solidFill>
              </a:rPr>
              <a:t>Key Findings</a:t>
            </a:r>
            <a:endParaRPr sz="1660">
              <a:solidFill>
                <a:schemeClr val="accent5"/>
              </a:solidFill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687919" y="2665938"/>
            <a:ext cx="2150700" cy="20931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762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5C005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744603" y="2824338"/>
            <a:ext cx="1926900" cy="1056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6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</a:rPr>
              <a:t>Key Takeaways: </a:t>
            </a:r>
            <a:endParaRPr b="1" i="0" sz="1100" u="none" cap="none" strike="noStrike">
              <a:solidFill>
                <a:schemeClr val="lt1"/>
              </a:solidFill>
            </a:endParaRPr>
          </a:p>
          <a:p>
            <a:pPr indent="-171450" lvl="0" marL="177800" marR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</a:pPr>
            <a:r>
              <a:rPr lang="en-GB" sz="900">
                <a:solidFill>
                  <a:schemeClr val="lt1"/>
                </a:solidFill>
              </a:rPr>
              <a:t>Poor funnel health in February 2022 since a drastic drop in users who go on to enter their phone number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15341" l="0" r="7918" t="19345"/>
          <a:stretch/>
        </p:blipFill>
        <p:spPr>
          <a:xfrm>
            <a:off x="2908075" y="891000"/>
            <a:ext cx="5962175" cy="22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875" y="4404050"/>
            <a:ext cx="1519625" cy="6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184359" y="121301"/>
            <a:ext cx="6212400" cy="35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Onboarding - Registered Users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4220325" y="597350"/>
            <a:ext cx="4468200" cy="17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lt1"/>
                </a:solidFill>
              </a:rPr>
              <a:t>March </a:t>
            </a:r>
            <a:r>
              <a:rPr b="1" lang="en-GB" sz="1200">
                <a:solidFill>
                  <a:schemeClr val="lt1"/>
                </a:solidFill>
              </a:rPr>
              <a:t>2022</a:t>
            </a:r>
            <a:endParaRPr b="1" i="0" sz="1200" u="none" cap="none" strike="noStrike">
              <a:solidFill>
                <a:schemeClr val="lt1"/>
              </a:solidFill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693469" y="875250"/>
            <a:ext cx="2139600" cy="7173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2300"/>
              <a:buFont typeface="Arial"/>
              <a:buNone/>
            </a:pPr>
            <a:r>
              <a:rPr b="1" lang="en-GB" sz="2800">
                <a:solidFill>
                  <a:srgbClr val="434343"/>
                </a:solidFill>
              </a:rPr>
              <a:t>50</a:t>
            </a:r>
            <a:r>
              <a:rPr b="1" lang="en-GB" sz="2800">
                <a:solidFill>
                  <a:srgbClr val="434343"/>
                </a:solidFill>
              </a:rPr>
              <a:t>%</a:t>
            </a:r>
            <a:endParaRPr b="1" i="0" sz="1900" u="none" cap="none" strike="noStrike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1000"/>
              <a:buFont typeface="Arial"/>
              <a:buNone/>
            </a:pPr>
            <a:r>
              <a:rPr lang="en-GB" sz="800">
                <a:solidFill>
                  <a:srgbClr val="434343"/>
                </a:solidFill>
              </a:rPr>
              <a:t>Drop at phone enter screen</a:t>
            </a:r>
            <a:endParaRPr b="0" i="0" sz="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693469" y="1694400"/>
            <a:ext cx="2139600" cy="7173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2300"/>
              <a:buFont typeface="Arial"/>
              <a:buNone/>
            </a:pPr>
            <a:r>
              <a:rPr b="0" i="0" lang="en-GB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600">
                <a:solidFill>
                  <a:srgbClr val="434343"/>
                </a:solidFill>
              </a:rPr>
              <a:t>70</a:t>
            </a:r>
            <a:r>
              <a:rPr b="1" lang="en-GB" sz="2600">
                <a:solidFill>
                  <a:srgbClr val="434343"/>
                </a:solidFill>
              </a:rPr>
              <a:t>%</a:t>
            </a:r>
            <a:r>
              <a:rPr b="1" i="0" lang="en-GB" sz="2600" u="none" cap="none" strike="noStrike">
                <a:solidFill>
                  <a:srgbClr val="434343"/>
                </a:solidFill>
              </a:rPr>
              <a:t> </a:t>
            </a:r>
            <a:endParaRPr b="1" i="0" sz="1900" u="none" cap="none" strike="noStrike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1000"/>
              <a:buFont typeface="Arial"/>
              <a:buNone/>
            </a:pPr>
            <a:r>
              <a:rPr lang="en-GB" sz="800">
                <a:solidFill>
                  <a:srgbClr val="434343"/>
                </a:solidFill>
              </a:rPr>
              <a:t>Drop at user signed up screen</a:t>
            </a:r>
            <a:endParaRPr b="0" i="0" sz="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260554" y="502300"/>
            <a:ext cx="3423000" cy="35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660">
                <a:solidFill>
                  <a:schemeClr val="accent5"/>
                </a:solidFill>
              </a:rPr>
              <a:t>Key Findings</a:t>
            </a:r>
            <a:endParaRPr sz="1660">
              <a:solidFill>
                <a:schemeClr val="accent5"/>
              </a:solidFill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687919" y="2665938"/>
            <a:ext cx="2150700" cy="20931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762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5C005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744603" y="2824338"/>
            <a:ext cx="1926900" cy="1569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6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</a:rPr>
              <a:t>Key Takeaways: </a:t>
            </a:r>
            <a:endParaRPr b="1" i="0" sz="1100" u="none" cap="none" strike="noStrike">
              <a:solidFill>
                <a:schemeClr val="lt1"/>
              </a:solidFill>
            </a:endParaRPr>
          </a:p>
          <a:p>
            <a:pPr indent="-171450" lvl="0" marL="177800" marR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</a:pPr>
            <a:r>
              <a:rPr lang="en-GB" sz="900">
                <a:solidFill>
                  <a:schemeClr val="lt1"/>
                </a:solidFill>
              </a:rPr>
              <a:t>Funnel health has deteriorated from January to March since less retention of users</a:t>
            </a:r>
            <a:endParaRPr sz="900">
              <a:solidFill>
                <a:schemeClr val="lt1"/>
              </a:solidFill>
            </a:endParaRPr>
          </a:p>
          <a:p>
            <a:pPr indent="-171450" lvl="0" marL="177800" marR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</a:pPr>
            <a:r>
              <a:rPr lang="en-GB" sz="900">
                <a:solidFill>
                  <a:schemeClr val="lt1"/>
                </a:solidFill>
              </a:rPr>
              <a:t>Only 50% of users who access the app actually go on to enter their phone number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15759" l="573" r="8368" t="18927"/>
          <a:stretch/>
        </p:blipFill>
        <p:spPr>
          <a:xfrm>
            <a:off x="2935725" y="931925"/>
            <a:ext cx="5981299" cy="22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875" y="4404050"/>
            <a:ext cx="1519625" cy="6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184359" y="121301"/>
            <a:ext cx="62124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</a:rPr>
              <a:t>Onboarding - Registered Users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98" name="Google Shape;198;p25"/>
          <p:cNvSpPr txBox="1"/>
          <p:nvPr>
            <p:ph type="title"/>
          </p:nvPr>
        </p:nvSpPr>
        <p:spPr>
          <a:xfrm>
            <a:off x="260554" y="654700"/>
            <a:ext cx="34230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9638"/>
              <a:buNone/>
            </a:pPr>
            <a:r>
              <a:rPr b="1" lang="en-GB" sz="1660">
                <a:solidFill>
                  <a:schemeClr val="accent5"/>
                </a:solidFill>
              </a:rPr>
              <a:t>Key Findings</a:t>
            </a:r>
            <a:endParaRPr b="1" sz="1660">
              <a:solidFill>
                <a:schemeClr val="accent5"/>
              </a:solidFill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680725" y="1399525"/>
            <a:ext cx="6152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Funnel Health deteriorates the most when users have to enter their contact 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The grade, name, and gender screens have an average drop rate of only 6% which is considerably good retention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>
            <p:ph type="title"/>
          </p:nvPr>
        </p:nvSpPr>
        <p:spPr>
          <a:xfrm>
            <a:off x="260554" y="3092725"/>
            <a:ext cx="34230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9638"/>
              <a:buNone/>
            </a:pPr>
            <a:r>
              <a:rPr b="1" lang="en-GB" sz="1660">
                <a:solidFill>
                  <a:schemeClr val="accent5"/>
                </a:solidFill>
              </a:rPr>
              <a:t>Conclusion</a:t>
            </a:r>
            <a:endParaRPr b="1" sz="1660">
              <a:solidFill>
                <a:schemeClr val="accent5"/>
              </a:solidFill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680725" y="3456925"/>
            <a:ext cx="615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The User Journey should be made simpler by further simplifying the </a:t>
            </a:r>
            <a:r>
              <a:rPr lang="en-GB"/>
              <a:t>retrieval</a:t>
            </a:r>
            <a:r>
              <a:rPr lang="en-GB"/>
              <a:t> of phone number or by using an alternative sign up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875" y="4404050"/>
            <a:ext cx="1519625" cy="6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184359" y="121301"/>
            <a:ext cx="62124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</a:rPr>
              <a:t>Onboarding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08" name="Google Shape;208;p26"/>
          <p:cNvSpPr txBox="1"/>
          <p:nvPr>
            <p:ph type="title"/>
          </p:nvPr>
        </p:nvSpPr>
        <p:spPr>
          <a:xfrm>
            <a:off x="260554" y="654700"/>
            <a:ext cx="34230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9638"/>
              <a:buNone/>
            </a:pPr>
            <a:r>
              <a:rPr b="1" lang="en-GB" sz="1660">
                <a:solidFill>
                  <a:schemeClr val="accent5"/>
                </a:solidFill>
              </a:rPr>
              <a:t>Recommendations</a:t>
            </a:r>
            <a:endParaRPr b="1" sz="1660">
              <a:solidFill>
                <a:schemeClr val="accent5"/>
              </a:solidFill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375925" y="1247125"/>
            <a:ext cx="382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Based on findings, the user flow should be as such: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4876325" y="170300"/>
            <a:ext cx="3596400" cy="40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First APP Entered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4876325" y="856100"/>
            <a:ext cx="3596400" cy="40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Country Screen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4876325" y="1541900"/>
            <a:ext cx="3596400" cy="40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Grade Screen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4876325" y="2227700"/>
            <a:ext cx="3596400" cy="40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Phone Number Screen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4876325" y="2913500"/>
            <a:ext cx="3596400" cy="40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OTP (Auto Populate)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4876325" y="3599300"/>
            <a:ext cx="3596400" cy="40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Signup Complete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4876325" y="4285100"/>
            <a:ext cx="3596400" cy="40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Name &amp; Gender Screen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26"/>
          <p:cNvCxnSpPr>
            <a:stCxn id="210" idx="2"/>
            <a:endCxn id="211" idx="0"/>
          </p:cNvCxnSpPr>
          <p:nvPr/>
        </p:nvCxnSpPr>
        <p:spPr>
          <a:xfrm>
            <a:off x="6674525" y="580100"/>
            <a:ext cx="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6"/>
          <p:cNvCxnSpPr/>
          <p:nvPr/>
        </p:nvCxnSpPr>
        <p:spPr>
          <a:xfrm>
            <a:off x="6674525" y="1265900"/>
            <a:ext cx="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6"/>
          <p:cNvCxnSpPr/>
          <p:nvPr/>
        </p:nvCxnSpPr>
        <p:spPr>
          <a:xfrm>
            <a:off x="6674525" y="1951700"/>
            <a:ext cx="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6"/>
          <p:cNvCxnSpPr/>
          <p:nvPr/>
        </p:nvCxnSpPr>
        <p:spPr>
          <a:xfrm>
            <a:off x="6674525" y="2637500"/>
            <a:ext cx="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6"/>
          <p:cNvCxnSpPr/>
          <p:nvPr/>
        </p:nvCxnSpPr>
        <p:spPr>
          <a:xfrm>
            <a:off x="6674525" y="3323300"/>
            <a:ext cx="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6"/>
          <p:cNvCxnSpPr/>
          <p:nvPr/>
        </p:nvCxnSpPr>
        <p:spPr>
          <a:xfrm>
            <a:off x="6674525" y="4009100"/>
            <a:ext cx="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5" y="4404050"/>
            <a:ext cx="1519625" cy="6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5101953" y="3590457"/>
            <a:ext cx="1543200" cy="205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699075" y="2097206"/>
            <a:ext cx="7746000" cy="70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</a:rPr>
              <a:t>ENGAGEMENT</a:t>
            </a:r>
            <a:endParaRPr b="1" sz="2300">
              <a:solidFill>
                <a:schemeClr val="lt1"/>
              </a:solidFill>
            </a:endParaRPr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875" y="4404050"/>
            <a:ext cx="1519625" cy="6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</a:rPr>
              <a:t>Engagement Analysis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311700" y="1304875"/>
            <a:ext cx="567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The dataset provides data for January 2022 and February 2022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The activity types in engagement modules have been segmented into 9 different modules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875" y="4404050"/>
            <a:ext cx="1519625" cy="6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000" y="4530450"/>
            <a:ext cx="1077099" cy="4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>
            <p:ph type="title"/>
          </p:nvPr>
        </p:nvSpPr>
        <p:spPr>
          <a:xfrm>
            <a:off x="184359" y="121301"/>
            <a:ext cx="6212400" cy="35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Engagement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4220325" y="216350"/>
            <a:ext cx="4468200" cy="17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lt1"/>
                </a:solidFill>
              </a:rPr>
              <a:t>January 2022</a:t>
            </a:r>
            <a:endParaRPr b="1" i="0" sz="1200" u="none" cap="none" strike="noStrike">
              <a:solidFill>
                <a:schemeClr val="lt1"/>
              </a:solidFill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693469" y="875250"/>
            <a:ext cx="2139600" cy="7173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2300"/>
              <a:buFont typeface="Arial"/>
              <a:buNone/>
            </a:pPr>
            <a:r>
              <a:rPr b="1" lang="en-GB" sz="2800">
                <a:solidFill>
                  <a:srgbClr val="434343"/>
                </a:solidFill>
              </a:rPr>
              <a:t>388</a:t>
            </a:r>
            <a:endParaRPr b="1" i="0" sz="1900" u="none" cap="none" strike="noStrike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1000"/>
              <a:buFont typeface="Arial"/>
              <a:buNone/>
            </a:pPr>
            <a:r>
              <a:rPr lang="en-GB" sz="800">
                <a:solidFill>
                  <a:srgbClr val="434343"/>
                </a:solidFill>
              </a:rPr>
              <a:t>Users watched scheduled live sessions</a:t>
            </a:r>
            <a:endParaRPr b="0" i="0" sz="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693475" y="1694400"/>
            <a:ext cx="2184900" cy="6618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2300"/>
              <a:buFont typeface="Arial"/>
              <a:buNone/>
            </a:pPr>
            <a:r>
              <a:rPr b="1" lang="en-GB" sz="2500">
                <a:solidFill>
                  <a:srgbClr val="434343"/>
                </a:solidFill>
              </a:rPr>
              <a:t>106 mins</a:t>
            </a:r>
            <a:endParaRPr b="1" i="0" sz="1600" u="none" cap="none" strike="noStrike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1000"/>
              <a:buFont typeface="Arial"/>
              <a:buNone/>
            </a:pPr>
            <a:r>
              <a:rPr lang="en-GB" sz="800">
                <a:solidFill>
                  <a:srgbClr val="434343"/>
                </a:solidFill>
              </a:rPr>
              <a:t>Average watch time of scheduled live sessions</a:t>
            </a:r>
            <a:endParaRPr b="0" i="0" sz="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9"/>
          <p:cNvSpPr txBox="1"/>
          <p:nvPr>
            <p:ph type="title"/>
          </p:nvPr>
        </p:nvSpPr>
        <p:spPr>
          <a:xfrm>
            <a:off x="260554" y="502300"/>
            <a:ext cx="3423000" cy="35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660">
                <a:solidFill>
                  <a:schemeClr val="accent5"/>
                </a:solidFill>
              </a:rPr>
              <a:t>Key Findings</a:t>
            </a:r>
            <a:endParaRPr sz="1660">
              <a:solidFill>
                <a:schemeClr val="accent5"/>
              </a:solidFill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687919" y="2665938"/>
            <a:ext cx="2150700" cy="20931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762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5C005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744603" y="2824338"/>
            <a:ext cx="1926900" cy="14028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6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</a:rPr>
              <a:t>Key Takeaways: </a:t>
            </a:r>
            <a:endParaRPr b="1" i="0" sz="1100" u="none" cap="none" strike="noStrike">
              <a:solidFill>
                <a:schemeClr val="lt1"/>
              </a:solidFill>
            </a:endParaRPr>
          </a:p>
          <a:p>
            <a:pPr indent="-171450" lvl="0" marL="177800" marR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</a:pPr>
            <a:r>
              <a:rPr lang="en-GB" sz="900">
                <a:solidFill>
                  <a:schemeClr val="lt1"/>
                </a:solidFill>
              </a:rPr>
              <a:t>Most users engage in scheduled live sessions and homework</a:t>
            </a:r>
            <a:endParaRPr sz="900">
              <a:solidFill>
                <a:schemeClr val="lt1"/>
              </a:solidFill>
            </a:endParaRPr>
          </a:p>
          <a:p>
            <a:pPr indent="-171450" lvl="0" marL="177800" marR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</a:pPr>
            <a:r>
              <a:rPr lang="en-GB" sz="900">
                <a:solidFill>
                  <a:schemeClr val="lt1"/>
                </a:solidFill>
              </a:rPr>
              <a:t>Average watch time is higher for sessions (both replay and live) and for competitions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125" y="511647"/>
            <a:ext cx="5093601" cy="217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9940" y="2976750"/>
            <a:ext cx="5093611" cy="21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>
            <a:off x="7825450" y="4904025"/>
            <a:ext cx="196500" cy="17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 txBox="1"/>
          <p:nvPr>
            <p:ph type="title"/>
          </p:nvPr>
        </p:nvSpPr>
        <p:spPr>
          <a:xfrm>
            <a:off x="184359" y="121301"/>
            <a:ext cx="6212400" cy="35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Engagement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4220325" y="216350"/>
            <a:ext cx="4468200" cy="17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lt1"/>
                </a:solidFill>
              </a:rPr>
              <a:t>February </a:t>
            </a:r>
            <a:r>
              <a:rPr b="1" lang="en-GB" sz="1200">
                <a:solidFill>
                  <a:schemeClr val="lt1"/>
                </a:solidFill>
              </a:rPr>
              <a:t>2022</a:t>
            </a:r>
            <a:endParaRPr b="1" i="0" sz="1200" u="none" cap="none" strike="noStrike">
              <a:solidFill>
                <a:schemeClr val="lt1"/>
              </a:solidFill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693469" y="875250"/>
            <a:ext cx="2139600" cy="7173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2300"/>
              <a:buFont typeface="Arial"/>
              <a:buNone/>
            </a:pPr>
            <a:r>
              <a:rPr b="1" lang="en-GB" sz="2800">
                <a:solidFill>
                  <a:srgbClr val="434343"/>
                </a:solidFill>
              </a:rPr>
              <a:t>391</a:t>
            </a:r>
            <a:endParaRPr b="1" i="0" sz="1900" u="none" cap="none" strike="noStrike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1000"/>
              <a:buFont typeface="Arial"/>
              <a:buNone/>
            </a:pPr>
            <a:r>
              <a:rPr lang="en-GB" sz="800">
                <a:solidFill>
                  <a:srgbClr val="434343"/>
                </a:solidFill>
              </a:rPr>
              <a:t>Users engaged with live practice game</a:t>
            </a:r>
            <a:endParaRPr b="0" i="0" sz="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693475" y="1694400"/>
            <a:ext cx="2184900" cy="6618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2300"/>
              <a:buFont typeface="Arial"/>
              <a:buNone/>
            </a:pPr>
            <a:r>
              <a:rPr b="1" lang="en-GB" sz="2500">
                <a:solidFill>
                  <a:srgbClr val="434343"/>
                </a:solidFill>
              </a:rPr>
              <a:t>124 mins</a:t>
            </a:r>
            <a:endParaRPr b="1" i="0" sz="1600" u="none" cap="none" strike="noStrike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1000"/>
              <a:buFont typeface="Arial"/>
              <a:buNone/>
            </a:pPr>
            <a:r>
              <a:rPr lang="en-GB" sz="800">
                <a:solidFill>
                  <a:srgbClr val="434343"/>
                </a:solidFill>
              </a:rPr>
              <a:t>Average watch time of scheduled live sessions</a:t>
            </a:r>
            <a:endParaRPr b="0" i="0" sz="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 txBox="1"/>
          <p:nvPr>
            <p:ph type="title"/>
          </p:nvPr>
        </p:nvSpPr>
        <p:spPr>
          <a:xfrm>
            <a:off x="260554" y="502300"/>
            <a:ext cx="3423000" cy="35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660">
                <a:solidFill>
                  <a:schemeClr val="accent5"/>
                </a:solidFill>
              </a:rPr>
              <a:t>Key Findings</a:t>
            </a:r>
            <a:endParaRPr sz="1660">
              <a:solidFill>
                <a:schemeClr val="accent5"/>
              </a:solidFill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687919" y="2665938"/>
            <a:ext cx="2150700" cy="20931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762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5C005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744603" y="2824338"/>
            <a:ext cx="1926900" cy="1056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6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</a:rPr>
              <a:t>Key Takeaways: </a:t>
            </a:r>
            <a:endParaRPr b="1" i="0" sz="1100" u="none" cap="none" strike="noStrike">
              <a:solidFill>
                <a:schemeClr val="lt1"/>
              </a:solidFill>
            </a:endParaRPr>
          </a:p>
          <a:p>
            <a:pPr indent="-171450" lvl="0" marL="177800" marR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</a:pPr>
            <a:r>
              <a:rPr lang="en-GB" sz="900">
                <a:solidFill>
                  <a:schemeClr val="lt1"/>
                </a:solidFill>
              </a:rPr>
              <a:t>The viewership and engagement with practice live game has increased from 193 users to 391 users within a month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725" y="718175"/>
            <a:ext cx="5011549" cy="2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1526" y="2958513"/>
            <a:ext cx="5110049" cy="2184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184359" y="121301"/>
            <a:ext cx="6212400" cy="35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Engagement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74" name="Google Shape;274;p31"/>
          <p:cNvSpPr txBox="1"/>
          <p:nvPr>
            <p:ph type="title"/>
          </p:nvPr>
        </p:nvSpPr>
        <p:spPr>
          <a:xfrm>
            <a:off x="260554" y="654700"/>
            <a:ext cx="3423000" cy="35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660">
                <a:solidFill>
                  <a:schemeClr val="accent5"/>
                </a:solidFill>
              </a:rPr>
              <a:t>Key Findings</a:t>
            </a:r>
            <a:endParaRPr b="1" sz="1660">
              <a:solidFill>
                <a:schemeClr val="accent5"/>
              </a:solidFill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680725" y="1399525"/>
            <a:ext cx="6152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The best source of engagement to retain users for a higher time on the App is primarily the scheduled live sessions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The Live practice game has attracted users as the engagement has increased by approximately 100% month on month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"/>
          <p:cNvSpPr txBox="1"/>
          <p:nvPr>
            <p:ph type="title"/>
          </p:nvPr>
        </p:nvSpPr>
        <p:spPr>
          <a:xfrm>
            <a:off x="260554" y="3092725"/>
            <a:ext cx="3423000" cy="35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660">
                <a:solidFill>
                  <a:schemeClr val="accent5"/>
                </a:solidFill>
              </a:rPr>
              <a:t>Conclusion</a:t>
            </a:r>
            <a:endParaRPr b="1" sz="1660">
              <a:solidFill>
                <a:schemeClr val="accent5"/>
              </a:solidFill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680725" y="3456925"/>
            <a:ext cx="615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Strategy to </a:t>
            </a:r>
            <a:r>
              <a:rPr lang="en-GB"/>
              <a:t>introduce</a:t>
            </a:r>
            <a:r>
              <a:rPr lang="en-GB"/>
              <a:t> modules like live practice games and quizzes can help build higher engagement and stay time on the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875" y="4404050"/>
            <a:ext cx="1519625" cy="6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184359" y="121301"/>
            <a:ext cx="6212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sz="2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Steps to Drive Retention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5606"/>
              </a:buClr>
              <a:buSzPts val="2400"/>
              <a:buFont typeface="Public Sans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 txBox="1"/>
          <p:nvPr>
            <p:ph idx="12" type="sldNum"/>
          </p:nvPr>
        </p:nvSpPr>
        <p:spPr>
          <a:xfrm>
            <a:off x="5711553" y="3971457"/>
            <a:ext cx="1543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86" name="Google Shape;286;p32"/>
          <p:cNvGraphicFramePr/>
          <p:nvPr/>
        </p:nvGraphicFramePr>
        <p:xfrm>
          <a:off x="896897" y="96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{FF675AC4-CE48-4772-B22B-0731911B8A46}</a:tableStyleId>
              </a:tblPr>
              <a:tblGrid>
                <a:gridCol w="880225"/>
                <a:gridCol w="1084625"/>
                <a:gridCol w="1538150"/>
                <a:gridCol w="2737175"/>
                <a:gridCol w="931350"/>
              </a:tblGrid>
              <a:tr h="22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</a:rPr>
                        <a:t>Objective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68575" marL="6857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</a:rPr>
                        <a:t>Action Topic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68575" marL="6857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</a:rPr>
                        <a:t>Details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68575" marL="6857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</a:rPr>
                        <a:t>Next Step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68575" marL="6857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</a:rPr>
                        <a:t>Owner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68575" marL="6857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82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Watch time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User stay time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Increase the average time users spend on the App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Users spend the most time on scheduled lectures/sessions. A recommendation system shall be introduced that recommends the most relevant recorded </a:t>
                      </a:r>
                      <a:r>
                        <a:rPr lang="en-GB" sz="800"/>
                        <a:t>sessions to the recently watched session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Data Science, Course Designer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1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Retention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Incentivization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Incentivize users to stay on the app longer by offering chances to gain points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Introduce voucher codes for ebooks, retail book stores, or redeemable coupons as an incentive for the students to study for quizzes and tests/homework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Marketing, Customer Acquistion 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01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Content </a:t>
                      </a:r>
                      <a:r>
                        <a:rPr lang="en-GB" sz="800"/>
                        <a:t>Quality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Presenters need to be trained more on engagement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Pushing more towards: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1.Two way communication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2. Gamification Streams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3. Thorough concept demonstrations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4. Ask questions and answer queries of students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Professors, Instructors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Content types &amp; Categories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Pushing user interest categories and content types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Categories: Past Papers, FAQs, Tips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Content Types: Content [more concept immersive shows], gamification shows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Instructor Acquisition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7" name="Google Shape;2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875" y="4404050"/>
            <a:ext cx="1519625" cy="6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45813" y="161735"/>
            <a:ext cx="8283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sz="2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Analysis </a:t>
            </a:r>
            <a:r>
              <a:rPr lang="en-GB" sz="2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5606"/>
              </a:buClr>
              <a:buSzPts val="2400"/>
              <a:buFont typeface="Public Sans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338194" y="6396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{CC8EE948-B7B3-4FD8-B206-425CCF429D4B}</a:tableStyleId>
              </a:tblPr>
              <a:tblGrid>
                <a:gridCol w="8570550"/>
              </a:tblGrid>
              <a:tr h="17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The objective through this survey was to understand the following: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Conversion Funnel of new users and registered users who log in to the app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Funnel Health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Recommendations and Action Plan to improve funnel health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Strategy to drive retention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Segmentation of Users into cohorts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Improvements within the User App to improve journey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4300" marB="14300" marR="21425" marL="21425" anchor="ctr">
                    <a:lnL cap="flat" cmpd="sng" w="114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875" y="4404050"/>
            <a:ext cx="1519625" cy="6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245813" y="2447735"/>
            <a:ext cx="8283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sz="2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Analysis Approach &amp; Tools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5606"/>
              </a:buClr>
              <a:buSzPts val="2400"/>
              <a:buFont typeface="Public Sans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338194" y="30018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{CC8EE948-B7B3-4FD8-B206-425CCF429D4B}</a:tableStyleId>
              </a:tblPr>
              <a:tblGrid>
                <a:gridCol w="8570550"/>
              </a:tblGrid>
              <a:tr h="173275">
                <a:tc>
                  <a:txBody>
                    <a:bodyPr/>
                    <a:lstStyle/>
                    <a:p>
                      <a:pPr indent="-285750" lvl="0" marL="457200" rtl="0" algn="l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Querying of data tables using SQL to perform data cleaning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SQL Aggregation functions usage to find counts of users and at different app touch points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Visualization is performed on Python using Plotly and Pandas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Integration of SQL within Python to incorporate Visualization and Querying together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Recommendations and Strategy based on findings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4300" marB="14300" marR="21425" marL="21425" anchor="ctr">
                    <a:lnL cap="flat" cmpd="sng" w="114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title"/>
          </p:nvPr>
        </p:nvSpPr>
        <p:spPr>
          <a:xfrm>
            <a:off x="184359" y="121301"/>
            <a:ext cx="6212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sz="2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Segmentation of User Base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5606"/>
              </a:buClr>
              <a:buSzPts val="2400"/>
              <a:buFont typeface="Public Sans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>
            <p:ph idx="12" type="sldNum"/>
          </p:nvPr>
        </p:nvSpPr>
        <p:spPr>
          <a:xfrm>
            <a:off x="5101953" y="3590457"/>
            <a:ext cx="1543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95" name="Google Shape;295;p33"/>
          <p:cNvGraphicFramePr/>
          <p:nvPr/>
        </p:nvGraphicFramePr>
        <p:xfrm>
          <a:off x="2505784" y="71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{FF675AC4-CE48-4772-B22B-0731911B8A46}</a:tableStyleId>
              </a:tblPr>
              <a:tblGrid>
                <a:gridCol w="1084625"/>
                <a:gridCol w="3047800"/>
              </a:tblGrid>
              <a:tr h="22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</a:rPr>
                        <a:t>Action Topic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68575" marL="6857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</a:rPr>
                        <a:t>Details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68575" marL="6857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82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Gender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To gauge demographic data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Age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Age brackets that are logging into the App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Credentials based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Students/Users need to be divided among groups that lie within different range of percentages/grades - The content and its depth will vary according to the student’s credentials in past grades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Aspiration segmentation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Content segmentation based on what the student wants to pursue in the future. High school students aim to pursue a course and noon’s coursework should be aligned with that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Primary aim/target to come on the app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Practice/Concept building/Past Papers/Memorization</a:t>
                      </a:r>
                      <a:br>
                        <a:rPr lang="en-GB" sz="800"/>
                      </a:br>
                      <a:r>
                        <a:rPr lang="en-GB" sz="800"/>
                        <a:t>Content should be relevant to these targets of students. Relevant required content is likely to better divide the user based and increase their watch time and retention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96" name="Google Shape;2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875" y="4404050"/>
            <a:ext cx="1519625" cy="6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245813" y="161735"/>
            <a:ext cx="8283300" cy="477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Noon’s Proposed User Journey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714125" y="931925"/>
            <a:ext cx="57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3" name="Google Shape;303;p34"/>
          <p:cNvGraphicFramePr/>
          <p:nvPr/>
        </p:nvGraphicFramePr>
        <p:xfrm>
          <a:off x="2505797" y="68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{FF675AC4-CE48-4772-B22B-0731911B8A46}</a:tableStyleId>
              </a:tblPr>
              <a:tblGrid>
                <a:gridCol w="1084625"/>
                <a:gridCol w="3047800"/>
              </a:tblGrid>
              <a:tr h="22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</a:rPr>
                        <a:t>Module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68575" marL="6857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</a:rPr>
                        <a:t>Details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68575" marL="6857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2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Country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Self explanatory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Grade/Class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Self explanatory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Aim to learn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Practice/Concept building/Past Papers/Memorization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Contact No.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Self explanatory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OTP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Self explanatory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Signup Complete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Self explanatory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Name, Age, gender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After signup, name, age, gender prompt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Credentials (optional)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Optional prompt to add your last grade details</a:t>
                      </a:r>
                      <a:endParaRPr sz="800"/>
                    </a:p>
                  </a:txBody>
                  <a:tcPr marT="14300" marB="14300" marR="21425" marL="2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4" name="Google Shape;3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875" y="4404050"/>
            <a:ext cx="1519625" cy="6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5101953" y="3590457"/>
            <a:ext cx="1543200" cy="205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699075" y="2097206"/>
            <a:ext cx="7746000" cy="70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</a:rPr>
              <a:t>ONBOARDING FUNNELS</a:t>
            </a:r>
            <a:endParaRPr b="1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875" y="4404050"/>
            <a:ext cx="1519625" cy="6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45813" y="161735"/>
            <a:ext cx="8283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5606"/>
              </a:buClr>
              <a:buSzPts val="2400"/>
              <a:buFont typeface="Public Sans"/>
              <a:buNone/>
            </a:pPr>
            <a:r>
              <a:rPr b="1" lang="en-GB" sz="2100">
                <a:solidFill>
                  <a:schemeClr val="accent5"/>
                </a:solidFill>
              </a:rPr>
              <a:t>Users Onboarding</a:t>
            </a:r>
            <a:endParaRPr b="1" sz="2100"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338194" y="6396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{CC8EE948-B7B3-4FD8-B206-425CCF429D4B}</a:tableStyleId>
              </a:tblPr>
              <a:tblGrid>
                <a:gridCol w="8570550"/>
              </a:tblGrid>
              <a:tr h="17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The users </a:t>
                      </a: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accessing</a:t>
                      </a: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 the Noon App are segmented into two categories: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Guest Onboarding funnel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Registered Users funnel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The entire user journey defined for both categories is as follows: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4300" marB="14300" marR="21425" marL="21425" anchor="ctr">
                    <a:lnL cap="flat" cmpd="sng" w="114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" name="Google Shape;85;p17"/>
          <p:cNvSpPr txBox="1"/>
          <p:nvPr/>
        </p:nvSpPr>
        <p:spPr>
          <a:xfrm>
            <a:off x="532925" y="2227700"/>
            <a:ext cx="3596400" cy="40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Entered Dashboard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975550" y="1675250"/>
            <a:ext cx="2772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5606"/>
              </a:buClr>
              <a:buSzPts val="2400"/>
              <a:buFont typeface="Public Sans"/>
              <a:buNone/>
            </a:pPr>
            <a:r>
              <a:rPr b="1" lang="en-GB" sz="2100">
                <a:solidFill>
                  <a:schemeClr val="accent5"/>
                </a:solidFill>
              </a:rPr>
              <a:t>Guests </a:t>
            </a:r>
            <a:r>
              <a:rPr b="1" lang="en-GB" sz="2100">
                <a:solidFill>
                  <a:schemeClr val="accent5"/>
                </a:solidFill>
              </a:rPr>
              <a:t>Onboarding</a:t>
            </a:r>
            <a:endParaRPr b="1" sz="2100"/>
          </a:p>
        </p:txBody>
      </p:sp>
      <p:sp>
        <p:nvSpPr>
          <p:cNvPr id="87" name="Google Shape;87;p17"/>
          <p:cNvSpPr txBox="1"/>
          <p:nvPr/>
        </p:nvSpPr>
        <p:spPr>
          <a:xfrm>
            <a:off x="532925" y="2761100"/>
            <a:ext cx="3596400" cy="40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Grade Screen Launch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32925" y="3294500"/>
            <a:ext cx="3596400" cy="40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Country Screen launch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723925" y="1160900"/>
            <a:ext cx="3596400" cy="40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First APP Entered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4861750" y="608450"/>
            <a:ext cx="3067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5606"/>
              </a:buClr>
              <a:buSzPts val="2400"/>
              <a:buFont typeface="Public Sans"/>
              <a:buNone/>
            </a:pPr>
            <a:r>
              <a:rPr b="1" lang="en-GB" sz="1600">
                <a:solidFill>
                  <a:schemeClr val="accent5"/>
                </a:solidFill>
              </a:rPr>
              <a:t>Registered </a:t>
            </a:r>
            <a:r>
              <a:rPr b="1" lang="en-GB" sz="1600">
                <a:solidFill>
                  <a:schemeClr val="accent5"/>
                </a:solidFill>
              </a:rPr>
              <a:t>Users Onboarding</a:t>
            </a:r>
            <a:endParaRPr b="1" sz="1600"/>
          </a:p>
        </p:txBody>
      </p:sp>
      <p:sp>
        <p:nvSpPr>
          <p:cNvPr id="91" name="Google Shape;91;p17"/>
          <p:cNvSpPr txBox="1"/>
          <p:nvPr/>
        </p:nvSpPr>
        <p:spPr>
          <a:xfrm>
            <a:off x="4723925" y="1694300"/>
            <a:ext cx="3596400" cy="40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Phone Entered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723925" y="2227700"/>
            <a:ext cx="3596400" cy="40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OTP verified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723925" y="2761100"/>
            <a:ext cx="3596400" cy="40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User signed up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723925" y="3294500"/>
            <a:ext cx="3596400" cy="40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Name screen launch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723925" y="3827900"/>
            <a:ext cx="3596400" cy="40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Gender screen launch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723925" y="4361300"/>
            <a:ext cx="3596400" cy="40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Grade screen launch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5" y="4404050"/>
            <a:ext cx="1519625" cy="6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16000" l="16328" r="9078" t="19139"/>
          <a:stretch/>
        </p:blipFill>
        <p:spPr>
          <a:xfrm>
            <a:off x="4350875" y="891000"/>
            <a:ext cx="4355351" cy="202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184359" y="121301"/>
            <a:ext cx="6212400" cy="35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Onboarding - Guests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4220325" y="597350"/>
            <a:ext cx="4468200" cy="17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lt1"/>
                </a:solidFill>
              </a:rPr>
              <a:t>January 2022</a:t>
            </a:r>
            <a:endParaRPr b="1" i="0" sz="1200" u="none" cap="none" strike="noStrike">
              <a:solidFill>
                <a:schemeClr val="lt1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93469" y="875250"/>
            <a:ext cx="2139600" cy="7173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2300"/>
              <a:buFont typeface="Arial"/>
              <a:buNone/>
            </a:pPr>
            <a:r>
              <a:rPr b="1" lang="en-GB" sz="2800">
                <a:solidFill>
                  <a:srgbClr val="434343"/>
                </a:solidFill>
              </a:rPr>
              <a:t>71%</a:t>
            </a:r>
            <a:endParaRPr b="1" i="0" sz="1900" u="none" cap="none" strike="noStrike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1000"/>
              <a:buFont typeface="Arial"/>
              <a:buNone/>
            </a:pPr>
            <a:r>
              <a:rPr lang="en-GB" sz="800">
                <a:solidFill>
                  <a:srgbClr val="434343"/>
                </a:solidFill>
              </a:rPr>
              <a:t>Drop at grade screen launch</a:t>
            </a:r>
            <a:endParaRPr b="0" i="0" sz="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93469" y="1694400"/>
            <a:ext cx="2139600" cy="7173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2300"/>
              <a:buFont typeface="Arial"/>
              <a:buNone/>
            </a:pPr>
            <a:r>
              <a:rPr b="0" i="0" lang="en-GB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600">
                <a:solidFill>
                  <a:srgbClr val="434343"/>
                </a:solidFill>
              </a:rPr>
              <a:t>2%</a:t>
            </a:r>
            <a:r>
              <a:rPr b="1" i="0" lang="en-GB" sz="2600" u="none" cap="none" strike="noStrike">
                <a:solidFill>
                  <a:srgbClr val="434343"/>
                </a:solidFill>
              </a:rPr>
              <a:t> </a:t>
            </a:r>
            <a:endParaRPr b="1" i="0" sz="1900" u="none" cap="none" strike="noStrike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1000"/>
              <a:buFont typeface="Arial"/>
              <a:buNone/>
            </a:pPr>
            <a:r>
              <a:rPr lang="en-GB" sz="800">
                <a:solidFill>
                  <a:srgbClr val="434343"/>
                </a:solidFill>
              </a:rPr>
              <a:t>Drop at Country screen launch</a:t>
            </a:r>
            <a:endParaRPr b="0" i="0" sz="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260554" y="502300"/>
            <a:ext cx="3423000" cy="35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660">
                <a:solidFill>
                  <a:schemeClr val="accent5"/>
                </a:solidFill>
              </a:rPr>
              <a:t>Key Findings</a:t>
            </a:r>
            <a:endParaRPr sz="1660">
              <a:solidFill>
                <a:schemeClr val="accent5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566850" y="1049850"/>
            <a:ext cx="1617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Entered Dashboard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Grade screen launch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Country screen launch</a:t>
            </a:r>
            <a:endParaRPr sz="1000"/>
          </a:p>
        </p:txBody>
      </p:sp>
      <p:sp>
        <p:nvSpPr>
          <p:cNvPr id="110" name="Google Shape;110;p18"/>
          <p:cNvSpPr/>
          <p:nvPr/>
        </p:nvSpPr>
        <p:spPr>
          <a:xfrm>
            <a:off x="687919" y="2665938"/>
            <a:ext cx="2150700" cy="20931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762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5C005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44603" y="2824338"/>
            <a:ext cx="1926900" cy="1735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6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</a:rPr>
              <a:t>Key Takeaways: </a:t>
            </a:r>
            <a:endParaRPr b="1" i="0" sz="1100" u="none" cap="none" strike="noStrike">
              <a:solidFill>
                <a:schemeClr val="lt1"/>
              </a:solidFill>
            </a:endParaRPr>
          </a:p>
          <a:p>
            <a:pPr indent="-171450" lvl="0" marL="177800" marR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</a:pPr>
            <a:r>
              <a:rPr lang="en-GB" sz="900">
                <a:solidFill>
                  <a:schemeClr val="lt1"/>
                </a:solidFill>
              </a:rPr>
              <a:t>Funnel health for guests in January 2022 is poor from level 1 to level 2 since a 71% drop in users</a:t>
            </a:r>
            <a:endParaRPr sz="900">
              <a:solidFill>
                <a:schemeClr val="lt1"/>
              </a:solidFill>
            </a:endParaRPr>
          </a:p>
          <a:p>
            <a:pPr indent="-171450" lvl="0" marL="177800" marR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</a:pPr>
            <a:r>
              <a:rPr lang="en-GB" sz="900">
                <a:solidFill>
                  <a:schemeClr val="lt1"/>
                </a:solidFill>
              </a:rPr>
              <a:t>Users who reach the grad screen also tend to mostly fill out the country details on country screen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875" y="4404050"/>
            <a:ext cx="1519625" cy="6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15617" l="15928" r="7968" t="19632"/>
          <a:stretch/>
        </p:blipFill>
        <p:spPr>
          <a:xfrm>
            <a:off x="4220325" y="860810"/>
            <a:ext cx="4468199" cy="203028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type="title"/>
          </p:nvPr>
        </p:nvSpPr>
        <p:spPr>
          <a:xfrm>
            <a:off x="184359" y="121301"/>
            <a:ext cx="6212400" cy="35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Onboarding - Guests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4220325" y="597350"/>
            <a:ext cx="4468200" cy="17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lt1"/>
                </a:solidFill>
              </a:rPr>
              <a:t>February </a:t>
            </a:r>
            <a:r>
              <a:rPr b="1" lang="en-GB" sz="1200">
                <a:solidFill>
                  <a:schemeClr val="lt1"/>
                </a:solidFill>
              </a:rPr>
              <a:t>2022</a:t>
            </a:r>
            <a:endParaRPr b="1" i="0" sz="1200" u="none" cap="none" strike="noStrike">
              <a:solidFill>
                <a:schemeClr val="lt1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693469" y="875250"/>
            <a:ext cx="2139600" cy="7173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2300"/>
              <a:buFont typeface="Arial"/>
              <a:buNone/>
            </a:pPr>
            <a:r>
              <a:rPr b="1" lang="en-GB" sz="2800">
                <a:solidFill>
                  <a:srgbClr val="434343"/>
                </a:solidFill>
              </a:rPr>
              <a:t>65</a:t>
            </a:r>
            <a:r>
              <a:rPr b="1" lang="en-GB" sz="2800">
                <a:solidFill>
                  <a:srgbClr val="434343"/>
                </a:solidFill>
              </a:rPr>
              <a:t>%</a:t>
            </a:r>
            <a:endParaRPr b="1" i="0" sz="1900" u="none" cap="none" strike="noStrike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1000"/>
              <a:buFont typeface="Arial"/>
              <a:buNone/>
            </a:pPr>
            <a:r>
              <a:rPr lang="en-GB" sz="800">
                <a:solidFill>
                  <a:srgbClr val="434343"/>
                </a:solidFill>
              </a:rPr>
              <a:t>Drop at grade screen launch</a:t>
            </a:r>
            <a:endParaRPr b="0" i="0" sz="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93469" y="1694400"/>
            <a:ext cx="2139600" cy="7173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2300"/>
              <a:buFont typeface="Arial"/>
              <a:buNone/>
            </a:pPr>
            <a:r>
              <a:rPr b="0" i="0" lang="en-GB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600">
                <a:solidFill>
                  <a:srgbClr val="434343"/>
                </a:solidFill>
              </a:rPr>
              <a:t>6</a:t>
            </a:r>
            <a:r>
              <a:rPr b="1" lang="en-GB" sz="2600">
                <a:solidFill>
                  <a:srgbClr val="434343"/>
                </a:solidFill>
              </a:rPr>
              <a:t>%</a:t>
            </a:r>
            <a:r>
              <a:rPr b="1" i="0" lang="en-GB" sz="2600" u="none" cap="none" strike="noStrike">
                <a:solidFill>
                  <a:srgbClr val="434343"/>
                </a:solidFill>
              </a:rPr>
              <a:t> </a:t>
            </a:r>
            <a:endParaRPr b="1" i="0" sz="1900" u="none" cap="none" strike="noStrike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1000"/>
              <a:buFont typeface="Arial"/>
              <a:buNone/>
            </a:pPr>
            <a:r>
              <a:rPr lang="en-GB" sz="800">
                <a:solidFill>
                  <a:srgbClr val="434343"/>
                </a:solidFill>
              </a:rPr>
              <a:t>Drop at Country screen launch</a:t>
            </a:r>
            <a:endParaRPr b="0" i="0" sz="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260554" y="502300"/>
            <a:ext cx="3423000" cy="35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660">
                <a:solidFill>
                  <a:schemeClr val="accent5"/>
                </a:solidFill>
              </a:rPr>
              <a:t>Key Findings</a:t>
            </a:r>
            <a:endParaRPr sz="1660">
              <a:solidFill>
                <a:schemeClr val="accent5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414450" y="1049850"/>
            <a:ext cx="1617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Entered Dashboard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Grade screen launch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Country screen launch</a:t>
            </a:r>
            <a:endParaRPr sz="1000"/>
          </a:p>
        </p:txBody>
      </p:sp>
      <p:sp>
        <p:nvSpPr>
          <p:cNvPr id="125" name="Google Shape;125;p19"/>
          <p:cNvSpPr/>
          <p:nvPr/>
        </p:nvSpPr>
        <p:spPr>
          <a:xfrm>
            <a:off x="687919" y="2665938"/>
            <a:ext cx="2150700" cy="20931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762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5C005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744603" y="2824338"/>
            <a:ext cx="1926900" cy="14028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6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</a:rPr>
              <a:t>Key Takeaways: </a:t>
            </a:r>
            <a:endParaRPr b="1" i="0" sz="1100" u="none" cap="none" strike="noStrike">
              <a:solidFill>
                <a:schemeClr val="lt1"/>
              </a:solidFill>
            </a:endParaRPr>
          </a:p>
          <a:p>
            <a:pPr indent="-171450" lvl="0" marL="177800" marR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</a:pPr>
            <a:r>
              <a:rPr lang="en-GB" sz="900">
                <a:solidFill>
                  <a:schemeClr val="lt1"/>
                </a:solidFill>
              </a:rPr>
              <a:t>Funnel health for guests in February improved as compared to January 2022</a:t>
            </a:r>
            <a:endParaRPr sz="900">
              <a:solidFill>
                <a:schemeClr val="lt1"/>
              </a:solidFill>
            </a:endParaRPr>
          </a:p>
          <a:p>
            <a:pPr indent="-171450" lvl="0" marL="177800" marR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</a:pPr>
            <a:r>
              <a:rPr lang="en-GB" sz="900">
                <a:solidFill>
                  <a:schemeClr val="lt1"/>
                </a:solidFill>
              </a:rPr>
              <a:t>65% users drop off from the dashboard screen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875" y="4404050"/>
            <a:ext cx="1519625" cy="6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15933" l="15652" r="8509" t="20001"/>
          <a:stretch/>
        </p:blipFill>
        <p:spPr>
          <a:xfrm>
            <a:off x="4220325" y="961383"/>
            <a:ext cx="4468199" cy="201599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>
            <p:ph type="title"/>
          </p:nvPr>
        </p:nvSpPr>
        <p:spPr>
          <a:xfrm>
            <a:off x="184359" y="121301"/>
            <a:ext cx="6212400" cy="35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Onboarding - Guests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4220325" y="597350"/>
            <a:ext cx="4468200" cy="17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lt1"/>
                </a:solidFill>
              </a:rPr>
              <a:t>March </a:t>
            </a:r>
            <a:r>
              <a:rPr b="1" lang="en-GB" sz="1200">
                <a:solidFill>
                  <a:schemeClr val="lt1"/>
                </a:solidFill>
              </a:rPr>
              <a:t>2022</a:t>
            </a:r>
            <a:endParaRPr b="1" i="0" sz="1200" u="none" cap="none" strike="noStrike">
              <a:solidFill>
                <a:schemeClr val="lt1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693469" y="875250"/>
            <a:ext cx="2139600" cy="7173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2300"/>
              <a:buFont typeface="Arial"/>
              <a:buNone/>
            </a:pPr>
            <a:r>
              <a:rPr b="1" lang="en-GB" sz="2800">
                <a:solidFill>
                  <a:srgbClr val="434343"/>
                </a:solidFill>
              </a:rPr>
              <a:t>60</a:t>
            </a:r>
            <a:r>
              <a:rPr b="1" lang="en-GB" sz="2800">
                <a:solidFill>
                  <a:srgbClr val="434343"/>
                </a:solidFill>
              </a:rPr>
              <a:t>%</a:t>
            </a:r>
            <a:endParaRPr b="1" i="0" sz="1900" u="none" cap="none" strike="noStrike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1000"/>
              <a:buFont typeface="Arial"/>
              <a:buNone/>
            </a:pPr>
            <a:r>
              <a:rPr lang="en-GB" sz="800">
                <a:solidFill>
                  <a:srgbClr val="434343"/>
                </a:solidFill>
              </a:rPr>
              <a:t>Drop at grade screen launch</a:t>
            </a:r>
            <a:endParaRPr b="0" i="0" sz="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93469" y="1694400"/>
            <a:ext cx="2139600" cy="7173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2300"/>
              <a:buFont typeface="Arial"/>
              <a:buNone/>
            </a:pPr>
            <a:r>
              <a:rPr b="0" i="0" lang="en-GB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600">
                <a:solidFill>
                  <a:srgbClr val="434343"/>
                </a:solidFill>
              </a:rPr>
              <a:t>3</a:t>
            </a:r>
            <a:r>
              <a:rPr b="1" lang="en-GB" sz="2600">
                <a:solidFill>
                  <a:srgbClr val="434343"/>
                </a:solidFill>
              </a:rPr>
              <a:t>%</a:t>
            </a:r>
            <a:r>
              <a:rPr b="1" i="0" lang="en-GB" sz="2600" u="none" cap="none" strike="noStrike">
                <a:solidFill>
                  <a:srgbClr val="434343"/>
                </a:solidFill>
              </a:rPr>
              <a:t> </a:t>
            </a:r>
            <a:endParaRPr b="1" i="0" sz="1900" u="none" cap="none" strike="noStrike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1000"/>
              <a:buFont typeface="Arial"/>
              <a:buNone/>
            </a:pPr>
            <a:r>
              <a:rPr lang="en-GB" sz="800">
                <a:solidFill>
                  <a:srgbClr val="434343"/>
                </a:solidFill>
              </a:rPr>
              <a:t>Drop at Country screen launch</a:t>
            </a:r>
            <a:endParaRPr b="0" i="0" sz="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260554" y="502300"/>
            <a:ext cx="3423000" cy="35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660">
                <a:solidFill>
                  <a:schemeClr val="accent5"/>
                </a:solidFill>
              </a:rPr>
              <a:t>Key Findings</a:t>
            </a:r>
            <a:endParaRPr sz="1660">
              <a:solidFill>
                <a:schemeClr val="accent5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490350" y="1130775"/>
            <a:ext cx="1541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Entered Dashboard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Grade screen launch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Country screen launch</a:t>
            </a:r>
            <a:endParaRPr sz="1000"/>
          </a:p>
        </p:txBody>
      </p:sp>
      <p:sp>
        <p:nvSpPr>
          <p:cNvPr id="140" name="Google Shape;140;p20"/>
          <p:cNvSpPr/>
          <p:nvPr/>
        </p:nvSpPr>
        <p:spPr>
          <a:xfrm>
            <a:off x="687919" y="2665938"/>
            <a:ext cx="2150700" cy="20931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762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5C005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744603" y="2824338"/>
            <a:ext cx="1926900" cy="1569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6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</a:rPr>
              <a:t>Key Takeaways: </a:t>
            </a:r>
            <a:endParaRPr b="1" i="0" sz="1100" u="none" cap="none" strike="noStrike">
              <a:solidFill>
                <a:schemeClr val="lt1"/>
              </a:solidFill>
            </a:endParaRPr>
          </a:p>
          <a:p>
            <a:pPr indent="-171450" lvl="0" marL="177800" marR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</a:pPr>
            <a:r>
              <a:rPr lang="en-GB" sz="900">
                <a:solidFill>
                  <a:schemeClr val="lt1"/>
                </a:solidFill>
              </a:rPr>
              <a:t>Funnel health for guests in March 2022 has improved from level 1 to level 2 with a 60% drop in users</a:t>
            </a:r>
            <a:endParaRPr sz="900">
              <a:solidFill>
                <a:schemeClr val="lt1"/>
              </a:solidFill>
            </a:endParaRPr>
          </a:p>
          <a:p>
            <a:pPr indent="-171450" lvl="0" marL="177800" marR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</a:pPr>
            <a:r>
              <a:rPr lang="en-GB" sz="900">
                <a:solidFill>
                  <a:schemeClr val="lt1"/>
                </a:solidFill>
              </a:rPr>
              <a:t>Improved retention from grade screen launch to country screen launch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875" y="4404050"/>
            <a:ext cx="1519625" cy="6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84359" y="121301"/>
            <a:ext cx="62124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</a:rPr>
              <a:t>Onboarding - Guests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260554" y="654700"/>
            <a:ext cx="34230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9638"/>
              <a:buNone/>
            </a:pPr>
            <a:r>
              <a:rPr b="1" lang="en-GB" sz="1660">
                <a:solidFill>
                  <a:schemeClr val="accent5"/>
                </a:solidFill>
              </a:rPr>
              <a:t>Key Findings</a:t>
            </a:r>
            <a:endParaRPr b="1" sz="1660">
              <a:solidFill>
                <a:schemeClr val="accent5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680725" y="1399525"/>
            <a:ext cx="6152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Funnel Health deteriorates the most at the grade screen launch with an average drop rate of 32% over three months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The retention rate on country screen launch is healthy at an average of 4% drop rate from grade screen to country screen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875" y="4404050"/>
            <a:ext cx="1519625" cy="6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184359" y="121301"/>
            <a:ext cx="6212400" cy="35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Onboarding - Registered Users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4220325" y="597350"/>
            <a:ext cx="4468200" cy="17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lt1"/>
                </a:solidFill>
              </a:rPr>
              <a:t>January 2022</a:t>
            </a:r>
            <a:endParaRPr b="1" i="0" sz="1200" u="none" cap="none" strike="noStrike">
              <a:solidFill>
                <a:schemeClr val="lt1"/>
              </a:solidFill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693469" y="875250"/>
            <a:ext cx="2139600" cy="7173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2300"/>
              <a:buFont typeface="Arial"/>
              <a:buNone/>
            </a:pPr>
            <a:r>
              <a:rPr b="1" lang="en-GB" sz="2800">
                <a:solidFill>
                  <a:srgbClr val="434343"/>
                </a:solidFill>
              </a:rPr>
              <a:t>17</a:t>
            </a:r>
            <a:r>
              <a:rPr b="1" lang="en-GB" sz="2800">
                <a:solidFill>
                  <a:srgbClr val="434343"/>
                </a:solidFill>
              </a:rPr>
              <a:t>%</a:t>
            </a:r>
            <a:endParaRPr b="1" i="0" sz="1900" u="none" cap="none" strike="noStrike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1000"/>
              <a:buFont typeface="Arial"/>
              <a:buNone/>
            </a:pPr>
            <a:r>
              <a:rPr lang="en-GB" sz="800">
                <a:solidFill>
                  <a:srgbClr val="434343"/>
                </a:solidFill>
              </a:rPr>
              <a:t>Drop at phone enter screen</a:t>
            </a:r>
            <a:endParaRPr b="0" i="0" sz="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93469" y="1694400"/>
            <a:ext cx="2139600" cy="7173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2300"/>
              <a:buFont typeface="Arial"/>
              <a:buNone/>
            </a:pPr>
            <a:r>
              <a:rPr b="0" i="0" lang="en-GB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600">
                <a:solidFill>
                  <a:srgbClr val="434343"/>
                </a:solidFill>
              </a:rPr>
              <a:t>11</a:t>
            </a:r>
            <a:r>
              <a:rPr b="1" lang="en-GB" sz="2600">
                <a:solidFill>
                  <a:srgbClr val="434343"/>
                </a:solidFill>
              </a:rPr>
              <a:t>%</a:t>
            </a:r>
            <a:r>
              <a:rPr b="1" i="0" lang="en-GB" sz="2600" u="none" cap="none" strike="noStrike">
                <a:solidFill>
                  <a:srgbClr val="434343"/>
                </a:solidFill>
              </a:rPr>
              <a:t> </a:t>
            </a:r>
            <a:endParaRPr b="1" i="0" sz="1900" u="none" cap="none" strike="noStrike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003A"/>
              </a:buClr>
              <a:buSzPts val="1000"/>
              <a:buFont typeface="Arial"/>
              <a:buNone/>
            </a:pPr>
            <a:r>
              <a:rPr lang="en-GB" sz="800">
                <a:solidFill>
                  <a:srgbClr val="434343"/>
                </a:solidFill>
              </a:rPr>
              <a:t>Drop at user signed up screen</a:t>
            </a:r>
            <a:endParaRPr b="0" i="0" sz="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260554" y="502300"/>
            <a:ext cx="3423000" cy="35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660">
                <a:solidFill>
                  <a:schemeClr val="accent5"/>
                </a:solidFill>
              </a:rPr>
              <a:t>Key Findings</a:t>
            </a:r>
            <a:endParaRPr sz="1660">
              <a:solidFill>
                <a:schemeClr val="accent5"/>
              </a:solidFill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687919" y="2665938"/>
            <a:ext cx="2150700" cy="20931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762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5C005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744603" y="2824338"/>
            <a:ext cx="1926900" cy="1569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6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</a:rPr>
              <a:t>Key Takeaways: </a:t>
            </a:r>
            <a:endParaRPr b="1" i="0" sz="1100" u="none" cap="none" strike="noStrike">
              <a:solidFill>
                <a:schemeClr val="lt1"/>
              </a:solidFill>
            </a:endParaRPr>
          </a:p>
          <a:p>
            <a:pPr indent="-171450" lvl="0" marL="177800" marR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</a:pPr>
            <a:r>
              <a:rPr lang="en-GB" sz="900">
                <a:solidFill>
                  <a:schemeClr val="lt1"/>
                </a:solidFill>
              </a:rPr>
              <a:t>Funnel Health is considerably stable with less drastic drops at different stages</a:t>
            </a:r>
            <a:endParaRPr sz="900">
              <a:solidFill>
                <a:schemeClr val="lt1"/>
              </a:solidFill>
            </a:endParaRPr>
          </a:p>
          <a:p>
            <a:pPr indent="-171450" lvl="0" marL="177800" marR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</a:pPr>
            <a:r>
              <a:rPr lang="en-GB" sz="900">
                <a:solidFill>
                  <a:schemeClr val="lt1"/>
                </a:solidFill>
              </a:rPr>
              <a:t>Most users drop out when entering their phone number and OTP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16000" l="629" r="8188" t="18878"/>
          <a:stretch/>
        </p:blipFill>
        <p:spPr>
          <a:xfrm>
            <a:off x="2838625" y="883300"/>
            <a:ext cx="6112075" cy="233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875" y="4404050"/>
            <a:ext cx="1519625" cy="6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