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85C113-B17F-4708-86F6-92E29971D6CA}">
  <a:tblStyle styleId="{C585C113-B17F-4708-86F6-92E29971D6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dcfa6d7c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dcfa6d7c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dcfa6d7c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dcfa6d7c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dcfa6d7c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dcfa6d7c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dcfa6d7c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dcfa6d7c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dcfa6d7c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ddcfa6d7c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dcfa6d7c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dcfa6d7c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dcfa6d7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ddcfa6d7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dcfa6d7c7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dcfa6d7c7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dcfa6d7c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dcfa6d7c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dcfa6d7c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dcfa6d7c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dcfa6d7c7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dcfa6d7c7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dcfa6d7c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ddcfa6d7c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dcfa6d7c7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dcfa6d7c7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dcfa6d7c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dcfa6d7c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dcfa6d7c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dcfa6d7c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dcfa6d7c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dcfa6d7c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dcfa6d7c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dcfa6d7c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dcfa6d7c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dcfa6d7c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dcfa6d7c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dcfa6d7c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dcfa6d7c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dcfa6d7c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dcfa6d7c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dcfa6d7c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dcfa6d7c7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dcfa6d7c7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dcfa6d7c7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ddcfa6d7c7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dcfa6d7c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ddcfa6d7c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dcfa6d7c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ddcfa6d7c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dcfa6d7c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dcfa6d7c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dcfa6d7c7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ddcfa6d7c7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ddcfa6d7c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ddcfa6d7c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dcfa6d7c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dcfa6d7c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ddcfa6d7c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ddcfa6d7c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ddcfa6d7c7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ddcfa6d7c7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dcfa6d7c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ddcfa6d7c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dcfa6d7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dcfa6d7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dcfa6d7c7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ddcfa6d7c7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dcfa6d7c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ddcfa6d7c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ddcfa6d7c7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ddcfa6d7c7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dcfa6d7c7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ddcfa6d7c7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ddcfa6d7c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ddcfa6d7c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dcfa6d7c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ddcfa6d7c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ddcfa6d7c7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ddcfa6d7c7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ddcfa6d7c7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ddcfa6d7c7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ddcfa6d7c7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ddcfa6d7c7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ddcfa6d7c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ddcfa6d7c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dcfa6d7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dcfa6d7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ddcfa6d7c7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ddcfa6d7c7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ddcfa6d7c7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ddcfa6d7c7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ddcfa6d7c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ddcfa6d7c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ddcfa6d7c7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ddcfa6d7c7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ddcfa6d7c7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ddcfa6d7c7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ddcfa6d7c7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ddcfa6d7c7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ddcfa6d7c7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ddcfa6d7c7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ddcfa6d7c7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ddcfa6d7c7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ddcfa6d7c7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ddcfa6d7c7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ddcfa6d7c7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ddcfa6d7c7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dcfa6d7c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dcfa6d7c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ddcfa6d7c7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ddcfa6d7c7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ddcfa6d7c7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ddcfa6d7c7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de8877fd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de8877fd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ddcfa6d7c7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ddcfa6d7c7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dcfa6d7c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dcfa6d7c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dcfa6d7c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dcfa6d7c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dcfa6d7c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dcfa6d7c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manpages.ubuntu.com/manpages/xenial/man5/apparmor.d.5.html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selinuxproject.org/page/PolicyLanguage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000000"/>
                </a:solidFill>
              </a:rPr>
              <a:t>PENETRATION TESTING</a:t>
            </a:r>
            <a:endParaRPr sz="7200">
              <a:solidFill>
                <a:srgbClr val="000000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06300" y="3355725"/>
            <a:ext cx="1531405" cy="16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9752" y="93400"/>
            <a:ext cx="887850" cy="9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Structure of a POSIX ACL</a:t>
            </a:r>
            <a:r>
              <a:rPr lang="en"/>
              <a:t>: user and </a:t>
            </a:r>
            <a:r>
              <a:rPr lang="en"/>
              <a:t>group rules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Some example of rules as returned by </a:t>
            </a:r>
            <a:r>
              <a:rPr lang="en"/>
              <a:t>getfacl</a:t>
            </a:r>
            <a:endParaRPr/>
          </a:p>
        </p:txBody>
      </p:sp>
      <p:graphicFrame>
        <p:nvGraphicFramePr>
          <p:cNvPr id="110" name="Google Shape;110;p22"/>
          <p:cNvGraphicFramePr/>
          <p:nvPr/>
        </p:nvGraphicFramePr>
        <p:xfrm>
          <a:off x="311700" y="1864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{C585C113-B17F-4708-86F6-92E29971D6CA}</a:tableStyleId>
              </a:tblPr>
              <a:tblGrid>
                <a:gridCol w="2474325"/>
                <a:gridCol w="60462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Rule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43434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user::r-x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File’s owner has permissions</a:t>
                      </a:r>
                      <a:r>
                        <a:rPr lang="en"/>
                        <a:t> r and 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user:alice:r--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r>
                        <a:rPr lang="en"/>
                        <a:t> alice has permission 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group::--x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Owner’s</a:t>
                      </a:r>
                      <a:r>
                        <a:rPr lang="en"/>
                        <a:t> group has permission x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group:mygroup:---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Group mygroup has no permission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POSIX ACL</a:t>
            </a:r>
            <a:r>
              <a:rPr lang="en"/>
              <a:t>: mask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</a:t>
            </a:r>
            <a:r>
              <a:rPr lang="en"/>
              <a:t>sk rule is for restricting the access permissions of all the users and groups that appear in ACL rules with a filter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rule user::... is </a:t>
            </a:r>
            <a:r>
              <a:rPr lang="en"/>
              <a:t>excluded</a:t>
            </a:r>
            <a:r>
              <a:rPr lang="en"/>
              <a:t> as it is for the owner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 it may happen that a user has more permissions than those appearing in the mask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such a case, the user </a:t>
            </a:r>
            <a:r>
              <a:rPr b="1" lang="en"/>
              <a:t>cannot</a:t>
            </a:r>
            <a:r>
              <a:rPr lang="en"/>
              <a:t> exploit the permissions that do not appear in the mask and getfacl shows such a limitation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user:alice:rw-			#effective:r--</a:t>
            </a:r>
            <a:br>
              <a:rPr lang="en"/>
            </a:br>
            <a:r>
              <a:rPr lang="en"/>
              <a:t>	…</a:t>
            </a:r>
            <a:br>
              <a:rPr lang="en"/>
            </a:br>
            <a:r>
              <a:rPr lang="en"/>
              <a:t>	mask::r-x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POSIX ACL</a:t>
            </a:r>
            <a:r>
              <a:rPr lang="en"/>
              <a:t>: other and default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rule</a:t>
            </a:r>
            <a:r>
              <a:rPr lang="en"/>
              <a:t> other::permissions assigns “permissions” to all the users not explicitly mentioned in the ACL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aligns with the “least privilege principle” (a.k.a. “default:deny”)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it must be customized by the administrator (who might </a:t>
            </a:r>
            <a:r>
              <a:rPr lang="en"/>
              <a:t>commit</a:t>
            </a:r>
            <a:r>
              <a:rPr lang="en"/>
              <a:t> errors)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Default rules are only defined for directories and follow the usual syntax, but for the </a:t>
            </a:r>
            <a:r>
              <a:rPr b="1" lang="en"/>
              <a:t>default: </a:t>
            </a:r>
            <a:r>
              <a:rPr lang="en"/>
              <a:t>preamble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</a:t>
            </a:r>
            <a:r>
              <a:rPr lang="en"/>
              <a:t>: default:user:alice:r--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rules are automatically inherited by every new element (file or directory) created inside the current folder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ACL Management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file manipulations preserve files’ attributes</a:t>
            </a:r>
            <a:r>
              <a:rPr lang="en"/>
              <a:t>, including the ACL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instance command </a:t>
            </a:r>
            <a:r>
              <a:rPr b="1" lang="en"/>
              <a:t>mv</a:t>
            </a:r>
            <a:r>
              <a:rPr lang="en"/>
              <a:t> moves a file keeping </a:t>
            </a:r>
            <a:r>
              <a:rPr lang="en"/>
              <a:t>the</a:t>
            </a:r>
            <a:r>
              <a:rPr lang="en"/>
              <a:t> associated ACL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commands just ignore the ACL unless it is explicitly requires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instance </a:t>
            </a:r>
            <a:r>
              <a:rPr b="1" lang="en"/>
              <a:t>cp</a:t>
            </a:r>
            <a:r>
              <a:rPr lang="en"/>
              <a:t> copies a file without its ACL. To force ACL to be copied with the file, we need the -a option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same holds for backups and archives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instance the </a:t>
            </a:r>
            <a:r>
              <a:rPr b="1" lang="en"/>
              <a:t>tar</a:t>
            </a:r>
            <a:r>
              <a:rPr lang="en"/>
              <a:t> command has the --acls option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Security Modules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Since year </a:t>
            </a:r>
            <a:r>
              <a:rPr lang="en"/>
              <a:t>2000 the were several parties pushing for a more powerful access control model in Linux kernel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there was no general agreement on which model should be used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And reasonably this will never happen, everyone has its own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</a:t>
            </a:r>
            <a:r>
              <a:rPr lang="en"/>
              <a:t> 2002 they opted for introducing LSM with the goal of being a general-purpose interface with the system calls (using hooks to intercept them)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Everyone can implement a security module using the LSM interface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AppArmor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a</a:t>
            </a:r>
            <a:r>
              <a:rPr lang="en"/>
              <a:t> LSM implementing a MAC (mandatory access control model) using </a:t>
            </a:r>
            <a:r>
              <a:rPr b="1" lang="en"/>
              <a:t>profiles</a:t>
            </a:r>
            <a:r>
              <a:rPr lang="en"/>
              <a:t> to be associated with certain (critical) applications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Initially developed for SUSE and since 2007 include by default in Ubuntu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Profiles are written inside text files in /etc/apparmor.d/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program’s profile for </a:t>
            </a:r>
            <a:r>
              <a:rPr b="1" lang="en"/>
              <a:t>/path/to/program</a:t>
            </a:r>
            <a:r>
              <a:rPr lang="en"/>
              <a:t> is located in </a:t>
            </a:r>
            <a:r>
              <a:rPr b="1" lang="en"/>
              <a:t>path.to.program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profile syntax is quite rich and can be found here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https://manpages.ubuntu.com/manpages/xenial/man5/apparmor.d.5.html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Here we just consider a few examples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AppArmor Profiles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#include &lt;abstractions/base&gt;	// include rules and definitions from another file</a:t>
            </a:r>
            <a:br>
              <a:rPr lang="en"/>
            </a:br>
            <a:r>
              <a:rPr lang="en"/>
              <a:t># this is a comment			// just a comment</a:t>
            </a:r>
            <a:br>
              <a:rPr lang="en"/>
            </a:br>
            <a:r>
              <a:rPr lang="en"/>
              <a:t>@{HOME} = /var/prog/*		// variable definition (only in preamble)</a:t>
            </a:r>
            <a:br>
              <a:rPr lang="en"/>
            </a:br>
            <a:r>
              <a:rPr lang="en"/>
              <a:t>/usr/bin/prog {				// profile’s target program is /usr/bin/prog</a:t>
            </a:r>
            <a:br>
              <a:rPr lang="en"/>
            </a:br>
            <a:r>
              <a:rPr lang="en"/>
              <a:t>	network tcp, 				// permission to create tcp connections</a:t>
            </a:r>
            <a:br>
              <a:rPr lang="en"/>
            </a:br>
            <a:r>
              <a:rPr lang="en"/>
              <a:t>	@{HOME}/tmp rwx,		// permission to access (read, write, execute)</a:t>
            </a:r>
            <a:br>
              <a:rPr lang="en"/>
            </a:br>
            <a:r>
              <a:rPr lang="en"/>
              <a:t>	/usr/bin/exec	cx -&gt; exec	// permission to run exec using a sub-profile</a:t>
            </a:r>
            <a:br>
              <a:rPr lang="en"/>
            </a:br>
            <a:r>
              <a:rPr lang="en"/>
              <a:t>	/usr/bin/exec2 ux			// permission to run exec2 without a profile</a:t>
            </a:r>
            <a:br>
              <a:rPr lang="en"/>
            </a:br>
            <a:r>
              <a:rPr lang="en"/>
              <a:t>}</a:t>
            </a:r>
            <a:br>
              <a:rPr lang="en"/>
            </a:br>
            <a:r>
              <a:rPr lang="en"/>
              <a:t>…</a:t>
            </a:r>
            <a:br>
              <a:rPr lang="en"/>
            </a:br>
            <a:r>
              <a:rPr lang="en"/>
              <a:t>profile exec { …				// sub-profile for exec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rules</a:t>
            </a:r>
            <a:r>
              <a:rPr lang="en"/>
              <a:t> for AppArmor profiles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Signals</a:t>
            </a:r>
            <a:r>
              <a:rPr lang="en"/>
              <a:t>: we can restrict the type of signals received and fired by the process, even relating to other profiles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E.g., signal (receive) peer=profile, 	// only receive from “profile”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Mounting: we can restrict the use mount by the processes running under a certain profile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E.g., mount options=ro /dev/d /mnt/,		// allow mount -o ro /dev/d /mnt/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</a:t>
            </a:r>
            <a:r>
              <a:rPr lang="en"/>
              <a:t> AppArmor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visualize the status of AppArmor with</a:t>
            </a:r>
            <a:r>
              <a:rPr lang="en"/>
              <a:t> </a:t>
            </a:r>
            <a:r>
              <a:rPr b="1" lang="en"/>
              <a:t>aa-status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configure</a:t>
            </a:r>
            <a:r>
              <a:rPr lang="en"/>
              <a:t> AppArmor we need </a:t>
            </a:r>
            <a:r>
              <a:rPr b="1" lang="en"/>
              <a:t>apparmor-utils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sudo apt install apparmor-utils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aa-genprof program</a:t>
            </a:r>
            <a:r>
              <a:rPr lang="en"/>
              <a:t>: create a default profile for program. The profile is roughly a default:deny (includes abstractions/base and access only to program itself)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aa-enforce, aa-complain, aa-disable</a:t>
            </a:r>
            <a:r>
              <a:rPr lang="en"/>
              <a:t>: manage a profile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Enforce: blocks operations that violate the profile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Complain: allows all the operations, but logs the violations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Disable: allows all the operations (profile is disabled)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</a:t>
            </a:r>
            <a:r>
              <a:rPr lang="en"/>
              <a:t> AppArmor utilities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aa-exec</a:t>
            </a:r>
            <a:r>
              <a:rPr lang="en"/>
              <a:t>: allows to execute a program under a certain profile (passed as an input)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aa-logprof</a:t>
            </a:r>
            <a:r>
              <a:rPr lang="en"/>
              <a:t>: mediates access to the events’ log recorded by AppArmor and to add new rules to the profiles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event is presented in interactive mode and the administrator can pick a counter-action. E.g., selecting (A)llowed or (D)eny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Selecting Deny, adds a new rule to the profile so that the event cannot occur any more (if in enforce mode, in complain mode it is just logged)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Selecting Allow, we do the opposite, a rule is added that permits the event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user management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SELinux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Enhanced Linux is another LSM implementation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Integrated in Linux kernel since 2003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distributions support it by default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E.g., RedHat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Others have it but the support is still experimental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Es. Debian/Ubuntu e Android (aka SEAndroid)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SELinux vs. AppArmor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Substantially, </a:t>
            </a:r>
            <a:r>
              <a:rPr lang="en"/>
              <a:t>the</a:t>
            </a:r>
            <a:r>
              <a:rPr lang="en"/>
              <a:t> two systems are proposed as alternatives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Although in theory they can </a:t>
            </a:r>
            <a:r>
              <a:rPr lang="en"/>
              <a:t>coexist in the system</a:t>
            </a:r>
            <a:r>
              <a:rPr lang="en"/>
              <a:t>, the combined effects of SELinux policies and AppArmor profiles are hard to manage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are not even simple alone, they both support rule debugging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Combining them may lead to inconsistencies in the system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Policy SELinux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3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some </a:t>
            </a:r>
            <a:r>
              <a:rPr lang="en"/>
              <a:t>technical</a:t>
            </a:r>
            <a:r>
              <a:rPr lang="en"/>
              <a:t> differences between</a:t>
            </a:r>
            <a:r>
              <a:rPr lang="en"/>
              <a:t> SELinux and AppArmor, but the most evident and impactful is the policy mechanism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SELinux supports policies that are more expressive than AppArmor profiles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policies are written with a language that is more complex and less manageable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SELinux permits to select between enforcement and auditing (permissive)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 auditing mode events are only recorded in the 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Also, SELinux supports different security models such as RBAC and MAC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Multi-level security (MLS)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SELinux policies are written in</a:t>
            </a:r>
            <a:r>
              <a:rPr b="1" lang="en"/>
              <a:t> Common Intermediate Language (CIL)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https://selinuxproject.org/page/PolicyLanguage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Multi-Level Security (MLS)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SELinux can define </a:t>
            </a:r>
            <a:r>
              <a:rPr b="1" lang="en"/>
              <a:t>security levels</a:t>
            </a:r>
            <a:r>
              <a:rPr lang="en"/>
              <a:t> associated with system resources and </a:t>
            </a:r>
            <a:r>
              <a:rPr b="1" lang="en"/>
              <a:t>clearance</a:t>
            </a:r>
            <a:r>
              <a:rPr lang="en"/>
              <a:t> values associated with the users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 we said, MAC allows access only when </a:t>
            </a:r>
            <a:r>
              <a:rPr b="1" lang="en"/>
              <a:t>clearance ≥ security level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Moreover</a:t>
            </a:r>
            <a:r>
              <a:rPr lang="en"/>
              <a:t> SELinux introduces the notion of </a:t>
            </a:r>
            <a:r>
              <a:rPr b="1" lang="en"/>
              <a:t>category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category represents an organization unit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this way access is limited only to the members of a category who posses the necessary clearance level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model is mainly for government/military organizations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Users’ monitoring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the administrator wants to monitor users’ activity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Typically this is for ensuring that they use the system and their resources in the proper way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E.g., a user might allocate all the memory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Another scenario is when a user has been </a:t>
            </a:r>
            <a:r>
              <a:rPr lang="en"/>
              <a:t>compromised</a:t>
            </a:r>
            <a:r>
              <a:rPr lang="en"/>
              <a:t> by an attacker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intruder uses legitimate credentials to access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user’s information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Unix systems allow a single user to run processes for other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process belong to the user that launched it, thus a single session may be associated with different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know how to use both </a:t>
            </a:r>
            <a:r>
              <a:rPr b="1" lang="en"/>
              <a:t>whoami</a:t>
            </a:r>
            <a:r>
              <a:rPr lang="en"/>
              <a:t> and </a:t>
            </a:r>
            <a:r>
              <a:rPr b="1" lang="en"/>
              <a:t>id</a:t>
            </a:r>
            <a:r>
              <a:rPr lang="en"/>
              <a:t> for checking this</a:t>
            </a:r>
            <a:endParaRPr/>
          </a:p>
        </p:txBody>
      </p:sp>
      <p:pic>
        <p:nvPicPr>
          <p:cNvPr id="201" name="Google Shape;20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5637" y="3454581"/>
            <a:ext cx="4752723" cy="11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logged in the system</a:t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use</a:t>
            </a:r>
            <a:r>
              <a:rPr lang="en"/>
              <a:t> </a:t>
            </a:r>
            <a:r>
              <a:rPr b="1" lang="en"/>
              <a:t>who</a:t>
            </a:r>
            <a:r>
              <a:rPr lang="en"/>
              <a:t> to list the users currently logged in the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user we have its username</a:t>
            </a:r>
            <a:r>
              <a:rPr lang="en"/>
              <a:t>, terminal type (tty or pty/s), login time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tty = teletypewriter terminal (directly connected to the device)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pty/s = pseudo-terminal device/slave (program emulated, e.g., ssh) </a:t>
            </a:r>
            <a:endParaRPr/>
          </a:p>
        </p:txBody>
      </p:sp>
      <p:pic>
        <p:nvPicPr>
          <p:cNvPr id="208" name="Google Shape;20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513" y="1940244"/>
            <a:ext cx="4416975" cy="8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Users’ activity</a:t>
            </a:r>
            <a:endParaRPr/>
          </a:p>
        </p:txBody>
      </p:sp>
      <p:sp>
        <p:nvSpPr>
          <p:cNvPr id="214" name="Google Shape;21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check what user</a:t>
            </a:r>
            <a:r>
              <a:rPr lang="en"/>
              <a:t> </a:t>
            </a:r>
            <a:r>
              <a:rPr i="1" lang="en"/>
              <a:t>alice </a:t>
            </a:r>
            <a:r>
              <a:rPr lang="en"/>
              <a:t>is doing by means of </a:t>
            </a:r>
            <a:r>
              <a:rPr b="1" lang="en"/>
              <a:t>ps -u alice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alternative to get the activities carried out by all the users is through</a:t>
            </a:r>
            <a:r>
              <a:rPr lang="en"/>
              <a:t> </a:t>
            </a:r>
            <a:r>
              <a:rPr b="1" lang="en"/>
              <a:t>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  <p:pic>
        <p:nvPicPr>
          <p:cNvPr id="215" name="Google Shape;21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38" y="2954125"/>
            <a:ext cx="8951127" cy="8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of login and events </a:t>
            </a:r>
            <a:endParaRPr/>
          </a:p>
        </p:txBody>
      </p:sp>
      <p:sp>
        <p:nvSpPr>
          <p:cNvPr id="221" name="Google Shape;22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visualize the last login operations through</a:t>
            </a:r>
            <a:r>
              <a:rPr lang="en"/>
              <a:t> </a:t>
            </a:r>
            <a:r>
              <a:rPr b="1" lang="en"/>
              <a:t>last</a:t>
            </a:r>
            <a:r>
              <a:rPr lang="en"/>
              <a:t> and </a:t>
            </a:r>
            <a:r>
              <a:rPr b="1" lang="en"/>
              <a:t>lastlog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last</a:t>
            </a:r>
            <a:r>
              <a:rPr lang="en"/>
              <a:t> shows the last logins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lastlog</a:t>
            </a:r>
            <a:r>
              <a:rPr lang="en"/>
              <a:t> shows the last login per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Administrators can also check authentication events through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cat /var/log/auth.log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file contains </a:t>
            </a:r>
            <a:r>
              <a:rPr b="1" lang="en"/>
              <a:t>failed access attempts </a:t>
            </a:r>
            <a:r>
              <a:rPr lang="en"/>
              <a:t>(while last and lastlog only contains the successful ones)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E.g., call to ssh using the wrong password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Controllo della history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 sistema tiene traccia all’interno di un file nascosto di tutti i comandi eseguiti dall’utente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Il file si trova nella home e tipicamente si chiama .history o .bash_history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Possiamo individuarlo con </a:t>
            </a:r>
            <a:r>
              <a:rPr b="1" lang="en"/>
              <a:t>ls -a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 history può essere consultata con il comando </a:t>
            </a:r>
            <a:r>
              <a:rPr b="1" lang="en"/>
              <a:t>history</a:t>
            </a:r>
            <a:r>
              <a:rPr lang="en"/>
              <a:t> o leggendo il file nascosto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Attenzione: gli utenti possono cancellare la propria history con </a:t>
            </a:r>
            <a:r>
              <a:rPr b="1" lang="en"/>
              <a:t>history -c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access control mechanisms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Advanced policy systems and monitoring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Windows user management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</a:t>
            </a:r>
            <a:r>
              <a:rPr lang="en"/>
              <a:t>LSM to monitor events</a:t>
            </a:r>
            <a:endParaRPr/>
          </a:p>
        </p:txBody>
      </p:sp>
      <p:sp>
        <p:nvSpPr>
          <p:cNvPr id="233" name="Google Shape;23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</a:t>
            </a:r>
            <a:r>
              <a:rPr lang="en"/>
              <a:t>AppArmor or SELinux are set to auditing/permissive policy violations are not blocked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any case, they are recorded in system logs and can be inspected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AppArmor: </a:t>
            </a:r>
            <a:r>
              <a:rPr b="1" lang="en"/>
              <a:t>aa-logprof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SELinux: </a:t>
            </a:r>
            <a:r>
              <a:rPr b="1" lang="en"/>
              <a:t>grep selinux /var/log/audit/audit.log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this way</a:t>
            </a:r>
            <a:r>
              <a:rPr lang="en"/>
              <a:t> LSM can be used as an advanced monitoring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Intervenire sui processi degli utenti</a:t>
            </a:r>
            <a:endParaRPr/>
          </a:p>
        </p:txBody>
      </p:sp>
      <p:sp>
        <p:nvSpPr>
          <p:cNvPr id="239" name="Google Shape;239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necessary we can also actively operate on users’ activities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due comandi principali che possono esserci utili in questo caso sono </a:t>
            </a:r>
            <a:r>
              <a:rPr b="1" lang="en"/>
              <a:t>kill</a:t>
            </a:r>
            <a:r>
              <a:rPr lang="en"/>
              <a:t> e </a:t>
            </a:r>
            <a:r>
              <a:rPr b="1" lang="en"/>
              <a:t>renice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kill (killall) serve per terminare un processo in esecuzione. Es. </a:t>
            </a:r>
            <a:r>
              <a:rPr b="1" lang="en"/>
              <a:t>kill 1062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Più precisamente invia un segnale al processo &lt;pid&gt;. </a:t>
            </a:r>
            <a:r>
              <a:rPr b="1" lang="en"/>
              <a:t>kill -L </a:t>
            </a:r>
            <a:r>
              <a:rPr lang="en"/>
              <a:t>mostra l’elenco di tutti i segnali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renice serve a modificare il livello di priorità di un processo/utente/gruppo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renice -10 -p 1062 </a:t>
            </a:r>
            <a:r>
              <a:rPr lang="en"/>
              <a:t>→ imposta a -10 la priorità del processo 1062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renice -20 -u alice </a:t>
            </a:r>
            <a:r>
              <a:rPr lang="en"/>
              <a:t>→ imposta a -20 la priorità dei processi di alice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Ad ogni modo intervenire direttamente sui processi è sempre rischioso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user management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Preliminaries</a:t>
            </a:r>
            <a:endParaRPr/>
          </a:p>
        </p:txBody>
      </p:sp>
      <p:sp>
        <p:nvSpPr>
          <p:cNvPr id="250" name="Google Shape;250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OS are pretty different from Unix-like 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particular, user management and access policies are handled through GUI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also leads to some significant differences between Windows versions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the look and feel changes, also the management apps may be different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following applies to Windows 10 and there might be slight differences with other versions, e.g., Windows 11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Preliminaries: Windows FS structure</a:t>
            </a:r>
            <a:endParaRPr/>
          </a:p>
        </p:txBody>
      </p:sp>
      <p:sp>
        <p:nvSpPr>
          <p:cNvPr id="256" name="Google Shape;256;p46"/>
          <p:cNvSpPr txBox="1"/>
          <p:nvPr>
            <p:ph idx="1" type="body"/>
          </p:nvPr>
        </p:nvSpPr>
        <p:spPr>
          <a:xfrm>
            <a:off x="311700" y="1152475"/>
            <a:ext cx="8520600" cy="36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typical installation of</a:t>
            </a:r>
            <a:r>
              <a:rPr lang="en"/>
              <a:t> Windows 10 creates a boot partition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Usually located in C:\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volume contains the following directory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\PerfLogs: may contain performance logs (but often empty)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\Program Files: programs for the current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\Program Files (x86): programs for compatible architectures (e.g., 32-bit)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\ProgramData: programs’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\Users: users’ profiles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\Windows: Windows system files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Preliminaries: Windows registry </a:t>
            </a:r>
            <a:endParaRPr/>
          </a:p>
        </p:txBody>
      </p:sp>
      <p:sp>
        <p:nvSpPr>
          <p:cNvPr id="262" name="Google Shape;262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configuration and management of installed programs differs significantly between</a:t>
            </a:r>
            <a:r>
              <a:rPr lang="en"/>
              <a:t> Windows and Linux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Windows systems programs’ configurations are contained in a data structure called </a:t>
            </a:r>
            <a:r>
              <a:rPr b="1" lang="en"/>
              <a:t>registry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Registry is a </a:t>
            </a:r>
            <a:r>
              <a:rPr lang="en"/>
              <a:t>hierarchical, tree-like data structure</a:t>
            </a:r>
            <a:r>
              <a:rPr lang="en"/>
              <a:t> (similar to a filesystem)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 entry consists of a key (name), a type (type) and a value (data)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Registry entries can be shown </a:t>
            </a:r>
            <a:r>
              <a:rPr lang="en"/>
              <a:t>through</a:t>
            </a:r>
            <a:r>
              <a:rPr lang="en"/>
              <a:t> command </a:t>
            </a:r>
            <a:r>
              <a:rPr b="1" lang="en"/>
              <a:t>regedit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type</a:t>
            </a:r>
            <a:endParaRPr/>
          </a:p>
        </p:txBody>
      </p:sp>
      <p:sp>
        <p:nvSpPr>
          <p:cNvPr id="268" name="Google Shape;26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recent versions of the OS support</a:t>
            </a:r>
            <a:r>
              <a:rPr lang="en"/>
              <a:t> 3 categories of accounts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Local account: traditional accounts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Domain account: accounts defined on an Active Directory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Microsoft account: accounts directly managed through Microsoft Cloud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Local accounts can only access the machine where they are created and configured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They share no account information with other devices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accounts</a:t>
            </a:r>
            <a:endParaRPr/>
          </a:p>
        </p:txBody>
      </p:sp>
      <p:sp>
        <p:nvSpPr>
          <p:cNvPr id="274" name="Google Shape;27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Usually a fresh installation of </a:t>
            </a:r>
            <a:r>
              <a:rPr lang="en"/>
              <a:t>Windows 10 generates 3 local accounts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Administrator: system administrator account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DefaultAccount: user account managed by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Guest: user account for guest access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Accounts are handled by the Security Account Manager (SAM)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are stored in C:\Windows\System32\config\SAM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Configuration entry in the registry under HKEY_LOCAL_MACHINE\SAM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local account</a:t>
            </a:r>
            <a:endParaRPr/>
          </a:p>
        </p:txBody>
      </p:sp>
      <p:sp>
        <p:nvSpPr>
          <p:cNvPr id="280" name="Google Shape;280;p50"/>
          <p:cNvSpPr txBox="1"/>
          <p:nvPr>
            <p:ph idx="1" type="body"/>
          </p:nvPr>
        </p:nvSpPr>
        <p:spPr>
          <a:xfrm>
            <a:off x="311700" y="1152475"/>
            <a:ext cx="5416800" cy="33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 click on start menu </a:t>
            </a:r>
            <a:r>
              <a:rPr lang="en"/>
              <a:t>(or Super + 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Computer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starts the Computer Management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Local Users and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Lists the existing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Right click on central panel → New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user creation procedure</a:t>
            </a:r>
            <a:endParaRPr/>
          </a:p>
        </p:txBody>
      </p:sp>
      <p:pic>
        <p:nvPicPr>
          <p:cNvPr id="281" name="Google Shape;28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9475" y="1159188"/>
            <a:ext cx="3110700" cy="3402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a local account</a:t>
            </a:r>
            <a:endParaRPr/>
          </a:p>
        </p:txBody>
      </p:sp>
      <p:sp>
        <p:nvSpPr>
          <p:cNvPr id="287" name="Google Shape;28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Re-open the </a:t>
            </a:r>
            <a:r>
              <a:rPr lang="en"/>
              <a:t>Computer Manager interface and double click on the user we want to modify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configuration window has 3 tabs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General: contains general information of the account (e.g., full name)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Member of: lists the group (see next) the user is member 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Profile: allows to configure the user profile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Profile path: directory for the account configuration (by default is the user’s home)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Logon script: a batch file (.bat) to be executed at user’s 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Home path: User’s home folder (by default C:\Users\Username)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</a:t>
            </a:r>
            <a:r>
              <a:rPr lang="en"/>
              <a:t>Access Control Systems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already discussed, UNIX’s bitmasks are not so expressive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only represent basic rules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Many systems need </a:t>
            </a:r>
            <a:r>
              <a:rPr b="1" lang="en"/>
              <a:t>more expressive security policies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particularly relevant in certain contexts such as military installations or industries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account management using</a:t>
            </a:r>
            <a:r>
              <a:rPr lang="en"/>
              <a:t> PowerShell</a:t>
            </a:r>
            <a:endParaRPr/>
          </a:p>
        </p:txBody>
      </p:sp>
      <p:sp>
        <p:nvSpPr>
          <p:cNvPr id="293" name="Google Shape;293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very same operations can be done via</a:t>
            </a:r>
            <a:r>
              <a:rPr lang="en"/>
              <a:t> PowerShell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Disable-LocalUser: disables the account of a local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Enable-LocalUser: enables a disabled 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Get-LocalUser: shows the list of existing accounts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New-LocalUser: creates a new local 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Remove-LocalUser: deletes an existing local 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Rename-LocalUser: renames an existing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Set-LocalUser: modifies an existing local account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groups</a:t>
            </a:r>
            <a:endParaRPr/>
          </a:p>
        </p:txBody>
      </p:sp>
      <p:sp>
        <p:nvSpPr>
          <p:cNvPr id="299" name="Google Shape;299;p53"/>
          <p:cNvSpPr txBox="1"/>
          <p:nvPr>
            <p:ph idx="1" type="body"/>
          </p:nvPr>
        </p:nvSpPr>
        <p:spPr>
          <a:xfrm>
            <a:off x="311700" y="1152475"/>
            <a:ext cx="504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During the installation, Windows creates many predefined groups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list can be seen under the Computer Manager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idea is that, when possible, existing groups should be used, avoiding the creation of new ones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Although this is not prohibited in general</a:t>
            </a:r>
            <a:endParaRPr/>
          </a:p>
        </p:txBody>
      </p:sp>
      <p:pic>
        <p:nvPicPr>
          <p:cNvPr id="300" name="Google Shape;30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5150" y="1376450"/>
            <a:ext cx="3483599" cy="29684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and management of local groups</a:t>
            </a:r>
            <a:endParaRPr/>
          </a:p>
        </p:txBody>
      </p:sp>
      <p:sp>
        <p:nvSpPr>
          <p:cNvPr id="306" name="Google Shape;306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management</a:t>
            </a:r>
            <a:r>
              <a:rPr lang="en"/>
              <a:t> of local groups </a:t>
            </a:r>
            <a:r>
              <a:rPr lang="en"/>
              <a:t>resembles</a:t>
            </a:r>
            <a:r>
              <a:rPr lang="en"/>
              <a:t> that of local users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Graphically through the Computer Manager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Via PowerShell with the commands: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Get-LocalGroup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New-LocalGroup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Remove-LocalGroup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Rename-LocalGroup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Set-LocalGroup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Add-LocalGroupMember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Get-LocalGroupMember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Remove-LocalGroupMember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Filesystem Windows</a:t>
            </a:r>
            <a:endParaRPr/>
          </a:p>
        </p:txBody>
      </p:sp>
      <p:sp>
        <p:nvSpPr>
          <p:cNvPr id="312" name="Google Shape;312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10 mainly supports two types of filesystem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File Allocation Table: old format, used for compatibility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New Technology FileSystem: format supported by default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main limitation of the FAT format are in terms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Security</a:t>
            </a:r>
            <a:r>
              <a:rPr lang="en"/>
              <a:t>: FAT does not memorize files’ access permissions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Auditing</a:t>
            </a:r>
            <a:r>
              <a:rPr lang="en"/>
              <a:t>: FAT does not record files’ access attempts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these reasons it is better to focus on NTFS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Windows 10 includes a utility called </a:t>
            </a:r>
            <a:r>
              <a:rPr b="1" lang="en"/>
              <a:t>convert</a:t>
            </a:r>
            <a:r>
              <a:rPr lang="en"/>
              <a:t> to translates from FAT to NTFS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PowerShell: some commands</a:t>
            </a:r>
            <a:endParaRPr/>
          </a:p>
        </p:txBody>
      </p:sp>
      <p:sp>
        <p:nvSpPr>
          <p:cNvPr id="318" name="Google Shape;318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PowerShell is meant to replace the old command prompt and it (roughly) accepts the *nix commands’ syntax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cd: change directory (as in Linux)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md: create directory (alias for mkdir)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del: delete file or directory (alias for rm)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move: move file or directory (alias for mv)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dir: list files and sub-directories (alias for 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Hence, knowing the Linux commands is </a:t>
            </a:r>
            <a:r>
              <a:rPr lang="en"/>
              <a:t>enough</a:t>
            </a:r>
            <a:r>
              <a:rPr lang="en"/>
              <a:t> to use PowerShell quite proficiently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Control List Windows</a:t>
            </a:r>
            <a:endParaRPr/>
          </a:p>
        </p:txBody>
      </p:sp>
      <p:sp>
        <p:nvSpPr>
          <p:cNvPr id="324" name="Google Shape;324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Also </a:t>
            </a:r>
            <a:r>
              <a:rPr lang="en"/>
              <a:t>Windows 10 implements ACL for defining access control rules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Inside DOS command prompt we can use </a:t>
            </a:r>
            <a:r>
              <a:rPr b="1" lang="en"/>
              <a:t>icalcs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PowerShell there are more intuitive and usable commands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5" name="Google Shape;32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8520601" cy="2383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from resource explorer</a:t>
            </a:r>
            <a:endParaRPr/>
          </a:p>
        </p:txBody>
      </p:sp>
      <p:sp>
        <p:nvSpPr>
          <p:cNvPr id="331" name="Google Shape;331;p58"/>
          <p:cNvSpPr txBox="1"/>
          <p:nvPr>
            <p:ph idx="1" type="body"/>
          </p:nvPr>
        </p:nvSpPr>
        <p:spPr>
          <a:xfrm>
            <a:off x="311700" y="1152475"/>
            <a:ext cx="459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also inspect access permissions from the GUI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resource explorer →Right click on a file or directory →Properties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Inside Security tab there is the list of users and groups having access permissions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also inspect them one by one</a:t>
            </a:r>
            <a:endParaRPr/>
          </a:p>
        </p:txBody>
      </p:sp>
      <p:pic>
        <p:nvPicPr>
          <p:cNvPr id="332" name="Google Shape;33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0742" y="1152475"/>
            <a:ext cx="3921558" cy="34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owner</a:t>
            </a:r>
            <a:endParaRPr/>
          </a:p>
        </p:txBody>
      </p:sp>
      <p:sp>
        <p:nvSpPr>
          <p:cNvPr id="338" name="Google Shape;338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for Linux</a:t>
            </a:r>
            <a:r>
              <a:rPr lang="en"/>
              <a:t>, also in Windows the owner gives permission to access her own files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However, in Windows there is a special permission that provides users with privileges substantially equivalent to those of the owner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Full Control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Full Control permission subsumes all the other access permissions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user having Full Control on a directory can eliminate its content, </a:t>
            </a:r>
            <a:r>
              <a:rPr b="1" lang="en"/>
              <a:t>even when she has no permissions on them!</a:t>
            </a:r>
            <a:endParaRPr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 and groups permissions</a:t>
            </a:r>
            <a:endParaRPr/>
          </a:p>
        </p:txBody>
      </p:sp>
      <p:sp>
        <p:nvSpPr>
          <p:cNvPr id="344" name="Google Shape;344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can be assigned to both local users and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Permissions are evaluated following a</a:t>
            </a:r>
            <a:r>
              <a:rPr lang="en"/>
              <a:t> </a:t>
            </a:r>
            <a:r>
              <a:rPr b="1" lang="en"/>
              <a:t>cumulative </a:t>
            </a:r>
            <a:r>
              <a:rPr lang="en"/>
              <a:t>reasoning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user has all the permissions directly assigned to her</a:t>
            </a:r>
            <a:r>
              <a:rPr lang="en"/>
              <a:t> AND all the permissions of all the groups she is a member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this reason there is a </a:t>
            </a:r>
            <a:r>
              <a:rPr b="1" lang="en"/>
              <a:t>deny</a:t>
            </a:r>
            <a:r>
              <a:rPr lang="en"/>
              <a:t> option when permissions are assigned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general, deny rules have highest priority w.r.t. the allow rules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Conventionally, permissions are split in </a:t>
            </a:r>
            <a:r>
              <a:rPr b="1" lang="en"/>
              <a:t>basic</a:t>
            </a:r>
            <a:r>
              <a:rPr lang="en"/>
              <a:t> and </a:t>
            </a:r>
            <a:r>
              <a:rPr b="1" lang="en"/>
              <a:t>advanced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basic: frequent and common usage permissions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advanced: all the others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permissions</a:t>
            </a:r>
            <a:endParaRPr/>
          </a:p>
        </p:txBody>
      </p:sp>
      <p:sp>
        <p:nvSpPr>
          <p:cNvPr id="350" name="Google Shape;350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permissions</a:t>
            </a:r>
            <a:r>
              <a:rPr lang="en"/>
              <a:t> that we can assign to a file or directory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Full Control: can do any operation (but cannot modify owners’ permissions)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Modify: can read, write and </a:t>
            </a:r>
            <a:r>
              <a:rPr b="1" lang="en"/>
              <a:t>modify permissions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 &amp; execute: can read and run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Read: can read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Write: can write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Special permissions: flag denoting the existence of customized rules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POSIX Access Control Lists in Linux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ACL define the permissions of each user on each file, one by 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are several implementations of</a:t>
            </a:r>
            <a:r>
              <a:rPr lang="en"/>
              <a:t> ACL, Linux systems use the POSIX ACL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Defined by a workgroup from 2002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ACL require a type of filesystem that supports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POSIX ACL are supported by ext2, ext3 e ext4 (common in Linux) as well as by NFS (Solaris)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ACL may be enabled when mounting the filesystem, e.g. with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mount -t ext3 -o acl </a:t>
            </a:r>
            <a:r>
              <a:rPr b="1" i="1" lang="en"/>
              <a:t>/dev/device /mnt/partition</a:t>
            </a:r>
            <a:endParaRPr b="1" i="1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inheritance</a:t>
            </a:r>
            <a:endParaRPr/>
          </a:p>
        </p:txBody>
      </p:sp>
      <p:sp>
        <p:nvSpPr>
          <p:cNvPr id="356" name="Google Shape;356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 mechanism for transferring</a:t>
            </a:r>
            <a:r>
              <a:rPr lang="en"/>
              <a:t> the permissions settings of a directory to all the files and sub-directory it contains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Understanding how the permission inheritance works is extremely important as</a:t>
            </a:r>
            <a:r>
              <a:rPr b="1" lang="en"/>
              <a:t> the actual permissions result from a composition of those directly assigned and the inherited ones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E.g., if a directory assigns Write so that user Alice </a:t>
            </a:r>
            <a:r>
              <a:rPr lang="en"/>
              <a:t>inherits</a:t>
            </a:r>
            <a:r>
              <a:rPr lang="en"/>
              <a:t> it and we create a file inside the directory such that Alice has the Read permission, Alice will be authorized to </a:t>
            </a:r>
            <a:r>
              <a:rPr b="1" lang="en"/>
              <a:t>both read and write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Also, changing a directory’s permissions will impact on its content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 permissions</a:t>
            </a:r>
            <a:endParaRPr/>
          </a:p>
        </p:txBody>
      </p:sp>
      <p:sp>
        <p:nvSpPr>
          <p:cNvPr id="362" name="Google Shape;362;p63"/>
          <p:cNvSpPr txBox="1"/>
          <p:nvPr>
            <p:ph idx="1" type="body"/>
          </p:nvPr>
        </p:nvSpPr>
        <p:spPr>
          <a:xfrm>
            <a:off x="311700" y="1152475"/>
            <a:ext cx="310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inspect the actual permissions assigned to a user by checking the properties of a file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Security → Advanced → Effective Access (selecting a user or a group)</a:t>
            </a:r>
            <a:endParaRPr/>
          </a:p>
        </p:txBody>
      </p:sp>
      <p:pic>
        <p:nvPicPr>
          <p:cNvPr id="363" name="Google Shape;36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403" y="1017725"/>
            <a:ext cx="5414899" cy="387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permissions’ inheritance</a:t>
            </a:r>
            <a:r>
              <a:rPr lang="en"/>
              <a:t> </a:t>
            </a:r>
            <a:endParaRPr/>
          </a:p>
        </p:txBody>
      </p:sp>
      <p:sp>
        <p:nvSpPr>
          <p:cNvPr id="369" name="Google Shape;369;p64"/>
          <p:cNvSpPr txBox="1"/>
          <p:nvPr>
            <p:ph idx="1" type="body"/>
          </p:nvPr>
        </p:nvSpPr>
        <p:spPr>
          <a:xfrm>
            <a:off x="269675" y="1193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inspect the rules that</a:t>
            </a:r>
            <a:br>
              <a:rPr lang="en"/>
            </a:br>
            <a:r>
              <a:rPr lang="en"/>
              <a:t>control the inheritance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Properties→Security→Advanced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each rule we can check if </a:t>
            </a:r>
            <a:br>
              <a:rPr lang="en"/>
            </a:br>
            <a:r>
              <a:rPr lang="en"/>
              <a:t>it was inherited (and from where)</a:t>
            </a:r>
            <a:br>
              <a:rPr lang="en"/>
            </a:br>
            <a:r>
              <a:rPr lang="en"/>
              <a:t>as well as whether it is transferred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3569" y="1152475"/>
            <a:ext cx="5078974" cy="3497599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64"/>
          <p:cNvSpPr/>
          <p:nvPr/>
        </p:nvSpPr>
        <p:spPr>
          <a:xfrm rot="5400000">
            <a:off x="7580694" y="2295425"/>
            <a:ext cx="109500" cy="21408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4"/>
          <p:cNvSpPr/>
          <p:nvPr/>
        </p:nvSpPr>
        <p:spPr>
          <a:xfrm rot="-5400000">
            <a:off x="7580694" y="1361250"/>
            <a:ext cx="109500" cy="2140800"/>
          </a:xfrm>
          <a:prstGeom prst="rightBracket">
            <a:avLst>
              <a:gd fmla="val 8333" name="adj"/>
            </a:avLst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Managing permissions’ inheritance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need to customize</a:t>
            </a:r>
            <a:r>
              <a:rPr lang="en"/>
              <a:t> the way permissions are inherited we can do it as follows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Double click on the rule to modify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Then select the permissions we want</a:t>
            </a:r>
            <a:br>
              <a:rPr lang="en"/>
            </a:br>
            <a:r>
              <a:rPr lang="en"/>
              <a:t>to assign and also the way they are</a:t>
            </a:r>
            <a:br>
              <a:rPr lang="en"/>
            </a:br>
            <a:r>
              <a:rPr lang="en"/>
              <a:t>inherited</a:t>
            </a:r>
            <a:endParaRPr/>
          </a:p>
        </p:txBody>
      </p:sp>
      <p:pic>
        <p:nvPicPr>
          <p:cNvPr id="379" name="Google Shape;379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475" y="1637301"/>
            <a:ext cx="4526823" cy="293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Disable permissions’ inheritance</a:t>
            </a:r>
            <a:endParaRPr/>
          </a:p>
        </p:txBody>
      </p:sp>
      <p:sp>
        <p:nvSpPr>
          <p:cNvPr id="385" name="Google Shape;385;p66"/>
          <p:cNvSpPr txBox="1"/>
          <p:nvPr>
            <p:ph idx="1" type="body"/>
          </p:nvPr>
        </p:nvSpPr>
        <p:spPr>
          <a:xfrm>
            <a:off x="311700" y="1152475"/>
            <a:ext cx="5272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Again from advanced options screens</a:t>
            </a:r>
            <a:r>
              <a:rPr lang="en"/>
              <a:t>, we can disable permissions’ 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Since this may lead to cascade effects on the entire filesystem tree, Windows also proposes to </a:t>
            </a:r>
            <a:r>
              <a:rPr b="1" lang="en"/>
              <a:t>convert</a:t>
            </a:r>
            <a:r>
              <a:rPr b="1" lang="en"/>
              <a:t> inherited permissions into explicit ones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this way permissions are still applied an must be removed manually</a:t>
            </a:r>
            <a:endParaRPr/>
          </a:p>
        </p:txBody>
      </p:sp>
      <p:pic>
        <p:nvPicPr>
          <p:cNvPr id="386" name="Google Shape;38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800" y="2852724"/>
            <a:ext cx="3248499" cy="17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66"/>
          <p:cNvPicPr preferRelativeResize="0"/>
          <p:nvPr/>
        </p:nvPicPr>
        <p:blipFill rotWithShape="1">
          <a:blip r:embed="rId4">
            <a:alphaModFix/>
          </a:blip>
          <a:srcRect b="0" l="0" r="40922" t="55100"/>
          <a:stretch/>
        </p:blipFill>
        <p:spPr>
          <a:xfrm>
            <a:off x="5583800" y="1152475"/>
            <a:ext cx="3248499" cy="1700251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66"/>
          <p:cNvSpPr/>
          <p:nvPr/>
        </p:nvSpPr>
        <p:spPr>
          <a:xfrm>
            <a:off x="6763725" y="2115275"/>
            <a:ext cx="1478700" cy="1029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Permissions of moved files</a:t>
            </a:r>
            <a:endParaRPr/>
          </a:p>
        </p:txBody>
      </p:sp>
      <p:sp>
        <p:nvSpPr>
          <p:cNvPr id="394" name="Google Shape;394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file or directory is copied the permissions of the</a:t>
            </a:r>
            <a:r>
              <a:rPr lang="en"/>
              <a:t> </a:t>
            </a:r>
            <a:r>
              <a:rPr b="1" lang="en"/>
              <a:t>destination directory </a:t>
            </a:r>
            <a:r>
              <a:rPr lang="en"/>
              <a:t>are applied </a:t>
            </a:r>
            <a:r>
              <a:rPr lang="en"/>
              <a:t>(similarly to the creation of a new file)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destination filesystem does not support permissions (e.g., FAT32) they are just lost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elements are moved within the same NTFS partition, </a:t>
            </a:r>
            <a:r>
              <a:rPr b="1" lang="en"/>
              <a:t>explicit access rules are also moved</a:t>
            </a:r>
            <a:r>
              <a:rPr lang="en"/>
              <a:t>, however </a:t>
            </a:r>
            <a:r>
              <a:rPr b="1" lang="en"/>
              <a:t>the destination directory rules are inherited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Caveat</a:t>
            </a:r>
            <a:r>
              <a:rPr lang="en"/>
              <a:t>: some commands do not transfer permissions (e.g., </a:t>
            </a:r>
            <a:r>
              <a:rPr b="1" lang="en"/>
              <a:t>Copy</a:t>
            </a:r>
            <a:r>
              <a:rPr lang="en"/>
              <a:t>) while others do with the proper parameters (e.g. </a:t>
            </a:r>
            <a:r>
              <a:rPr b="1" lang="en"/>
              <a:t>Xcopy /o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policy configuration</a:t>
            </a:r>
            <a:endParaRPr/>
          </a:p>
        </p:txBody>
      </p:sp>
      <p:sp>
        <p:nvSpPr>
          <p:cNvPr id="400" name="Google Shape;400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permits to define and apply </a:t>
            </a:r>
            <a:r>
              <a:rPr b="1" lang="en"/>
              <a:t>group policies</a:t>
            </a:r>
            <a:r>
              <a:rPr b="1" lang="en"/>
              <a:t> (Group Policy Object – GPO)</a:t>
            </a:r>
            <a:r>
              <a:rPr lang="en"/>
              <a:t> on devices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GPO can be defined at organizational level and distributed through Active Directory, but they can also be locally defined on each device (</a:t>
            </a:r>
            <a:r>
              <a:rPr b="1" lang="en"/>
              <a:t>Local GPO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GPO may affect several aspects of the </a:t>
            </a:r>
            <a:r>
              <a:rPr lang="en"/>
              <a:t>device’s</a:t>
            </a:r>
            <a:r>
              <a:rPr lang="en"/>
              <a:t> usage and they are defined and managed through the local policy editor </a:t>
            </a:r>
            <a:r>
              <a:rPr b="1" lang="en"/>
              <a:t>Secpol.msc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an</a:t>
            </a:r>
            <a:r>
              <a:rPr lang="en"/>
              <a:t> auditing policy</a:t>
            </a:r>
            <a:endParaRPr/>
          </a:p>
        </p:txBody>
      </p:sp>
      <p:sp>
        <p:nvSpPr>
          <p:cNvPr id="406" name="Google Shape;406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auditing policy allows to record some critical events in the 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E.g., Configuring an auditing policy for the logon of users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(Super key) → Type “Secpol” → Select Local Security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Local Security Policy → Local Policies → Audit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Double click on Audit Account Logon Events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Success and Failure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privileges for users and groups</a:t>
            </a:r>
            <a:endParaRPr/>
          </a:p>
        </p:txBody>
      </p:sp>
      <p:sp>
        <p:nvSpPr>
          <p:cNvPr id="412" name="Google Shape;412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 access policies can also be managed to define fine-grained rules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E.g., To configure the auditing policy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→ Type “Secpol” → Local Security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Local Security Policy → User Rights Assignment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Double click on Manage Auditing and Security L</a:t>
            </a:r>
            <a:r>
              <a:rPr lang="en"/>
              <a:t>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</a:t>
            </a:r>
            <a:r>
              <a:rPr lang="en"/>
              <a:t> User to the list of users and groups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From now on User’s activity will be logged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396" y="1598512"/>
            <a:ext cx="2466900" cy="297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Policy for user account</a:t>
            </a:r>
            <a:endParaRPr/>
          </a:p>
        </p:txBody>
      </p:sp>
      <p:sp>
        <p:nvSpPr>
          <p:cNvPr id="419" name="Google Shape;419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policies may also be defined for the account management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E.g., Configure a policy for password management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→ Type “Secpol” → Local Security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Local Security Policy → Password Policy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Double click on Enforce Password History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password history (e.g., 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Double click on Maximum Password 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a number of days before password expiration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POSIX ACL Usage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when</a:t>
            </a:r>
            <a:r>
              <a:rPr lang="en"/>
              <a:t> POSIX ACL are active </a:t>
            </a:r>
            <a:r>
              <a:rPr b="1" lang="en"/>
              <a:t>chmod </a:t>
            </a:r>
            <a:r>
              <a:rPr lang="en"/>
              <a:t>can be used to handle the bitmasks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this will affect the content of some </a:t>
            </a:r>
            <a:r>
              <a:rPr b="1" lang="en"/>
              <a:t>entries</a:t>
            </a:r>
            <a:r>
              <a:rPr lang="en"/>
              <a:t> in the ACL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Clearly there are also dedicated commands to manage the ACL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getfacl</a:t>
            </a:r>
            <a:r>
              <a:rPr lang="en"/>
              <a:t>: shows the POSIX ACL associated with a file or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setfacl</a:t>
            </a:r>
            <a:r>
              <a:rPr lang="en"/>
              <a:t>: modifies the POSIX ACL associated with a file or directory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the events log</a:t>
            </a:r>
            <a:endParaRPr/>
          </a:p>
        </p:txBody>
      </p:sp>
      <p:sp>
        <p:nvSpPr>
          <p:cNvPr id="425" name="Google Shape;425;p72"/>
          <p:cNvSpPr txBox="1"/>
          <p:nvPr>
            <p:ph idx="1" type="body"/>
          </p:nvPr>
        </p:nvSpPr>
        <p:spPr>
          <a:xfrm>
            <a:off x="311700" y="1152475"/>
            <a:ext cx="5278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inspect the events recorded in the system log</a:t>
            </a:r>
            <a:r>
              <a:rPr lang="en"/>
              <a:t>, we must use the </a:t>
            </a:r>
            <a:r>
              <a:rPr b="1" lang="en"/>
              <a:t>Event Viewer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(or Super key) → Event Viewer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Form Event Viewer interface → Windows Logs → Security 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includes events generated due to the</a:t>
            </a:r>
            <a:r>
              <a:rPr lang="en"/>
              <a:t> applied Group Policy Objects (GPO)</a:t>
            </a:r>
            <a:endParaRPr/>
          </a:p>
        </p:txBody>
      </p:sp>
      <p:pic>
        <p:nvPicPr>
          <p:cNvPr id="426" name="Google Shape;42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200" y="1152466"/>
            <a:ext cx="3401399" cy="3147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and debugging the policies</a:t>
            </a:r>
            <a:endParaRPr/>
          </a:p>
        </p:txBody>
      </p:sp>
      <p:sp>
        <p:nvSpPr>
          <p:cNvPr id="432" name="Google Shape;432;p7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already said, managing the policies may become complex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effects due to a new policies are not easy to anticipate and violations cannot always be mapped back to a specific policy failure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Windows 10 includes a dedicated tool: </a:t>
            </a:r>
            <a:r>
              <a:rPr b="1" lang="en"/>
              <a:t>Resultant Set of Policy (rsop.msc)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(or Super key) → rsop (executable in C:/Windows/System32)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tool shows the GPO defined in the system and displays a report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similar operation can be done through PowerShell with </a:t>
            </a:r>
            <a:r>
              <a:rPr b="1" lang="en"/>
              <a:t>gpresult /r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E.g., gpresult /r /scope:user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Shows the GPO applied to a specific user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38" name="Google Shape;438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and Windows policies may be more complex than expected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During vulnerability assessment and exploitation we may have a look at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Managing complex rules leads to mistakes and poor configurations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Weaknesses can be found in the way permissions are managed and policies are defined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</a:t>
            </a:r>
            <a:r>
              <a:rPr lang="en"/>
              <a:t> POSIX ACL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</a:t>
            </a:r>
            <a:r>
              <a:rPr b="1" lang="en"/>
              <a:t>getfacl fileORdir</a:t>
            </a:r>
            <a:r>
              <a:rPr lang="en"/>
              <a:t> shows ACL in this format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#header</a:t>
            </a:r>
            <a:br>
              <a:rPr lang="en"/>
            </a:br>
            <a:r>
              <a:rPr lang="en"/>
              <a:t>users rules</a:t>
            </a:r>
            <a:br>
              <a:rPr lang="en"/>
            </a:br>
            <a:r>
              <a:rPr lang="en"/>
              <a:t>groups rules</a:t>
            </a:r>
            <a:br>
              <a:rPr lang="en"/>
            </a:br>
            <a:r>
              <a:rPr lang="en"/>
              <a:t>mask</a:t>
            </a:r>
            <a:br>
              <a:rPr lang="en"/>
            </a:br>
            <a:r>
              <a:rPr lang="en"/>
              <a:t>others rule</a:t>
            </a:r>
            <a:br>
              <a:rPr lang="en"/>
            </a:br>
            <a:r>
              <a:rPr lang="en"/>
              <a:t>default rule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can also print the ACL as a table with </a:t>
            </a:r>
            <a:r>
              <a:rPr b="1" lang="en"/>
              <a:t>getfacl -t fileORdir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</a:t>
            </a:r>
            <a:r>
              <a:rPr lang="en"/>
              <a:t> POSIX ACL: header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header contains a few lines starting with ‘#’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 row contains info about the file (or directory) and users, as follows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file : file or directory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owner : owner’s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group : owner’s group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flags : flag associated with the file (setuid/setgid and sticky)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special permissions that we never saw so far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setuid and setgid allow a program to be executed under its owner/owner’s group, while sticky allow to move the file only to users that can write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Structure of a POSIX ACL:</a:t>
            </a:r>
            <a:r>
              <a:rPr lang="en"/>
              <a:t> rules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are organized in 4</a:t>
            </a:r>
            <a:r>
              <a:rPr lang="en"/>
              <a:t> blocks: </a:t>
            </a:r>
            <a:r>
              <a:rPr b="1" lang="en"/>
              <a:t>users</a:t>
            </a:r>
            <a:r>
              <a:rPr b="1" lang="en"/>
              <a:t> (u), groups (g), others (o), default (d)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Between u,g and o,d there is a mask rule </a:t>
            </a:r>
            <a:r>
              <a:rPr b="1" lang="en"/>
              <a:t>mask</a:t>
            </a:r>
            <a:r>
              <a:rPr b="1" lang="en"/>
              <a:t> (m)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the rules (but the default block, see below) have this format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block:[id]:permissions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block is one between user,group,mask,other and default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 (if present) is a user or group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permissions is a combination of rwx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