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</p:sldIdLst>
  <p:sldSz cy="6858000" cx="9144000"/>
  <p:notesSz cx="6858000" cy="9144000"/>
  <p:embeddedFontLst>
    <p:embeddedFont>
      <p:font typeface="Tahoma"/>
      <p:regular r:id="rId112"/>
      <p:bold r:id="rId113"/>
    </p:embeddedFont>
    <p:embeddedFont>
      <p:font typeface="Pacifico"/>
      <p:regular r:id="rId1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7F1F5-3E12-4842-BE4A-0DE21378F5DD}">
  <a:tblStyle styleId="{E187F1F5-3E12-4842-BE4A-0DE21378F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Pacifico-regular.fntdata"/><Relationship Id="rId18" Type="http://schemas.openxmlformats.org/officeDocument/2006/relationships/slide" Target="slides/slide12.xml"/><Relationship Id="rId113" Type="http://schemas.openxmlformats.org/officeDocument/2006/relationships/font" Target="fonts/Tahoma-bold.fntdata"/><Relationship Id="rId112" Type="http://schemas.openxmlformats.org/officeDocument/2006/relationships/font" Target="fonts/Tahoma-regular.fntdata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95c2bbf4_0_45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da95c2bb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3f1a476_0_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3f1a4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c56c6b925_0_1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c56c6b9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5f3b0fba4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5f3b0fb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5f3b0fba4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5f3b0fb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dd46e08760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dd46e087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c56c6b925_0_1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c56c6b9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dd46e08760_0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dd46e087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c20a2f6c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c20a2f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3f1a476_0_5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3f1a4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c20a2f6c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c20a2f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c20a2f6c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c20a2f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c20a2f6c_0_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c20a2f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8ee30c4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8ee30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5c20a2f6c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5c20a2f6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c20a2f6c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c20a2f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c20a2f6c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c20a2f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ad1d3b724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ad1d3b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ad1d3b724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ad1d3b7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ad1d3b724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ad1d3b7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ad1d3b724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ad1d3b7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ad1d3b724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ad1d3b7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ad1d3b724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ad1d3b7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ad1d3b724_0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ad1d3b7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ad1d3b724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ad1d3b7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5c20a2f6c_0_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5c20a2f6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ad1d3b724_0_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ad1d3b7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151e4857_0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151e48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ad1d3b724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ad1d3b7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ad1d3b724_0_1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ad1d3b72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ad1d3b724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ad1d3b7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5c20a2f6c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5c20a2f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ad1d3b724_0_1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ad1d3b72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ad1d3b724_0_1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ad1d3b72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ad1d3b724_0_1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ad1d3b72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ad1d3b724_0_1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ad1d3b72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ad1d3b724_0_1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ad1d3b72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ltrace strings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strace strings strings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ad1d3b724_0_1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ad1d3b72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151e4857_0_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151e48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ad1d3b724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ad1d3b72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a95c2bbf4_0_1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a95c2bb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ad1d3b724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ad1d3b72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ad75cd8c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ad75cd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/home/gabriele/afl/tests/binutils-2.25</a:t>
            </a:r>
            <a:br>
              <a:rPr lang="en"/>
            </a:br>
            <a:r>
              <a:rPr lang="en"/>
              <a:t>AFL_SKIP_CPUFREQ= afl-fuzz -i afl_in -o afl_out ./binutils/strings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afl-plot ~/afl/tests/binutils-2.25/afl_out ~/afl/tests/plots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b3f4d2da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b3f4d2d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ad1d3b724_0_2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ad1d3b72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7a050c02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7a050c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2c29be85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2c29be8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ltrace strings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strace strings strings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7a050c020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7a050c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ad1d3b724_0_20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ad1d3b72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151e4857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151e48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b3f4d2da7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b3f4d2d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b3f4d2da7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b3f4d2d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b3f4d2da7_0_8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db3f4d2d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ad75cd8ce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ad75cd8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ad75cd8ce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ad75cd8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ad75cd8ce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ad75cd8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ad75cd8ce_0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ad75cd8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ad75cd8ce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ad75cd8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ad75cd8ce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ad75cd8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a95c2bbf4_0_1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a95c2bb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3f1a476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3f1a4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ad1d3b724_0_1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ad1d3b72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ad75cd8ce_0_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ad75cd8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5c20a2f6c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5c20a2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ad75cd8ce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ad75cd8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5c20a2f6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5c20a2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ad75cd8ce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ad75cd8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ad75cd8ce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ad75cd8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ad75cd8ce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ad75cd8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b021cf10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b021cf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b021cf10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b021cf1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3f1a476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3f1a4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021cf102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021cf1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2c29be85e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2c29be8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2c29be85e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02c29be8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2c29be85e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02c29be8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02c29be85e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02c29b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2c29be85e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02c29b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02c29be85e_0_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02c29b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02c29be85e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02c29b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02c29be85e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02c29be8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02c29be85e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02c29be8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151e4857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151e48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02c29be85e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02c29be8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02c29be85e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02c29be8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2c29be85e_0_7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2c29be8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02c29be85e_0_8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02c29be8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02c29be85e_0_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02c29be85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2c29be85e_0_1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02c29be8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02c29be85e_0_1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02c29be85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db3f4d2da7_0_5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db3f4d2da7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db3f4d2da7_0_5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db3f4d2da7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02c29be85e_0_1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02c29be85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Dropbox/Didattica/UNIFI/2023-24/Pentesting/Extra/Klee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=== DOCKER RUN 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docker run --rm -ti --ulimit='stack=-1:-1' klee/klee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docker cp example.c CONTAINERID:/home/klee/example.c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=== KLEE EXEC 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clang -emit-llvm -c example.c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klee example.bc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ktest-tool klee-last/test000001.ktest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a95c2bbf4_0_1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a95c2bbf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dca455b1d2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dca455b1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dca455b1d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dca455b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ca455b1d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dca455b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dca455b1d2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dca455b1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dca455b1d2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dca455b1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dca455b1d2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dca455b1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ca455b1d2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ca455b1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dca455b1d2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dca455b1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dca455b1d2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dca455b1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db3f4d2da7_0_40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db3f4d2da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Limiti specifici di Angr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Memoria finita: massimo 255 path simbolici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Supporto alle librerie: solo le libc e poco altro sono state implementate, per le altre librerie dovete importarle (costo delle analisi esplode!) è definirvi a mano degli hook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://pwntool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12.png"/><Relationship Id="rId7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java-decompiler.github.io/" TargetMode="External"/><Relationship Id="rId4" Type="http://schemas.openxmlformats.org/officeDocument/2006/relationships/hyperlink" Target="https://www.radare.org/" TargetMode="External"/><Relationship Id="rId5" Type="http://schemas.openxmlformats.org/officeDocument/2006/relationships/hyperlink" Target="https://ghidra-sre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fuzzingbook.org/" TargetMode="External"/><Relationship Id="rId4" Type="http://schemas.openxmlformats.org/officeDocument/2006/relationships/hyperlink" Target="http://lcamtuf.coredump.cx/afl/" TargetMode="External"/><Relationship Id="rId5" Type="http://schemas.openxmlformats.org/officeDocument/2006/relationships/hyperlink" Target="https://developer.android.com/studio/test/monkey" TargetMode="External"/><Relationship Id="rId6" Type="http://schemas.openxmlformats.org/officeDocument/2006/relationships/hyperlink" Target="https://www.frida.re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tinyurl.com/mr2b2fs2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/>
              <a:t>PENETRATION TESTING</a:t>
            </a:r>
            <a:endParaRPr sz="72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300" y="4658400"/>
            <a:ext cx="1531405" cy="16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9340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Mobile code: real life examples</a:t>
            </a:r>
            <a:endParaRPr sz="30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Almost everywhere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PC, smartphones, cars, IoT, Web, ...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Favored by growing connectivity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Adapt a device over time by updating its functionalities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Supported by default on many modern OSes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App stores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Sometimes unexpected/undesired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firmware updates in a connected PLC 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Concolic testing</a:t>
            </a:r>
            <a:endParaRPr sz="3000"/>
          </a:p>
        </p:txBody>
      </p:sp>
      <p:sp>
        <p:nvSpPr>
          <p:cNvPr id="728" name="Google Shape;728;p112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Combine standard and symbolic program execution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Concolic = concrete + symbolic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Standard execution for speed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fastest possible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Symbolic execution for accuracy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most accurate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Different composition strategies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Concolic execution: basic</a:t>
            </a:r>
            <a:endParaRPr sz="3000"/>
          </a:p>
        </p:txBody>
      </p:sp>
      <p:sp>
        <p:nvSpPr>
          <p:cNvPr id="734" name="Google Shape;734;p113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run some tests (initially on random input)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find a conditional branch that was not taken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symbolically run the test to force the new branch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find concrete values and enqueue a new test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goto 1.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1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Concolic execution: Driller</a:t>
            </a:r>
            <a:endParaRPr sz="3000"/>
          </a:p>
        </p:txBody>
      </p:sp>
      <p:sp>
        <p:nvSpPr>
          <p:cNvPr id="740" name="Google Shape;740;p114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run AFL (initially from some random tests)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alphaLcPeriod"/>
            </a:pPr>
            <a:r>
              <a:rPr lang="en" sz="2400">
                <a:solidFill>
                  <a:srgbClr val="192F3C"/>
                </a:solidFill>
              </a:rPr>
              <a:t>Set “stagnation” as stopping condition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If AFL did not explore the whole program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alphaLcPeriod"/>
            </a:pPr>
            <a:r>
              <a:rPr lang="en" sz="2400">
                <a:solidFill>
                  <a:srgbClr val="192F3C"/>
                </a:solidFill>
              </a:rPr>
              <a:t>Find a branch B that was never explored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romanLcPeriod"/>
            </a:pPr>
            <a:r>
              <a:rPr lang="en" sz="2400">
                <a:solidFill>
                  <a:srgbClr val="192F3C"/>
                </a:solidFill>
              </a:rPr>
              <a:t>∄ such a B? terminate!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alphaLcPeriod"/>
            </a:pPr>
            <a:r>
              <a:rPr lang="en" sz="2400">
                <a:solidFill>
                  <a:srgbClr val="192F3C"/>
                </a:solidFill>
              </a:rPr>
              <a:t>Pick a test that hit the branch condition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alphaLcPeriod"/>
            </a:pPr>
            <a:r>
              <a:rPr lang="en" sz="2400">
                <a:solidFill>
                  <a:srgbClr val="192F3C"/>
                </a:solidFill>
              </a:rPr>
              <a:t>Symbolically force the test to take B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alphaLcPeriod"/>
            </a:pPr>
            <a:r>
              <a:rPr lang="en" sz="2400">
                <a:solidFill>
                  <a:srgbClr val="192F3C"/>
                </a:solidFill>
              </a:rPr>
              <a:t>success? enque the new test and goto 1.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AutoNum type="alphaLcPeriod"/>
            </a:pPr>
            <a:r>
              <a:rPr lang="en" sz="2400">
                <a:solidFill>
                  <a:srgbClr val="192F3C"/>
                </a:solidFill>
              </a:rPr>
              <a:t>failure? skip B and goto 2.a.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1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Concolic execution: how good is it?</a:t>
            </a:r>
            <a:endParaRPr sz="3000"/>
          </a:p>
        </p:txBody>
      </p:sp>
      <p:pic>
        <p:nvPicPr>
          <p:cNvPr id="746" name="Google Shape;74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350"/>
            <a:ext cx="8839197" cy="200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25" y="366890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115"/>
          <p:cNvSpPr txBox="1"/>
          <p:nvPr>
            <p:ph idx="1" type="body"/>
          </p:nvPr>
        </p:nvSpPr>
        <p:spPr>
          <a:xfrm>
            <a:off x="311700" y="3424575"/>
            <a:ext cx="5481900" cy="26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The 3 winners of CGC (2016) were all using concolic execution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-"/>
            </a:pPr>
            <a:r>
              <a:rPr lang="en" sz="2800">
                <a:solidFill>
                  <a:srgbClr val="192F3C"/>
                </a:solidFill>
              </a:rPr>
              <a:t>3.75 M$ total prizes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-"/>
            </a:pPr>
            <a:r>
              <a:rPr lang="en" sz="2800">
                <a:solidFill>
                  <a:srgbClr val="192F3C"/>
                </a:solidFill>
              </a:rPr>
              <a:t>Driller/Angr got 3rd place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1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considerations</a:t>
            </a:r>
            <a:endParaRPr sz="3000"/>
          </a:p>
        </p:txBody>
      </p:sp>
      <p:sp>
        <p:nvSpPr>
          <p:cNvPr id="754" name="Google Shape;754;p116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Software verification is tough in general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With others’ software it is even </a:t>
            </a:r>
            <a:r>
              <a:rPr lang="en" sz="2400">
                <a:solidFill>
                  <a:srgbClr val="192F3C"/>
                </a:solidFill>
              </a:rPr>
              <a:t>nastier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Nowadays (pretty much) handicraft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VAPT, forensics, malware dissection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Automatic techniques are needed!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Even for limited classes of SW, bugs and vuln.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ML won’t save us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Not compatible with the threat model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Adversarial attacks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17"/>
          <p:cNvSpPr txBox="1"/>
          <p:nvPr>
            <p:ph type="title"/>
          </p:nvPr>
        </p:nvSpPr>
        <p:spPr>
          <a:xfrm>
            <a:off x="311700" y="354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Honorable mention</a:t>
            </a:r>
            <a:endParaRPr sz="3000"/>
          </a:p>
        </p:txBody>
      </p:sp>
      <p:sp>
        <p:nvSpPr>
          <p:cNvPr id="760" name="Google Shape;760;p117"/>
          <p:cNvSpPr txBox="1"/>
          <p:nvPr>
            <p:ph idx="1" type="body"/>
          </p:nvPr>
        </p:nvSpPr>
        <p:spPr>
          <a:xfrm>
            <a:off x="311700" y="1290300"/>
            <a:ext cx="8520600" cy="4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pwntools</a:t>
            </a:r>
            <a:r>
              <a:rPr lang="en" sz="2800"/>
              <a:t> (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http://pwntools.com/</a:t>
            </a:r>
            <a:r>
              <a:rPr lang="en" sz="2800"/>
              <a:t>) is a collection of various utilities for binary analysis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Mainly used for CTF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Includes modules for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Debugging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Exploitation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Shellcode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Return oriented programming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…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Third Parties</a:t>
            </a:r>
            <a:endParaRPr sz="30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In many practical cases, the code is stored and distributed by a </a:t>
            </a:r>
            <a:r>
              <a:rPr lang="en" sz="2800">
                <a:solidFill>
                  <a:srgbClr val="980000"/>
                </a:solidFill>
              </a:rPr>
              <a:t>third party</a:t>
            </a:r>
            <a:endParaRPr sz="2800">
              <a:solidFill>
                <a:srgbClr val="98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Aka broker, distributor, ...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Although producer and consumer do not know each other they might </a:t>
            </a:r>
            <a:r>
              <a:rPr lang="en" sz="2800">
                <a:solidFill>
                  <a:srgbClr val="980000"/>
                </a:solidFill>
              </a:rPr>
              <a:t>trust</a:t>
            </a:r>
            <a:r>
              <a:rPr lang="en" sz="2800">
                <a:solidFill>
                  <a:srgbClr val="000000"/>
                </a:solidFill>
              </a:rPr>
              <a:t> the broker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980000"/>
                </a:solidFill>
              </a:rPr>
              <a:t>TTP</a:t>
            </a:r>
            <a:r>
              <a:rPr lang="en" sz="2400">
                <a:solidFill>
                  <a:srgbClr val="000000"/>
                </a:solidFill>
              </a:rPr>
              <a:t> takes responsibility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Trusted Third Party</a:t>
            </a:r>
            <a:endParaRPr sz="3000"/>
          </a:p>
        </p:txBody>
      </p:sp>
      <p:sp>
        <p:nvSpPr>
          <p:cNvPr id="153" name="Google Shape;153;p24"/>
          <p:cNvSpPr/>
          <p:nvPr/>
        </p:nvSpPr>
        <p:spPr>
          <a:xfrm>
            <a:off x="812151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cxnSp>
        <p:nvCxnSpPr>
          <p:cNvPr id="154" name="Google Shape;154;p24"/>
          <p:cNvCxnSpPr/>
          <p:nvPr/>
        </p:nvCxnSpPr>
        <p:spPr>
          <a:xfrm>
            <a:off x="3385575" y="1697525"/>
            <a:ext cx="0" cy="41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 txBox="1"/>
          <p:nvPr/>
        </p:nvSpPr>
        <p:spPr>
          <a:xfrm>
            <a:off x="812150" y="1358025"/>
            <a:ext cx="2231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producer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159475" y="1358025"/>
            <a:ext cx="252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consumer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939625" y="2194563"/>
            <a:ext cx="1755702" cy="114463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cxnSp>
        <p:nvCxnSpPr>
          <p:cNvPr id="158" name="Google Shape;158;p24"/>
          <p:cNvCxnSpPr>
            <a:stCxn id="157" idx="2"/>
            <a:endCxn id="153" idx="0"/>
          </p:cNvCxnSpPr>
          <p:nvPr/>
        </p:nvCxnSpPr>
        <p:spPr>
          <a:xfrm flipH="1">
            <a:off x="1689990" y="3295853"/>
            <a:ext cx="5400" cy="13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4"/>
          <p:cNvSpPr/>
          <p:nvPr/>
        </p:nvSpPr>
        <p:spPr>
          <a:xfrm>
            <a:off x="6544076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environment</a:t>
            </a:r>
            <a:endParaRPr/>
          </a:p>
        </p:txBody>
      </p:sp>
      <p:cxnSp>
        <p:nvCxnSpPr>
          <p:cNvPr id="160" name="Google Shape;160;p24"/>
          <p:cNvCxnSpPr>
            <a:stCxn id="153" idx="3"/>
            <a:endCxn id="159" idx="1"/>
          </p:cNvCxnSpPr>
          <p:nvPr/>
        </p:nvCxnSpPr>
        <p:spPr>
          <a:xfrm>
            <a:off x="2567751" y="4934100"/>
            <a:ext cx="39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4"/>
          <p:cNvSpPr/>
          <p:nvPr/>
        </p:nvSpPr>
        <p:spPr>
          <a:xfrm>
            <a:off x="6544075" y="2121525"/>
            <a:ext cx="1755600" cy="8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cxnSp>
        <p:nvCxnSpPr>
          <p:cNvPr id="162" name="Google Shape;162;p24"/>
          <p:cNvCxnSpPr>
            <a:stCxn id="159" idx="0"/>
            <a:endCxn id="161" idx="4"/>
          </p:cNvCxnSpPr>
          <p:nvPr/>
        </p:nvCxnSpPr>
        <p:spPr>
          <a:xfrm rot="10800000">
            <a:off x="7421876" y="2970300"/>
            <a:ext cx="0" cy="16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4"/>
          <p:cNvSpPr/>
          <p:nvPr/>
        </p:nvSpPr>
        <p:spPr>
          <a:xfrm>
            <a:off x="3786375" y="4398000"/>
            <a:ext cx="1332000" cy="848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</a:t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>
            <a:off x="5671575" y="1697525"/>
            <a:ext cx="0" cy="41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5" name="Google Shape;165;p24"/>
          <p:cNvSpPr txBox="1"/>
          <p:nvPr/>
        </p:nvSpPr>
        <p:spPr>
          <a:xfrm>
            <a:off x="3981950" y="1358025"/>
            <a:ext cx="1237800" cy="5724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TTP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491475" y="2296813"/>
            <a:ext cx="2074200" cy="1971600"/>
          </a:xfrm>
          <a:prstGeom prst="cloudCallout">
            <a:avLst>
              <a:gd fmla="val -92" name="adj1"/>
              <a:gd fmla="val -62329" name="adj2"/>
            </a:avLst>
          </a:prstGeom>
          <a:solidFill>
            <a:schemeClr val="lt2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properties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(typically)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Considerations about the </a:t>
            </a:r>
            <a:r>
              <a:rPr lang="en" sz="3000"/>
              <a:t>TTP</a:t>
            </a:r>
            <a:endParaRPr sz="3000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Often has strong incentives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reputation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Is in a strategic position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centralised controls (if it is the only code transition point)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Considerations about the TTP</a:t>
            </a:r>
            <a:endParaRPr sz="3000"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Often has strong incentives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reputation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Is in a strategic position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centralised controls (if it is the only code transition point)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BUT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980000"/>
                </a:solidFill>
              </a:rPr>
              <a:t>Enlarges the TCB</a:t>
            </a:r>
            <a:r>
              <a:rPr lang="en" sz="2800">
                <a:solidFill>
                  <a:srgbClr val="192F3C"/>
                </a:solidFill>
              </a:rPr>
              <a:t> of the consumer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Could (does!) ignore the requirements of the consumer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Google Play: a concrete example</a:t>
            </a:r>
            <a:endParaRPr sz="300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main store for Android applications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+3.5 million apps, 2 billion devices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Developers submit their apps to a review process before publication on the store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Takes up to 3 days now (few hours 1y ago)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review process is semi-automatic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automatic tools + human analysts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internals are undocumented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Most details are for the developers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Android app distribution process</a:t>
            </a:r>
            <a:endParaRPr sz="300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0" y="1026450"/>
            <a:ext cx="6798600" cy="52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Code development: 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Java (Scala, Kotlin, C++, ...) sources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resources (strings, DBs, libs, ...)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graphics &amp; compat. (layouts, ...)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manifest (app info, permissions, ...)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Compilation and packaging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Bytecode from sources (.dex)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Binary encoding of resources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Returns a zipped archive (.apk) 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Digital signatures (of each item)</a:t>
            </a:r>
            <a:endParaRPr sz="2400">
              <a:solidFill>
                <a:srgbClr val="192F3C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625" y="2500325"/>
            <a:ext cx="2331384" cy="20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Android app distribution process</a:t>
            </a:r>
            <a:endParaRPr sz="3000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App uploading</a:t>
            </a:r>
            <a:r>
              <a:rPr lang="en" sz="2800">
                <a:solidFill>
                  <a:srgbClr val="192F3C"/>
                </a:solidFill>
              </a:rPr>
              <a:t>: 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Google play review process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App installation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App unpackaging and signatures checking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Dedicated folder for app code and resources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App runtime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Bytecode checked (e.g. for type safety)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Process isolation and sandboxing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Dynamic permission system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Understanding the behavior</a:t>
            </a:r>
            <a:endParaRPr sz="3000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Producer side: the behavior of the software is well known/understood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Consumer side: the behavior is partially (or even entirely) obscure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Two approaches:</a:t>
            </a:r>
            <a:endParaRPr sz="2800">
              <a:solidFill>
                <a:srgbClr val="192F3C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ignore the behavior = black box analysis</a:t>
            </a:r>
            <a:endParaRPr sz="2800">
              <a:solidFill>
                <a:srgbClr val="192F3C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AutoNum type="arabicPeriod"/>
            </a:pPr>
            <a:r>
              <a:rPr lang="en" sz="2800">
                <a:solidFill>
                  <a:srgbClr val="192F3C"/>
                </a:solidFill>
              </a:rPr>
              <a:t>try to understand it = white/gray box analysis 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Reverse engineering</a:t>
            </a:r>
            <a:endParaRPr sz="3000"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Going from (low level) code to (high level) specifications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(Manual) code inspection = read the code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Extremely hard because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Low level code is difficult to read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Often developers protect their code (obfuscation)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Reverse engineering (radare2)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88" y="1092700"/>
            <a:ext cx="8524426" cy="53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Reverse engineering (binary ninja)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9480" l="0" r="0" t="9488"/>
          <a:stretch/>
        </p:blipFill>
        <p:spPr>
          <a:xfrm>
            <a:off x="309788" y="1092700"/>
            <a:ext cx="8524425" cy="5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Reverse engineering steps</a:t>
            </a:r>
            <a:endParaRPr sz="3000"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Often starts from multiple representations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Graphs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control flow, call, dependencies, ...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Intermediate languages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assembly, bytecode, ESIL, smali, LLVM IR, …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Supported by other techniques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Term rewriting, execution/debugging, …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Reverse engineering: decompilation</a:t>
            </a:r>
            <a:endParaRPr sz="3000"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Often we consider high level languages (e.g., C) as a satisfactory specification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Almost equivalent to having the source code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same working assumptions of the producer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Formally sound w.r.t. the compilation process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Compilers should preserve the semantics (i.e., the behavior) of programs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 compiler is a translator between two languages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Compiler vs. D</a:t>
            </a:r>
            <a:r>
              <a:rPr lang="en" sz="3000">
                <a:solidFill>
                  <a:schemeClr val="lt1"/>
                </a:solidFill>
              </a:rPr>
              <a:t>ecompiler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50" y="1274388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00" y="1335050"/>
            <a:ext cx="2710324" cy="1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Compiler vs. Decompiler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50" y="1274388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00" y="1335050"/>
            <a:ext cx="2710324" cy="16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775" y="1274400"/>
            <a:ext cx="1747525" cy="1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Compiler vs. Decompiler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50" y="1274388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00" y="1335050"/>
            <a:ext cx="2710324" cy="16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775" y="1274400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997050" y="3940138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00" y="3940150"/>
            <a:ext cx="1747525" cy="1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Compiler vs. Decompiler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50" y="1274388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00" y="1335050"/>
            <a:ext cx="2710324" cy="16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775" y="1274400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997050" y="3940138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00" y="3940150"/>
            <a:ext cx="1747525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9025" y="3940149"/>
            <a:ext cx="1747525" cy="1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Decompilers limitations</a:t>
            </a:r>
            <a:endParaRPr sz="3000"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Compilers remove any “decoration”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high level control structures (while vs. goto)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names (identifiers vs. registers and addresses)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debug information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Compilers optimize and transform the code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Code factorization and simplification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Common mistakes corrections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Unreachable code elimination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Different abstraction levels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pointers vs. addresses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heap vs. bit vector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Decompilers by language</a:t>
            </a:r>
            <a:endParaRPr sz="3000"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bytecode (to Java): doable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bytecode itself is an intermediate representation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Many abstractions are preserved by the compiler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Examples: JD, Procyon, CFR, Jadx, ...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binary (to C): challenging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executables are hard to reverse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Even to C (not so “high level”)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Examples: IDA Pro, </a:t>
            </a:r>
            <a:r>
              <a:rPr lang="en" sz="2400">
                <a:solidFill>
                  <a:srgbClr val="980000"/>
                </a:solidFill>
              </a:rPr>
              <a:t>Ghidra</a:t>
            </a:r>
            <a:endParaRPr sz="2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Preliminaries and motivations (revised)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Dynamic analysis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Static analysis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Hybrid approaches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Ghidra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2989800"/>
            <a:ext cx="85206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Demo time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References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http://java-decompiler.github.io/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https://www.radare.org/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https://ghidra-sre.org/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R. J. Canzanese, M. Oyer, S. Mancordis, M. Kam, “A survey of reverse engineering tools for the 32-bit Microsoft Windows environment”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311700" y="2938500"/>
            <a:ext cx="852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Dynamic Analysis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Basic idea</a:t>
            </a:r>
            <a:endParaRPr sz="3000"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Executing the code is often an effective way to understand it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Briefly, </a:t>
            </a:r>
            <a:r>
              <a:rPr lang="en" sz="2800">
                <a:solidFill>
                  <a:srgbClr val="980000"/>
                </a:solidFill>
              </a:rPr>
              <a:t>test</a:t>
            </a:r>
            <a:r>
              <a:rPr lang="en" sz="2800">
                <a:solidFill>
                  <a:srgbClr val="192F3C"/>
                </a:solidFill>
              </a:rPr>
              <a:t> the software to expose its flaws/behavior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Usually, testing is carried out by the producer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In some cases, the tester and the developer are distinct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good practice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</a:t>
            </a:r>
            <a:endParaRPr sz="3000"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Testing requires proper facilities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Aka Test Execution Environment (TEE)</a:t>
            </a:r>
            <a:endParaRPr sz="2400">
              <a:solidFill>
                <a:srgbClr val="192F3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3000"/>
              <a:buChar char="●"/>
            </a:pPr>
            <a:r>
              <a:rPr lang="en" sz="3000">
                <a:solidFill>
                  <a:srgbClr val="192F3C"/>
                </a:solidFill>
              </a:rPr>
              <a:t>Running untrusted software is risky</a:t>
            </a:r>
            <a:endParaRPr sz="3000">
              <a:solidFill>
                <a:srgbClr val="192F3C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600"/>
              <a:buChar char="○"/>
            </a:pPr>
            <a:r>
              <a:rPr lang="en" sz="2600">
                <a:solidFill>
                  <a:srgbClr val="192F3C"/>
                </a:solidFill>
              </a:rPr>
              <a:t>E.g., think of a malware</a:t>
            </a:r>
            <a:endParaRPr sz="12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Test cases are typically written from specifications and use cases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Unknown to the consumer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quality of the analysis mostly depends on the test cases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TEE setup</a:t>
            </a:r>
            <a:endParaRPr sz="3000"/>
          </a:p>
        </p:txBody>
      </p:sp>
      <p:sp>
        <p:nvSpPr>
          <p:cNvPr id="316" name="Google Shape;316;p47"/>
          <p:cNvSpPr/>
          <p:nvPr/>
        </p:nvSpPr>
        <p:spPr>
          <a:xfrm>
            <a:off x="2933800" y="1695775"/>
            <a:ext cx="3681300" cy="2540700"/>
          </a:xfrm>
          <a:prstGeom prst="frame">
            <a:avLst>
              <a:gd fmla="val 8261" name="adj1"/>
            </a:avLst>
          </a:prstGeom>
          <a:solidFill>
            <a:srgbClr val="F3F3F3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Sandbox</a:t>
            </a:r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3298175" y="3105925"/>
            <a:ext cx="2943000" cy="81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support</a:t>
            </a:r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4092375" y="2059500"/>
            <a:ext cx="2148900" cy="831600"/>
          </a:xfrm>
          <a:prstGeom prst="flowChartAlternateProcess">
            <a:avLst/>
          </a:prstGeom>
          <a:solidFill>
            <a:schemeClr val="lt1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under testing</a:t>
            </a:r>
            <a:endParaRPr/>
          </a:p>
        </p:txBody>
      </p:sp>
      <p:sp>
        <p:nvSpPr>
          <p:cNvPr id="319" name="Google Shape;319;p47"/>
          <p:cNvSpPr/>
          <p:nvPr/>
        </p:nvSpPr>
        <p:spPr>
          <a:xfrm>
            <a:off x="878275" y="2379100"/>
            <a:ext cx="1420200" cy="1369494"/>
          </a:xfrm>
          <a:prstGeom prst="flowChartMultidocument">
            <a:avLst/>
          </a:prstGeom>
          <a:solidFill>
            <a:schemeClr val="lt2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7250425" y="2379100"/>
            <a:ext cx="1420200" cy="1369494"/>
          </a:xfrm>
          <a:prstGeom prst="flowChartMultidocument">
            <a:avLst/>
          </a:prstGeom>
          <a:solidFill>
            <a:schemeClr val="lt2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traces</a:t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878275" y="4554150"/>
            <a:ext cx="7953900" cy="81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Execution Environment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2489988" y="2634475"/>
            <a:ext cx="252300" cy="6633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6806600" y="2634475"/>
            <a:ext cx="252300" cy="6633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/>
          <p:nvPr/>
        </p:nvSpPr>
        <p:spPr>
          <a:xfrm>
            <a:off x="5344375" y="3362925"/>
            <a:ext cx="766152" cy="298998"/>
          </a:xfrm>
          <a:prstGeom prst="flowChartTerminator">
            <a:avLst/>
          </a:prstGeom>
          <a:solidFill>
            <a:schemeClr val="lt2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</a:t>
            </a:r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5344375" y="2450175"/>
            <a:ext cx="766152" cy="298998"/>
          </a:xfrm>
          <a:prstGeom prst="flowChartTerminator">
            <a:avLst/>
          </a:prstGeom>
          <a:solidFill>
            <a:schemeClr val="lt2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Test trace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sequence of entries generated by a test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Such as an execution log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Entries depend on data collected by the probes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Deployed in either the SUT or the RS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If an operation is not under the scope of a probe it passes unobserved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Problem: what should we record?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 strace and ltrace</a:t>
            </a:r>
            <a:endParaRPr sz="3000"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Standard linux utilities used to trace a program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strace for syscalls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ltrace for library calls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No sandbox, test cases TBD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Where are the probes?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strace: uses the ptrace syscall to force “debugging” SUT syscalls (probe in RS)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ltrace: inserts breakpoints in the Procedure Linkage Table (PLT) of the SUT (probe in SUT)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strace and ltrace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11700" y="2989800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Demo time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Considerations</a:t>
            </a:r>
            <a:endParaRPr sz="3000"/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strace and ltrace are perfectly fine if we are interested in syscalls and library calls</a:t>
            </a:r>
            <a:endParaRPr sz="28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BUT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behavior of a software may involve other aspects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internal data manipulation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test cases must be handwritten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software exploration/inspection is hard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why is the program behaving like this?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General statement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Software Verification = Be sure that </a:t>
            </a:r>
            <a:r>
              <a:rPr lang="en" sz="2800">
                <a:solidFill>
                  <a:srgbClr val="000000"/>
                </a:solidFill>
              </a:rPr>
              <a:t>a piece of </a:t>
            </a:r>
            <a:r>
              <a:rPr b="1" lang="en" sz="2800">
                <a:solidFill>
                  <a:srgbClr val="0B5394"/>
                </a:solidFill>
              </a:rPr>
              <a:t>code</a:t>
            </a:r>
            <a:r>
              <a:rPr lang="en" sz="2800">
                <a:solidFill>
                  <a:srgbClr val="192F3C"/>
                </a:solidFill>
              </a:rPr>
              <a:t> complies with </a:t>
            </a:r>
            <a:r>
              <a:rPr lang="en" sz="2800">
                <a:solidFill>
                  <a:srgbClr val="000000"/>
                </a:solidFill>
              </a:rPr>
              <a:t>a </a:t>
            </a:r>
            <a:r>
              <a:rPr b="1" lang="en" sz="2800">
                <a:solidFill>
                  <a:srgbClr val="38761D"/>
                </a:solidFill>
              </a:rPr>
              <a:t>specification</a:t>
            </a:r>
            <a:r>
              <a:rPr lang="en" sz="2800">
                <a:solidFill>
                  <a:srgbClr val="192F3C"/>
                </a:solidFill>
              </a:rPr>
              <a:t> under some </a:t>
            </a:r>
            <a:r>
              <a:rPr b="1" lang="en" sz="2800">
                <a:solidFill>
                  <a:srgbClr val="990000"/>
                </a:solidFill>
              </a:rPr>
              <a:t>assumptions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Fuzz testing</a:t>
            </a:r>
            <a:endParaRPr sz="3000"/>
          </a:p>
        </p:txBody>
      </p:sp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Problem: we don’t have test cases</a:t>
            </a:r>
            <a:endParaRPr sz="28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Solution: just take some “random” input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But random is way too dumb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if(x == 42) do_nasty_things();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What about heuristics?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Can work, but extra rules must be defined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to make tests evolve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mutation-based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Or to reach a specific target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search-based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Fuzzing heuristics </a:t>
            </a:r>
            <a:endParaRPr sz="3000"/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●"/>
            </a:pPr>
            <a:r>
              <a:rPr lang="en" sz="2800">
                <a:solidFill>
                  <a:srgbClr val="192F3C"/>
                </a:solidFill>
              </a:rPr>
              <a:t>Fuzzing heuristics can be classified according to their input generation strategies…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Random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Grammar-based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Mutation-based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… and their testing goals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Code coverage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Search-based</a:t>
            </a:r>
            <a:endParaRPr sz="28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American Fuzzy Lop (AFL and AFL++)</a:t>
            </a:r>
            <a:endParaRPr sz="3000"/>
          </a:p>
        </p:txBody>
      </p:sp>
      <p:sp>
        <p:nvSpPr>
          <p:cNvPr id="367" name="Google Shape;367;p54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mutational fuzzing tool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Works on source and binary 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afl-gcc, afl-clang vs. afl-llvm, afl-qemu, afl-unicorn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Security-oriented (slightly)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Predefined goals such as crashes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Instrumentation-based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puts probes inside the target code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e.g., at compile-time with afl-gcc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Works with complex program inputs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jpeg, xml, ...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American Fuzzy Lop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675"/>
            <a:ext cx="8839200" cy="511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3063"/>
            <a:ext cx="8839199" cy="32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Android Monkey</a:t>
            </a:r>
            <a:endParaRPr sz="3000"/>
          </a:p>
        </p:txBody>
      </p:sp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GUI events fuzzer for Android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works on both real devices and emulator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Simulate random user actions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click, type, scroll, ... 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no search strategy, no test case mutation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Programmable via APIs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Selenium</a:t>
            </a:r>
            <a:endParaRPr sz="3000"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GUI testing framework for Firefox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and other major browsers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Drivers for most actions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click, type, scroll, ... 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Fuzz logic must be implemented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no search strategy, no test case mutation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Programmable via APIs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Also records user’s sessions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in modifiable XML format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strace and ltrace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311700" y="2989800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Demo time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PyAutoGUI</a:t>
            </a:r>
            <a:endParaRPr sz="3000"/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Python module for programmatically controlling the mouse and keyboard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works on major desktop environments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Fully programmable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Fuzz logic must be implemented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no search strategy, no test case mutation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pyautogui.typewrite('Hi!\n')</a:t>
            </a:r>
            <a:endParaRPr sz="2800"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pyautogui.click(220, 810)</a:t>
            </a:r>
            <a:endParaRPr sz="2800"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Considerations</a:t>
            </a:r>
            <a:r>
              <a:rPr lang="en" sz="3000">
                <a:solidFill>
                  <a:schemeClr val="lt1"/>
                </a:solidFill>
              </a:rPr>
              <a:t> about fuzz testing	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Fuzzing is fast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Good support to concurrency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Heuristics are useful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Take advantage of domain knowledge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BUT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Achieving good coverage is extremely hard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Real programs have too many states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Difficult to generate corner cases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Unless you have a great (!) heuristics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Mobile code scenario</a:t>
            </a:r>
            <a:endParaRPr sz="3000"/>
          </a:p>
        </p:txBody>
      </p:sp>
      <p:sp>
        <p:nvSpPr>
          <p:cNvPr id="79" name="Google Shape;79;p17"/>
          <p:cNvSpPr/>
          <p:nvPr/>
        </p:nvSpPr>
        <p:spPr>
          <a:xfrm>
            <a:off x="1269351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4452375" y="1697525"/>
            <a:ext cx="0" cy="41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" name="Google Shape;81;p17"/>
          <p:cNvSpPr txBox="1"/>
          <p:nvPr/>
        </p:nvSpPr>
        <p:spPr>
          <a:xfrm>
            <a:off x="1493825" y="1358025"/>
            <a:ext cx="2231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producer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778475" y="1358025"/>
            <a:ext cx="252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consumer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396825" y="2194563"/>
            <a:ext cx="1755702" cy="114463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cxnSp>
        <p:nvCxnSpPr>
          <p:cNvPr id="84" name="Google Shape;84;p17"/>
          <p:cNvCxnSpPr>
            <a:stCxn id="83" idx="2"/>
            <a:endCxn id="79" idx="0"/>
          </p:cNvCxnSpPr>
          <p:nvPr/>
        </p:nvCxnSpPr>
        <p:spPr>
          <a:xfrm flipH="1">
            <a:off x="2147190" y="3295853"/>
            <a:ext cx="5400" cy="13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/>
          <p:nvPr/>
        </p:nvSpPr>
        <p:spPr>
          <a:xfrm>
            <a:off x="6163076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environment</a:t>
            </a:r>
            <a:endParaRPr/>
          </a:p>
        </p:txBody>
      </p:sp>
      <p:cxnSp>
        <p:nvCxnSpPr>
          <p:cNvPr id="86" name="Google Shape;86;p17"/>
          <p:cNvCxnSpPr>
            <a:stCxn id="79" idx="3"/>
            <a:endCxn id="85" idx="1"/>
          </p:cNvCxnSpPr>
          <p:nvPr/>
        </p:nvCxnSpPr>
        <p:spPr>
          <a:xfrm>
            <a:off x="3024951" y="4934100"/>
            <a:ext cx="31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/>
          <p:nvPr/>
        </p:nvSpPr>
        <p:spPr>
          <a:xfrm>
            <a:off x="6163075" y="2121525"/>
            <a:ext cx="1755600" cy="8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cxnSp>
        <p:nvCxnSpPr>
          <p:cNvPr id="88" name="Google Shape;88;p17"/>
          <p:cNvCxnSpPr>
            <a:stCxn id="85" idx="0"/>
            <a:endCxn id="87" idx="4"/>
          </p:cNvCxnSpPr>
          <p:nvPr/>
        </p:nvCxnSpPr>
        <p:spPr>
          <a:xfrm rot="10800000">
            <a:off x="7040876" y="2970300"/>
            <a:ext cx="0" cy="16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3786375" y="4398000"/>
            <a:ext cx="1332000" cy="848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Debugging</a:t>
            </a:r>
            <a:r>
              <a:rPr lang="en" sz="3000">
                <a:solidFill>
                  <a:schemeClr val="lt1"/>
                </a:solidFill>
              </a:rPr>
              <a:t> about fuzz testing	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14" name="Google Shape;414;p62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Debuggers are fundamental for code development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Can also be used for dynamic code analysis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But remember it is not a sandbox!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Using a debugger we can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Run the code instruction-by-instruction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Inspect memory and registers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Manipulate the program’s state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debugger: quick reference</a:t>
            </a:r>
            <a:endParaRPr sz="3000"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311700" y="1356967"/>
            <a:ext cx="3391200" cy="535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gdb ./crackme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breakpoint main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b *0x080483fe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disass main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delete 1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step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ni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si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info registers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(int) $rbs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x/10x 0xffffcc48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kill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(gdb) quit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3757800" y="1356975"/>
            <a:ext cx="5285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Load crackme and attaches</a:t>
            </a:r>
            <a:r>
              <a:rPr lang="en">
                <a:solidFill>
                  <a:srgbClr val="000000"/>
                </a:solidFill>
              </a:rPr>
              <a:t> gdb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Launch the execution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 a breakpoint at the first </a:t>
            </a:r>
            <a:r>
              <a:rPr lang="en">
                <a:solidFill>
                  <a:srgbClr val="000000"/>
                </a:solidFill>
              </a:rPr>
              <a:t>instruction</a:t>
            </a:r>
            <a:r>
              <a:rPr lang="en">
                <a:solidFill>
                  <a:srgbClr val="000000"/>
                </a:solidFill>
              </a:rPr>
              <a:t> of main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 a breakpoint at address 0x080483fe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Show disassembled code of main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Delete breakpoint number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Run till the next breakpoint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execute the next instruction (jump over call)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Like ni, but steps into called functions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Show all the registers (same as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r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Evaluate and print expression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(int) $rbs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Print</a:t>
            </a:r>
            <a:r>
              <a:rPr lang="en">
                <a:solidFill>
                  <a:srgbClr val="000000"/>
                </a:solidFill>
              </a:rPr>
              <a:t> 10 bytes (hex format) from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0xffffcc48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Terminate execution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Quit gdb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GUI </a:t>
            </a:r>
            <a:r>
              <a:rPr lang="en" sz="3000"/>
              <a:t>Debugging</a:t>
            </a:r>
            <a:r>
              <a:rPr lang="en" sz="3000">
                <a:solidFill>
                  <a:schemeClr val="lt1"/>
                </a:solidFill>
              </a:rPr>
              <a:t> about fuzz testing	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Most debugger also have GUI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These are typically integrated in IDE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Mostly meant to be used by developers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Some alternatives exist for binary analysis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gdbgui (browser-based)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gdbinit (terminal-based)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gdb </a:t>
            </a:r>
            <a:r>
              <a:rPr lang="en" sz="2800">
                <a:solidFill>
                  <a:srgbClr val="192F3C"/>
                </a:solidFill>
              </a:rPr>
              <a:t>dashboard</a:t>
            </a:r>
            <a:r>
              <a:rPr lang="en" sz="2800">
                <a:solidFill>
                  <a:srgbClr val="192F3C"/>
                </a:solidFill>
              </a:rPr>
              <a:t> (extends gdbinit)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Instrumentation</a:t>
            </a:r>
            <a:endParaRPr sz="3000"/>
          </a:p>
        </p:txBody>
      </p:sp>
      <p:sp>
        <p:nvSpPr>
          <p:cNvPr id="433" name="Google Shape;433;p65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Add instructions in a piece of code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programmatically 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Base technique also used by fuzzers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To place probes </a:t>
            </a:r>
            <a:r>
              <a:rPr b="1" lang="en" sz="2400">
                <a:solidFill>
                  <a:srgbClr val="192F3C"/>
                </a:solidFill>
              </a:rPr>
              <a:t>before</a:t>
            </a:r>
            <a:r>
              <a:rPr lang="en" sz="2400">
                <a:solidFill>
                  <a:srgbClr val="192F3C"/>
                </a:solidFill>
              </a:rPr>
              <a:t> execution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Static instrumentation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Changes the behavior of the SUT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Yet in a controlled way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</a:t>
            </a:r>
            <a:r>
              <a:rPr lang="en" sz="3000">
                <a:solidFill>
                  <a:schemeClr val="lt1"/>
                </a:solidFill>
              </a:rPr>
              <a:t> i</a:t>
            </a:r>
            <a:r>
              <a:rPr lang="en" sz="3000">
                <a:solidFill>
                  <a:schemeClr val="lt1"/>
                </a:solidFill>
              </a:rPr>
              <a:t>nstrumentation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39" name="Google Shape;439;p66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Static instrumentation is fine when we know what we are looking for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Similar to adding log messages/printf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Dynamic instrumentation injects code at execution time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More similar to debugging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Frida overview</a:t>
            </a:r>
            <a:endParaRPr sz="3000"/>
          </a:p>
        </p:txBody>
      </p:sp>
      <p:sp>
        <p:nvSpPr>
          <p:cNvPr id="445" name="Google Shape;445;p67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dynamic instrumentation framework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Applies to Linux, Windows, Android, iOS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Works by injecting a JavaScript interpreter in the target program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Scripts can be submitted to the interpreter at runtime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Also accepts JSON requests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Provided with python and C APIs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Frida architecture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451" name="Google Shape;45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25" y="1064677"/>
            <a:ext cx="6976549" cy="53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Frida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57" name="Google Shape;457;p69"/>
          <p:cNvSpPr txBox="1"/>
          <p:nvPr>
            <p:ph idx="1" type="body"/>
          </p:nvPr>
        </p:nvSpPr>
        <p:spPr>
          <a:xfrm>
            <a:off x="311700" y="2989800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Demo time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Considerations</a:t>
            </a:r>
            <a:endParaRPr sz="3000"/>
          </a:p>
        </p:txBody>
      </p:sp>
      <p:sp>
        <p:nvSpPr>
          <p:cNvPr id="463" name="Google Shape;463;p70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Dynamic instrumentation is extremely powerful as a support to manual analysis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Generalizes the notion of debugging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Is the enabling technology for other techniques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E.g., dynamic program slicing</a:t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BUT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Most of the effort is left to the analyst</a:t>
            </a:r>
            <a:endParaRPr sz="28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 Program Slicing</a:t>
            </a:r>
            <a:endParaRPr sz="3000"/>
          </a:p>
        </p:txBody>
      </p:sp>
      <p:sp>
        <p:nvSpPr>
          <p:cNvPr id="469" name="Google Shape;469;p71"/>
          <p:cNvSpPr txBox="1"/>
          <p:nvPr>
            <p:ph idx="1" type="body"/>
          </p:nvPr>
        </p:nvSpPr>
        <p:spPr>
          <a:xfrm>
            <a:off x="311700" y="1286475"/>
            <a:ext cx="8520600" cy="5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Analyzing an entire program may be difficult since its code includes many irrelevant instructions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slice is a fragment of the entire code that only contains certain instructions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E.g., only network or filesystem operations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dynamic slice contains the linear sequence of these instructions executed during a single test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A dynamic slice can be modified and re-executed</a:t>
            </a:r>
            <a:endParaRPr sz="2800">
              <a:solidFill>
                <a:srgbClr val="192F3C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○"/>
            </a:pPr>
            <a:r>
              <a:rPr lang="en" sz="2800">
                <a:solidFill>
                  <a:srgbClr val="192F3C"/>
                </a:solidFill>
              </a:rPr>
              <a:t>The rest of the code is ignored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Producer</a:t>
            </a:r>
            <a:r>
              <a:rPr lang="en" sz="3000"/>
              <a:t> perspective</a:t>
            </a:r>
            <a:endParaRPr sz="3000"/>
          </a:p>
        </p:txBody>
      </p:sp>
      <p:sp>
        <p:nvSpPr>
          <p:cNvPr id="95" name="Google Shape;95;p18"/>
          <p:cNvSpPr/>
          <p:nvPr/>
        </p:nvSpPr>
        <p:spPr>
          <a:xfrm>
            <a:off x="1269351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4452375" y="1697525"/>
            <a:ext cx="0" cy="41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1493825" y="1358025"/>
            <a:ext cx="2231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producer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778475" y="1358025"/>
            <a:ext cx="252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consumer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396825" y="2194563"/>
            <a:ext cx="1755702" cy="1144638"/>
          </a:xfrm>
          <a:prstGeom prst="flowChartMultidocumen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cxnSp>
        <p:nvCxnSpPr>
          <p:cNvPr id="100" name="Google Shape;100;p18"/>
          <p:cNvCxnSpPr>
            <a:stCxn id="99" idx="2"/>
            <a:endCxn id="95" idx="0"/>
          </p:cNvCxnSpPr>
          <p:nvPr/>
        </p:nvCxnSpPr>
        <p:spPr>
          <a:xfrm flipH="1">
            <a:off x="2147190" y="3295853"/>
            <a:ext cx="5400" cy="13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6163076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environment</a:t>
            </a:r>
            <a:endParaRPr/>
          </a:p>
        </p:txBody>
      </p:sp>
      <p:cxnSp>
        <p:nvCxnSpPr>
          <p:cNvPr id="102" name="Google Shape;102;p18"/>
          <p:cNvCxnSpPr>
            <a:stCxn id="95" idx="3"/>
            <a:endCxn id="101" idx="1"/>
          </p:cNvCxnSpPr>
          <p:nvPr/>
        </p:nvCxnSpPr>
        <p:spPr>
          <a:xfrm>
            <a:off x="3024951" y="4934100"/>
            <a:ext cx="31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/>
          <p:nvPr/>
        </p:nvSpPr>
        <p:spPr>
          <a:xfrm>
            <a:off x="6163075" y="2121525"/>
            <a:ext cx="1755600" cy="8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cxnSp>
        <p:nvCxnSpPr>
          <p:cNvPr id="104" name="Google Shape;104;p18"/>
          <p:cNvCxnSpPr>
            <a:stCxn id="101" idx="0"/>
            <a:endCxn id="103" idx="4"/>
          </p:cNvCxnSpPr>
          <p:nvPr/>
        </p:nvCxnSpPr>
        <p:spPr>
          <a:xfrm rot="10800000">
            <a:off x="7040876" y="2970300"/>
            <a:ext cx="0" cy="16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/>
          <p:nvPr/>
        </p:nvSpPr>
        <p:spPr>
          <a:xfrm>
            <a:off x="3428400" y="1937388"/>
            <a:ext cx="2074200" cy="1971600"/>
          </a:xfrm>
          <a:prstGeom prst="cloudCallout">
            <a:avLst>
              <a:gd fmla="val -51322" name="adj1"/>
              <a:gd fmla="val -55855" name="adj2"/>
            </a:avLst>
          </a:prstGeom>
          <a:solidFill>
            <a:schemeClr val="lt2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functional and non functional properties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786375" y="4398000"/>
            <a:ext cx="1332000" cy="848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475" name="Google Shape;475;p72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https://www.fuzzingbook.org/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http://lcamtuf.coredump.cx/afl/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https://developer.android.com/studio/test/monkey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 u="sng">
                <a:solidFill>
                  <a:schemeClr val="hlink"/>
                </a:solidFill>
                <a:hlinkClick r:id="rId6"/>
              </a:rPr>
              <a:t>https://www.frida.re/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/>
          <p:nvPr>
            <p:ph idx="1" type="body"/>
          </p:nvPr>
        </p:nvSpPr>
        <p:spPr>
          <a:xfrm>
            <a:off x="311700" y="2938500"/>
            <a:ext cx="852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Static</a:t>
            </a:r>
            <a:r>
              <a:rPr lang="en" sz="4800">
                <a:solidFill>
                  <a:srgbClr val="192F3C"/>
                </a:solidFill>
              </a:rPr>
              <a:t> Analysis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Beyond dynamic analysis</a:t>
            </a:r>
            <a:endParaRPr sz="3000"/>
          </a:p>
        </p:txBody>
      </p:sp>
      <p:sp>
        <p:nvSpPr>
          <p:cNvPr id="486" name="Google Shape;486;p74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Dynamic analysis can be very effective</a:t>
            </a:r>
            <a:endParaRPr sz="2800">
              <a:solidFill>
                <a:srgbClr val="192F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BUT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Needs a human supervisor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Either directly (e.g., debugging) or indirectly (e.g., heuristics definition)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Cannot consider a program as a whole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Just a finite number of traces/test cases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Sometimes running is not an option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Even in a sandbox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analysis</a:t>
            </a:r>
            <a:endParaRPr sz="3000"/>
          </a:p>
        </p:txBody>
      </p:sp>
      <p:sp>
        <p:nvSpPr>
          <p:cNvPr id="492" name="Google Shape;492;p75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Approximate the actual behavior of a program (abstraction) by means of a </a:t>
            </a:r>
            <a:r>
              <a:rPr lang="en" sz="2800">
                <a:solidFill>
                  <a:srgbClr val="0000FF"/>
                </a:solidFill>
              </a:rPr>
              <a:t>model</a:t>
            </a:r>
            <a:endParaRPr sz="2800">
              <a:solidFill>
                <a:srgbClr val="0000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Verify whether the model satisfies or violate certain </a:t>
            </a:r>
            <a:r>
              <a:rPr lang="en" sz="2800">
                <a:solidFill>
                  <a:srgbClr val="38761D"/>
                </a:solidFill>
              </a:rPr>
              <a:t>properties</a:t>
            </a:r>
            <a:r>
              <a:rPr lang="en" sz="2800">
                <a:solidFill>
                  <a:srgbClr val="192F3C"/>
                </a:solidFill>
              </a:rPr>
              <a:t> of interest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980000"/>
                </a:solidFill>
              </a:rPr>
              <a:t>Apply</a:t>
            </a:r>
            <a:r>
              <a:rPr lang="en" sz="2800">
                <a:solidFill>
                  <a:srgbClr val="192F3C"/>
                </a:solidFill>
              </a:rPr>
              <a:t> the result of the verification to the program according to the characteristics of the abstraction procedure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vs code</a:t>
            </a:r>
            <a:endParaRPr sz="3000"/>
          </a:p>
        </p:txBody>
      </p:sp>
      <p:sp>
        <p:nvSpPr>
          <p:cNvPr id="498" name="Google Shape;498;p76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code is a baseline for abstraction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code itself is a model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No abstraction, same verification complexity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Abstraction takes information away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verification is simpler but less precise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Risk of false results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Abstraction technique may not be conservative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Results might not be portable to the code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Relationship between model and code</a:t>
            </a:r>
            <a:endParaRPr sz="3000"/>
          </a:p>
        </p:txBody>
      </p:sp>
      <p:sp>
        <p:nvSpPr>
          <p:cNvPr id="504" name="Google Shape;504;p77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Under-approximation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model represents a subset of the code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Risk of false negatives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Over-approximation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The model represents a superset of the code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Risk of false positives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No specific relationship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Risk of both false results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Android static permissions</a:t>
            </a:r>
            <a:endParaRPr sz="3000"/>
          </a:p>
        </p:txBody>
      </p:sp>
      <p:sp>
        <p:nvSpPr>
          <p:cNvPr id="510" name="Google Shape;510;p78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Android manifest file contains a list of the permissions that an App may request at runtime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Example: STORAGE and NETWORK 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Under-approximation: disk read/write is unrelated to network connections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Over-approximation: disk data goes to the network, network data goes to the disk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Other: data from the network is stored, nothing is sent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of models</a:t>
            </a:r>
            <a:endParaRPr sz="3000"/>
          </a:p>
        </p:txBody>
      </p:sp>
      <p:sp>
        <p:nvSpPr>
          <p:cNvPr id="516" name="Google Shape;516;p79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Software engineering: UML, BPMN, …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Used for the initial specification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Don’t have a formal semantics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Finite state machines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Relatively simple to generate and analyse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Not very expressive (only regular properties)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Process algebras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Expressive, good model of computation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Verification may be hard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Petri nets, </a:t>
            </a:r>
            <a:r>
              <a:rPr lang="en" sz="2800">
                <a:solidFill>
                  <a:srgbClr val="192F3C"/>
                </a:solidFill>
              </a:rPr>
              <a:t>stochastic</a:t>
            </a:r>
            <a:r>
              <a:rPr lang="en" sz="2800">
                <a:solidFill>
                  <a:srgbClr val="192F3C"/>
                </a:solidFill>
              </a:rPr>
              <a:t> models, ...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Memory: the bottleneck</a:t>
            </a:r>
            <a:endParaRPr sz="3000"/>
          </a:p>
        </p:txBody>
      </p:sp>
      <p:sp>
        <p:nvSpPr>
          <p:cNvPr id="522" name="Google Shape;522;p80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The main source of approximation is the memory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Real programs deal with large amounts of data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Each memory configuration is a possible state of the program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Memory models use abstract representations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Memory model matters</a:t>
            </a:r>
            <a:endParaRPr sz="3000"/>
          </a:p>
        </p:txBody>
      </p:sp>
      <p:sp>
        <p:nvSpPr>
          <p:cNvPr id="528" name="Google Shape;528;p81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Consider the following, multi-thread program at state (x = 0, y = 0)</a:t>
            </a:r>
            <a:endParaRPr sz="2800">
              <a:solidFill>
                <a:srgbClr val="192F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t1: store(x, 1); load(r1, y);</a:t>
            </a:r>
            <a:endParaRPr sz="2800">
              <a:solidFill>
                <a:srgbClr val="192F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t2: store(y, 1); load(r2, x);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Which of these are possible?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(r1 = 1, r2 = 1)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(r1 = 1, r2 = 0)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(r1 = 0, r2 = 0)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Consumer</a:t>
            </a:r>
            <a:r>
              <a:rPr lang="en" sz="3000"/>
              <a:t> perspective</a:t>
            </a:r>
            <a:endParaRPr sz="3000"/>
          </a:p>
        </p:txBody>
      </p:sp>
      <p:sp>
        <p:nvSpPr>
          <p:cNvPr id="112" name="Google Shape;112;p19"/>
          <p:cNvSpPr/>
          <p:nvPr/>
        </p:nvSpPr>
        <p:spPr>
          <a:xfrm>
            <a:off x="1269351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>
            <a:off x="4452375" y="1697525"/>
            <a:ext cx="0" cy="41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1493825" y="1358025"/>
            <a:ext cx="2231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producer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778475" y="1358025"/>
            <a:ext cx="252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Code consumer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396825" y="2194563"/>
            <a:ext cx="1755702" cy="1144638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cxnSp>
        <p:nvCxnSpPr>
          <p:cNvPr id="117" name="Google Shape;117;p19"/>
          <p:cNvCxnSpPr>
            <a:stCxn id="116" idx="2"/>
            <a:endCxn id="112" idx="0"/>
          </p:cNvCxnSpPr>
          <p:nvPr/>
        </p:nvCxnSpPr>
        <p:spPr>
          <a:xfrm flipH="1">
            <a:off x="2147190" y="3295853"/>
            <a:ext cx="5400" cy="13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6163076" y="4621500"/>
            <a:ext cx="1755600" cy="62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environment</a:t>
            </a:r>
            <a:endParaRPr/>
          </a:p>
        </p:txBody>
      </p:sp>
      <p:cxnSp>
        <p:nvCxnSpPr>
          <p:cNvPr id="119" name="Google Shape;119;p19"/>
          <p:cNvCxnSpPr>
            <a:stCxn id="112" idx="3"/>
            <a:endCxn id="118" idx="1"/>
          </p:cNvCxnSpPr>
          <p:nvPr/>
        </p:nvCxnSpPr>
        <p:spPr>
          <a:xfrm>
            <a:off x="3024951" y="4934100"/>
            <a:ext cx="31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/>
          <p:nvPr/>
        </p:nvSpPr>
        <p:spPr>
          <a:xfrm>
            <a:off x="6163075" y="2121525"/>
            <a:ext cx="1755600" cy="8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cxnSp>
        <p:nvCxnSpPr>
          <p:cNvPr id="121" name="Google Shape;121;p19"/>
          <p:cNvCxnSpPr>
            <a:stCxn id="118" idx="0"/>
            <a:endCxn id="120" idx="4"/>
          </p:cNvCxnSpPr>
          <p:nvPr/>
        </p:nvCxnSpPr>
        <p:spPr>
          <a:xfrm rot="10800000">
            <a:off x="7040876" y="2970300"/>
            <a:ext cx="0" cy="16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/>
          <p:nvPr/>
        </p:nvSpPr>
        <p:spPr>
          <a:xfrm>
            <a:off x="3428400" y="1937388"/>
            <a:ext cx="2074200" cy="1971600"/>
          </a:xfrm>
          <a:prstGeom prst="cloudCallout">
            <a:avLst>
              <a:gd fmla="val 67081" name="adj1"/>
              <a:gd fmla="val -58102" name="adj2"/>
            </a:avLst>
          </a:prstGeom>
          <a:solidFill>
            <a:schemeClr val="lt2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on functional properties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(typically)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786375" y="4398000"/>
            <a:ext cx="1332000" cy="848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Memory model matters</a:t>
            </a:r>
            <a:endParaRPr sz="3000"/>
          </a:p>
        </p:txBody>
      </p:sp>
      <p:sp>
        <p:nvSpPr>
          <p:cNvPr id="534" name="Google Shape;534;p82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Consider the following, multi-thread program at state (x = 0, y = 0)</a:t>
            </a:r>
            <a:endParaRPr sz="2800">
              <a:solidFill>
                <a:srgbClr val="192F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t1: store(x, 1); load(r1, y);</a:t>
            </a:r>
            <a:endParaRPr sz="2800">
              <a:solidFill>
                <a:srgbClr val="192F3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92F3C"/>
                </a:solidFill>
              </a:rPr>
              <a:t>t2: store(y, 1); load(r2, x);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Which of these are possible?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(r1 = 1, r2 = 1)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(r1 = 1, r2 = 0)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(r1 = 0, r2 = 0)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Answer: all of them (according to some memory model)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3"/>
          <p:cNvSpPr txBox="1"/>
          <p:nvPr>
            <p:ph type="title"/>
          </p:nvPr>
        </p:nvSpPr>
        <p:spPr>
          <a:xfrm>
            <a:off x="311700" y="1076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Concrete execution</a:t>
            </a:r>
            <a:endParaRPr sz="3000"/>
          </a:p>
        </p:txBody>
      </p:sp>
      <p:sp>
        <p:nvSpPr>
          <p:cNvPr id="540" name="Google Shape;540;p83"/>
          <p:cNvSpPr txBox="1"/>
          <p:nvPr>
            <p:ph idx="1" type="body"/>
          </p:nvPr>
        </p:nvSpPr>
        <p:spPr>
          <a:xfrm>
            <a:off x="311700" y="1125497"/>
            <a:ext cx="85206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program</a:t>
            </a:r>
            <a:r>
              <a:rPr lang="en" sz="2800"/>
              <a:t> </a:t>
            </a:r>
            <a:r>
              <a:rPr b="1" lang="en" sz="2800"/>
              <a:t>state </a:t>
            </a:r>
            <a:r>
              <a:rPr lang="en" sz="2800"/>
              <a:t>is it’s memory at runtime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Stack, heap, registers, …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Each location contains a value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Ex: reg r := 1337, address 0x4030c6 := ‘A’, ...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/>
              <a:t>C</a:t>
            </a:r>
            <a:r>
              <a:rPr b="1" lang="en" sz="2800"/>
              <a:t>oncrete execution</a:t>
            </a:r>
            <a:r>
              <a:rPr lang="en" sz="2800"/>
              <a:t> (run/debug) modifies </a:t>
            </a:r>
            <a:r>
              <a:rPr b="1" lang="en" sz="2800"/>
              <a:t>values </a:t>
            </a:r>
            <a:r>
              <a:rPr lang="en" sz="2800"/>
              <a:t>in the state</a:t>
            </a:r>
            <a:endParaRPr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4"/>
          <p:cNvSpPr txBox="1"/>
          <p:nvPr>
            <p:ph type="title"/>
          </p:nvPr>
        </p:nvSpPr>
        <p:spPr>
          <a:xfrm>
            <a:off x="311700" y="28688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Concrete execution: example</a:t>
            </a:r>
            <a:endParaRPr sz="3000"/>
          </a:p>
        </p:txBody>
      </p:sp>
      <p:sp>
        <p:nvSpPr>
          <p:cNvPr id="546" name="Google Shape;546;p84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5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2" name="Google Shape;552;p85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1526100"/>
                <a:gridCol w="15261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Name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Value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0x3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0x4B...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553" name="Google Shape;553;p85"/>
          <p:cNvSpPr txBox="1"/>
          <p:nvPr>
            <p:ph type="title"/>
          </p:nvPr>
        </p:nvSpPr>
        <p:spPr>
          <a:xfrm>
            <a:off x="311700" y="28688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Concrete execution: example</a:t>
            </a:r>
            <a:endParaRPr sz="3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9" name="Google Shape;559;p86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1526100"/>
                <a:gridCol w="15261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Name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Value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0x3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0x4B...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0x6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560" name="Google Shape;560;p86"/>
          <p:cNvSpPr txBox="1"/>
          <p:nvPr>
            <p:ph type="title"/>
          </p:nvPr>
        </p:nvSpPr>
        <p:spPr>
          <a:xfrm>
            <a:off x="311700" y="28688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Concrete execution: example</a:t>
            </a:r>
            <a:endParaRPr sz="3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7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6" name="Google Shape;566;p87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1526100"/>
                <a:gridCol w="15261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Name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Value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0x3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0x4B...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0x6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567" name="Google Shape;567;p87"/>
          <p:cNvSpPr txBox="1"/>
          <p:nvPr>
            <p:ph type="title"/>
          </p:nvPr>
        </p:nvSpPr>
        <p:spPr>
          <a:xfrm>
            <a:off x="311700" y="28688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Concrete execution: example</a:t>
            </a:r>
            <a:endParaRPr sz="3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8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3" name="Google Shape;573;p88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1526100"/>
                <a:gridCol w="15261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Name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Value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0x3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0x4B...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0x8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574" name="Google Shape;574;p88"/>
          <p:cNvSpPr txBox="1"/>
          <p:nvPr>
            <p:ph type="title"/>
          </p:nvPr>
        </p:nvSpPr>
        <p:spPr>
          <a:xfrm>
            <a:off x="311700" y="28688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Concrete execution: example</a:t>
            </a:r>
            <a:endParaRPr sz="3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9"/>
          <p:cNvSpPr txBox="1"/>
          <p:nvPr>
            <p:ph type="title"/>
          </p:nvPr>
        </p:nvSpPr>
        <p:spPr>
          <a:xfrm>
            <a:off x="311700" y="21965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intuizione </a:t>
            </a:r>
            <a:endParaRPr sz="3000"/>
          </a:p>
        </p:txBody>
      </p:sp>
      <p:sp>
        <p:nvSpPr>
          <p:cNvPr id="580" name="Google Shape;580;p89"/>
          <p:cNvSpPr txBox="1"/>
          <p:nvPr>
            <p:ph idx="1" type="body"/>
          </p:nvPr>
        </p:nvSpPr>
        <p:spPr>
          <a:xfrm>
            <a:off x="311700" y="1174798"/>
            <a:ext cx="8520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Run programs in</a:t>
            </a:r>
            <a:r>
              <a:rPr lang="en" sz="2600"/>
              <a:t> </a:t>
            </a:r>
            <a:r>
              <a:rPr b="1" lang="en" sz="2600"/>
              <a:t>symbolic states</a:t>
            </a:r>
            <a:r>
              <a:rPr lang="en" sz="2600"/>
              <a:t> where </a:t>
            </a:r>
            <a:r>
              <a:rPr b="1" lang="en" sz="2600"/>
              <a:t>constraints</a:t>
            </a:r>
            <a:r>
              <a:rPr lang="en" sz="2600"/>
              <a:t> are used </a:t>
            </a:r>
            <a:r>
              <a:rPr lang="en" sz="2600"/>
              <a:t>instead</a:t>
            </a:r>
            <a:r>
              <a:rPr lang="en" sz="2600"/>
              <a:t> of values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Constraints can contain symbolic variables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A single symbolic execution explores </a:t>
            </a:r>
            <a:r>
              <a:rPr b="1" lang="en" sz="2600"/>
              <a:t>all</a:t>
            </a:r>
            <a:r>
              <a:rPr lang="en" sz="2600"/>
              <a:t> the concrete executions visiting the same instructions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At each conditional </a:t>
            </a:r>
            <a:r>
              <a:rPr b="1" lang="en" sz="2600"/>
              <a:t>we decide the branch to take </a:t>
            </a:r>
            <a:endParaRPr b="1"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Constraints must be</a:t>
            </a:r>
            <a:r>
              <a:rPr lang="en" sz="2600"/>
              <a:t> </a:t>
            </a:r>
            <a:r>
              <a:rPr b="1" lang="en" sz="2600"/>
              <a:t>satisfiable </a:t>
            </a:r>
            <a:endParaRPr b="1"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n" sz="2600"/>
              <a:t>(ex. x &gt; 7 &amp;&amp; x &lt; 3 is not)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Each </a:t>
            </a:r>
            <a:r>
              <a:rPr b="1" lang="en" sz="2600"/>
              <a:t>solution</a:t>
            </a:r>
            <a:r>
              <a:rPr lang="en" sz="2600"/>
              <a:t> to the constraints in memory is a concrete execution</a:t>
            </a:r>
            <a:endParaRPr b="1" sz="2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  <p:sp>
        <p:nvSpPr>
          <p:cNvPr id="586" name="Google Shape;586;p90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1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2" name="Google Shape;592;p91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593" name="Google Shape;593;p91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Producer vs. consumer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Valuable resources: code, servers VS. files, data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Programming languages: high level VS. low level</a:t>
            </a:r>
            <a:endParaRPr sz="28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Worst case scenario: misuse VS. malware </a:t>
            </a:r>
            <a:endParaRPr sz="2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2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9" name="Google Shape;599;p92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= 2</a:t>
                      </a:r>
                      <a:r>
                        <a:rPr lang="en" sz="1900"/>
                        <a:t>*</a:t>
                      </a:r>
                      <a:r>
                        <a:rPr lang="en" sz="1900"/>
                        <a:t>argc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600" name="Google Shape;600;p92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3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6" name="Google Shape;606;p93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= 2*argc</a:t>
                      </a:r>
                      <a:endParaRPr sz="1900"/>
                    </a:p>
                  </a:txBody>
                  <a:tcPr marT="121900" marB="1219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&lt; 7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607" name="Google Shape;607;p93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4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3" name="Google Shape;613;p94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= 2*argc + argc - 1</a:t>
                      </a:r>
                      <a:endParaRPr sz="1900"/>
                    </a:p>
                  </a:txBody>
                  <a:tcPr marT="121900" marB="1219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&lt; 7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614" name="Google Shape;614;p94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5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20" name="Google Shape;620;p95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= 2*argc + argc - 1</a:t>
                      </a:r>
                      <a:endParaRPr sz="1900"/>
                    </a:p>
                  </a:txBody>
                  <a:tcPr marT="121900" marB="1219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&lt; 7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&gt; 12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621" name="Google Shape;621;p95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6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27" name="Google Shape;627;p96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= 2*argc + argc - 1</a:t>
                      </a:r>
                      <a:endParaRPr sz="1900"/>
                    </a:p>
                  </a:txBody>
                  <a:tcPr marT="121900" marB="1219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&lt; 7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&gt; 12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628" name="Google Shape;628;p96"/>
          <p:cNvSpPr txBox="1"/>
          <p:nvPr/>
        </p:nvSpPr>
        <p:spPr>
          <a:xfrm>
            <a:off x="2532550" y="5232300"/>
            <a:ext cx="59268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</a:rPr>
              <a:t>Any pair of values for</a:t>
            </a:r>
            <a:r>
              <a:rPr lang="en" sz="2600">
                <a:solidFill>
                  <a:srgbClr val="980000"/>
                </a:solidFill>
              </a:rPr>
              <a:t> </a:t>
            </a:r>
            <a:r>
              <a:rPr b="1" lang="en" sz="26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 sz="2600">
                <a:solidFill>
                  <a:srgbClr val="980000"/>
                </a:solidFill>
              </a:rPr>
              <a:t> and </a:t>
            </a:r>
            <a:r>
              <a:rPr b="1" lang="en" sz="26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r>
              <a:rPr lang="en" sz="2600">
                <a:solidFill>
                  <a:srgbClr val="980000"/>
                </a:solidFill>
              </a:rPr>
              <a:t> that satisfies the constraints will lead to </a:t>
            </a:r>
            <a:r>
              <a:rPr lang="en" sz="2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fail()</a:t>
            </a:r>
            <a:r>
              <a:rPr lang="en" sz="2600">
                <a:solidFill>
                  <a:srgbClr val="980000"/>
                </a:solidFill>
              </a:rPr>
              <a:t>!</a:t>
            </a:r>
            <a:endParaRPr sz="2600">
              <a:solidFill>
                <a:srgbClr val="980000"/>
              </a:solidFill>
            </a:endParaRPr>
          </a:p>
        </p:txBody>
      </p:sp>
      <p:sp>
        <p:nvSpPr>
          <p:cNvPr id="629" name="Google Shape;629;p96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7"/>
          <p:cNvSpPr txBox="1"/>
          <p:nvPr>
            <p:ph idx="1" type="body"/>
          </p:nvPr>
        </p:nvSpPr>
        <p:spPr>
          <a:xfrm>
            <a:off x="311700" y="1536633"/>
            <a:ext cx="494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main(int argc, char **argv)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int c = argc * 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if(argc &lt; 7)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+= argc - 1;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 -= argc + 3;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if(c &gt; 12)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▶️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success();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5" name="Google Shape;635;p97"/>
          <p:cNvGraphicFramePr/>
          <p:nvPr/>
        </p:nvGraphicFramePr>
        <p:xfrm>
          <a:off x="5780100" y="16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{E187F1F5-3E12-4842-BE4A-0DE21378F5DD}</a:tableStyleId>
              </a:tblPr>
              <a:tblGrid>
                <a:gridCol w="26792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Constraints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X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argv = 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Y</a:t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= 2*argc + argc - 1</a:t>
                      </a:r>
                      <a:endParaRPr sz="1900"/>
                    </a:p>
                  </a:txBody>
                  <a:tcPr marT="121900" marB="1219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argc &lt; 7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 &gt; 12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636" name="Google Shape;636;p97"/>
          <p:cNvSpPr txBox="1"/>
          <p:nvPr/>
        </p:nvSpPr>
        <p:spPr>
          <a:xfrm>
            <a:off x="2532550" y="5232300"/>
            <a:ext cx="59268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</a:rPr>
              <a:t>Any pair of values for </a:t>
            </a:r>
            <a:r>
              <a:rPr b="1" lang="en" sz="26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 sz="2600">
                <a:solidFill>
                  <a:srgbClr val="980000"/>
                </a:solidFill>
              </a:rPr>
              <a:t> and </a:t>
            </a:r>
            <a:r>
              <a:rPr b="1" lang="en" sz="26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r>
              <a:rPr lang="en" sz="2600">
                <a:solidFill>
                  <a:srgbClr val="980000"/>
                </a:solidFill>
              </a:rPr>
              <a:t> that satisfies the constraints will lead to </a:t>
            </a:r>
            <a:r>
              <a:rPr lang="en" sz="2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fail()</a:t>
            </a:r>
            <a:r>
              <a:rPr lang="en" sz="2600">
                <a:solidFill>
                  <a:srgbClr val="980000"/>
                </a:solidFill>
              </a:rPr>
              <a:t>!		E.g., </a:t>
            </a:r>
            <a:r>
              <a:rPr b="1" lang="en" sz="26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X </a:t>
            </a:r>
            <a:r>
              <a:rPr lang="en" sz="2600">
                <a:solidFill>
                  <a:srgbClr val="980000"/>
                </a:solidFill>
              </a:rPr>
              <a:t>= 5</a:t>
            </a:r>
            <a:endParaRPr sz="2600">
              <a:solidFill>
                <a:srgbClr val="980000"/>
              </a:solidFill>
            </a:endParaRPr>
          </a:p>
        </p:txBody>
      </p:sp>
      <p:sp>
        <p:nvSpPr>
          <p:cNvPr id="637" name="Google Shape;637;p97"/>
          <p:cNvSpPr txBox="1"/>
          <p:nvPr>
            <p:ph type="title"/>
          </p:nvPr>
        </p:nvSpPr>
        <p:spPr>
          <a:xfrm>
            <a:off x="311700" y="29810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execution: example</a:t>
            </a:r>
            <a:endParaRPr sz="3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8"/>
          <p:cNvSpPr txBox="1"/>
          <p:nvPr>
            <p:ph type="title"/>
          </p:nvPr>
        </p:nvSpPr>
        <p:spPr>
          <a:xfrm>
            <a:off x="311700" y="26458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SMT constraints solvering</a:t>
            </a:r>
            <a:endParaRPr sz="3000"/>
          </a:p>
        </p:txBody>
      </p:sp>
      <p:sp>
        <p:nvSpPr>
          <p:cNvPr id="643" name="Google Shape;643;p98"/>
          <p:cNvSpPr txBox="1"/>
          <p:nvPr>
            <p:ph idx="1" type="body"/>
          </p:nvPr>
        </p:nvSpPr>
        <p:spPr>
          <a:xfrm>
            <a:off x="311700" y="1536150"/>
            <a:ext cx="8520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</a:t>
            </a:r>
            <a:r>
              <a:rPr lang="en" sz="2800"/>
              <a:t>atisfiability Modulo Theories (SMT): find solutions to sets of constraints (referring to different theories)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If the there are not valid solutions, the solver returns UNSAT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Otherwise a </a:t>
            </a:r>
            <a:r>
              <a:rPr b="1" lang="en" sz="2800"/>
              <a:t>model</a:t>
            </a:r>
            <a:r>
              <a:rPr lang="en" sz="2800"/>
              <a:t> is returned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model == valid assignment of values to variables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Z3 is the SMT solver by Microsoft (quite powerful)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700"/>
              <a:t>DEMO </a:t>
            </a:r>
            <a:endParaRPr sz="37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 tools</a:t>
            </a:r>
            <a:endParaRPr sz="3000"/>
          </a:p>
        </p:txBody>
      </p:sp>
      <p:sp>
        <p:nvSpPr>
          <p:cNvPr id="649" name="Google Shape;649;p99"/>
          <p:cNvSpPr txBox="1"/>
          <p:nvPr>
            <p:ph idx="1" type="body"/>
          </p:nvPr>
        </p:nvSpPr>
        <p:spPr>
          <a:xfrm>
            <a:off x="311700" y="1286475"/>
            <a:ext cx="85206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Triton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Dynamic symbolic execution engine for binaries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Dynamic + symbolic = concolic (further to come)</a:t>
            </a:r>
            <a:endParaRPr sz="2400">
              <a:solidFill>
                <a:srgbClr val="192F3C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■"/>
            </a:pPr>
            <a:r>
              <a:rPr lang="en" sz="2400">
                <a:solidFill>
                  <a:srgbClr val="192F3C"/>
                </a:solidFill>
              </a:rPr>
              <a:t>Based on Intel’s dynamic instrumentation tool PIN</a:t>
            </a:r>
            <a:endParaRPr sz="2400">
              <a:solidFill>
                <a:srgbClr val="192F3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●"/>
            </a:pPr>
            <a:r>
              <a:rPr lang="en" sz="2400">
                <a:solidFill>
                  <a:srgbClr val="192F3C"/>
                </a:solidFill>
              </a:rPr>
              <a:t>Manticore</a:t>
            </a:r>
            <a:endParaRPr sz="24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Pure symbolic </a:t>
            </a:r>
            <a:r>
              <a:rPr lang="en" sz="2400">
                <a:solidFill>
                  <a:srgbClr val="192F3C"/>
                </a:solidFill>
              </a:rPr>
              <a:t>execution</a:t>
            </a:r>
            <a:r>
              <a:rPr lang="en" sz="2400">
                <a:solidFill>
                  <a:srgbClr val="192F3C"/>
                </a:solidFill>
              </a:rPr>
              <a:t> engine for binaries, WASM and Solidity (Ethereum)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Char char="●"/>
            </a:pPr>
            <a:r>
              <a:rPr b="1" lang="en" sz="2800">
                <a:solidFill>
                  <a:srgbClr val="980000"/>
                </a:solidFill>
              </a:rPr>
              <a:t>Klee</a:t>
            </a:r>
            <a:endParaRPr b="1" sz="2800">
              <a:solidFill>
                <a:srgbClr val="98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Pure symbolic execution engine for C sources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Char char="●"/>
            </a:pPr>
            <a:r>
              <a:rPr b="1" lang="en" sz="2800">
                <a:solidFill>
                  <a:srgbClr val="980000"/>
                </a:solidFill>
              </a:rPr>
              <a:t>Angr</a:t>
            </a:r>
            <a:endParaRPr b="1" sz="2800">
              <a:solidFill>
                <a:srgbClr val="98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Pure symbolic execution engine for binaries</a:t>
            </a:r>
            <a:endParaRPr sz="24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0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Klee in a nutshell</a:t>
            </a:r>
            <a:endParaRPr sz="3000"/>
          </a:p>
        </p:txBody>
      </p:sp>
      <p:sp>
        <p:nvSpPr>
          <p:cNvPr id="655" name="Google Shape;655;p100"/>
          <p:cNvSpPr txBox="1"/>
          <p:nvPr>
            <p:ph idx="1" type="body"/>
          </p:nvPr>
        </p:nvSpPr>
        <p:spPr>
          <a:xfrm>
            <a:off x="311700" y="1286475"/>
            <a:ext cx="30195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A re-implemented llvm/bitcode interpreter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Using </a:t>
            </a:r>
            <a:br>
              <a:rPr lang="en" sz="2400">
                <a:solidFill>
                  <a:srgbClr val="192F3C"/>
                </a:solidFill>
              </a:rPr>
            </a:br>
            <a:r>
              <a:rPr lang="en" sz="2400">
                <a:solidFill>
                  <a:srgbClr val="192F3C"/>
                </a:solidFill>
              </a:rPr>
              <a:t>symbolic semantics</a:t>
            </a:r>
            <a:endParaRPr sz="2400">
              <a:solidFill>
                <a:srgbClr val="192F3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800"/>
              <a:buChar char="●"/>
            </a:pPr>
            <a:r>
              <a:rPr lang="en" sz="2800">
                <a:solidFill>
                  <a:srgbClr val="192F3C"/>
                </a:solidFill>
              </a:rPr>
              <a:t>Provided as a C library</a:t>
            </a:r>
            <a:endParaRPr sz="2800">
              <a:solidFill>
                <a:srgbClr val="192F3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92F3C"/>
              </a:buClr>
              <a:buSzPts val="2400"/>
              <a:buChar char="○"/>
            </a:pPr>
            <a:r>
              <a:rPr lang="en" sz="2400">
                <a:solidFill>
                  <a:srgbClr val="192F3C"/>
                </a:solidFill>
              </a:rPr>
              <a:t>Need to include klee.h in sources</a:t>
            </a:r>
            <a:endParaRPr sz="2400">
              <a:solidFill>
                <a:srgbClr val="192F3C"/>
              </a:solidFill>
            </a:endParaRPr>
          </a:p>
        </p:txBody>
      </p:sp>
      <p:pic>
        <p:nvPicPr>
          <p:cNvPr id="656" name="Google Shape;65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199" y="2899802"/>
            <a:ext cx="5535900" cy="359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Frida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62" name="Google Shape;662;p101"/>
          <p:cNvSpPr txBox="1"/>
          <p:nvPr>
            <p:ph idx="1" type="body"/>
          </p:nvPr>
        </p:nvSpPr>
        <p:spPr>
          <a:xfrm>
            <a:off x="311700" y="2989800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192F3C"/>
                </a:solidFill>
              </a:rPr>
              <a:t>Demo time</a:t>
            </a:r>
            <a:endParaRPr sz="4800">
              <a:solidFill>
                <a:srgbClr val="192F3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Analysis on Producer’s side</a:t>
            </a:r>
            <a:endParaRPr sz="30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50" y="1094275"/>
            <a:ext cx="7101111" cy="56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2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Angr in a nutshell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68" name="Google Shape;668;p102"/>
          <p:cNvSpPr txBox="1"/>
          <p:nvPr>
            <p:ph idx="1" type="body"/>
          </p:nvPr>
        </p:nvSpPr>
        <p:spPr>
          <a:xfrm>
            <a:off x="311700" y="1286475"/>
            <a:ext cx="88323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Mostly w</a:t>
            </a:r>
            <a:r>
              <a:rPr lang="en" sz="2800"/>
              <a:t>ritten in Python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Translates binaries in VEX (Valgrind) IR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Supports Win/Linux/Mac and several architectures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Intel x86/64, ARM, AMD, PPC, MIPS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Basically a collection of Python modules</a:t>
            </a:r>
            <a:endParaRPr sz="28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angr: main collection of scripts</a:t>
            </a:r>
            <a:br>
              <a:rPr lang="en" sz="2800"/>
            </a:br>
            <a:r>
              <a:rPr lang="en" sz="2800"/>
              <a:t>	pyvex: bindings to VEX IR</a:t>
            </a:r>
            <a:br>
              <a:rPr lang="en" sz="2800"/>
            </a:br>
            <a:r>
              <a:rPr lang="en" sz="2800"/>
              <a:t>	claripy: wrapper for SMT solvers</a:t>
            </a:r>
            <a:br>
              <a:rPr lang="en" sz="2800"/>
            </a:br>
            <a:r>
              <a:rPr lang="en" sz="2800"/>
              <a:t>	cle: binary loader (loads everything!)</a:t>
            </a:r>
            <a:endParaRPr sz="2800"/>
          </a:p>
        </p:txBody>
      </p:sp>
      <p:sp>
        <p:nvSpPr>
          <p:cNvPr id="669" name="Google Shape;669;p10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Angr</a:t>
            </a:r>
            <a:endParaRPr sz="3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3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Loading a binary</a:t>
            </a:r>
            <a:endParaRPr sz="3000"/>
          </a:p>
        </p:txBody>
      </p:sp>
      <p:sp>
        <p:nvSpPr>
          <p:cNvPr id="675" name="Google Shape;675;p103"/>
          <p:cNvSpPr txBox="1"/>
          <p:nvPr>
            <p:ph idx="1" type="body"/>
          </p:nvPr>
        </p:nvSpPr>
        <p:spPr>
          <a:xfrm>
            <a:off x="46725" y="928525"/>
            <a:ext cx="90972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4"/>
          <p:cNvSpPr txBox="1"/>
          <p:nvPr>
            <p:ph idx="1" type="body"/>
          </p:nvPr>
        </p:nvSpPr>
        <p:spPr>
          <a:xfrm>
            <a:off x="46725" y="928525"/>
            <a:ext cx="90972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cfg = project.analyses.CFGFast()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104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Loading a binary</a:t>
            </a:r>
            <a:endParaRPr sz="3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5"/>
          <p:cNvSpPr txBox="1"/>
          <p:nvPr>
            <p:ph idx="1" type="body"/>
          </p:nvPr>
        </p:nvSpPr>
        <p:spPr>
          <a:xfrm>
            <a:off x="46725" y="928525"/>
            <a:ext cx="90972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cfg = project.analyses.CFGFast()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fund = dict(project.kb.functions)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105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Loading a binary</a:t>
            </a:r>
            <a:endParaRPr sz="3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6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reachability (by address)</a:t>
            </a:r>
            <a:endParaRPr sz="3000"/>
          </a:p>
        </p:txBody>
      </p:sp>
      <p:sp>
        <p:nvSpPr>
          <p:cNvPr id="693" name="Google Shape;693;p106"/>
          <p:cNvSpPr txBox="1"/>
          <p:nvPr>
            <p:ph idx="1" type="body"/>
          </p:nvPr>
        </p:nvSpPr>
        <p:spPr>
          <a:xfrm>
            <a:off x="46725" y="928525"/>
            <a:ext cx="9097200" cy="5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sm = project.factory.simulation_manager()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7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reachability (by address)</a:t>
            </a:r>
            <a:endParaRPr sz="3000"/>
          </a:p>
        </p:txBody>
      </p:sp>
      <p:sp>
        <p:nvSpPr>
          <p:cNvPr id="699" name="Google Shape;699;p107"/>
          <p:cNvSpPr txBox="1"/>
          <p:nvPr>
            <p:ph idx="1" type="body"/>
          </p:nvPr>
        </p:nvSpPr>
        <p:spPr>
          <a:xfrm>
            <a:off x="46725" y="928525"/>
            <a:ext cx="9097200" cy="5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sm = project.factory.simulation_manager()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path = sm.explore(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find=0x4007eb</a:t>
            </a: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08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reachability (by address)</a:t>
            </a:r>
            <a:endParaRPr sz="3000"/>
          </a:p>
        </p:txBody>
      </p:sp>
      <p:sp>
        <p:nvSpPr>
          <p:cNvPr id="705" name="Google Shape;705;p108"/>
          <p:cNvSpPr txBox="1"/>
          <p:nvPr>
            <p:ph idx="1" type="body"/>
          </p:nvPr>
        </p:nvSpPr>
        <p:spPr>
          <a:xfrm>
            <a:off x="46725" y="928525"/>
            <a:ext cx="9097200" cy="5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sm = project.factory.simulation_manager()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path = sm.explore(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find=0x4007eb</a:t>
            </a: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target_state = sm.found[0]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9"/>
          <p:cNvSpPr txBox="1"/>
          <p:nvPr>
            <p:ph type="title"/>
          </p:nvPr>
        </p:nvSpPr>
        <p:spPr>
          <a:xfrm>
            <a:off x="2033750" y="148775"/>
            <a:ext cx="6798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reachability (by stdout)</a:t>
            </a:r>
            <a:endParaRPr sz="3000"/>
          </a:p>
        </p:txBody>
      </p:sp>
      <p:sp>
        <p:nvSpPr>
          <p:cNvPr id="711" name="Google Shape;711;p109"/>
          <p:cNvSpPr txBox="1"/>
          <p:nvPr>
            <p:ph idx="1" type="body"/>
          </p:nvPr>
        </p:nvSpPr>
        <p:spPr>
          <a:xfrm>
            <a:off x="46725" y="928525"/>
            <a:ext cx="9097200" cy="5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import angr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project = angr.Project("crackme", auto_load_libs=False)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sm = project.factory.simulation_manager()</a:t>
            </a: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path = sm.explore(</a:t>
            </a:r>
            <a:r>
              <a:rPr b="1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find=lambda s: “hi” in str(s.posix.dumps(1))</a:t>
            </a: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92F3C"/>
                </a:solidFill>
                <a:latin typeface="Courier New"/>
                <a:ea typeface="Courier New"/>
                <a:cs typeface="Courier New"/>
                <a:sym typeface="Courier New"/>
              </a:rPr>
              <a:t>target_state = sm.found[0]</a:t>
            </a:r>
            <a:endParaRPr>
              <a:solidFill>
                <a:srgbClr val="192F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0"/>
          <p:cNvSpPr txBox="1"/>
          <p:nvPr>
            <p:ph type="title"/>
          </p:nvPr>
        </p:nvSpPr>
        <p:spPr>
          <a:xfrm>
            <a:off x="311700" y="2074943"/>
            <a:ext cx="8520600" cy="27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(angr + angr management)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https://tinyurl.com/mr2b2fs2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1"/>
          <p:cNvSpPr txBox="1"/>
          <p:nvPr>
            <p:ph type="title"/>
          </p:nvPr>
        </p:nvSpPr>
        <p:spPr>
          <a:xfrm>
            <a:off x="311700" y="342931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Symbolic Execution is NOT the ultimate tool</a:t>
            </a:r>
            <a:endParaRPr sz="3000"/>
          </a:p>
        </p:txBody>
      </p:sp>
      <p:sp>
        <p:nvSpPr>
          <p:cNvPr id="722" name="Google Shape;722;p111"/>
          <p:cNvSpPr txBox="1"/>
          <p:nvPr>
            <p:ph idx="1" type="body"/>
          </p:nvPr>
        </p:nvSpPr>
        <p:spPr>
          <a:xfrm>
            <a:off x="311700" y="104029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 is an </a:t>
            </a:r>
            <a:r>
              <a:rPr b="1" lang="en" sz="2800"/>
              <a:t>ideal technique</a:t>
            </a:r>
            <a:r>
              <a:rPr lang="en" sz="2800"/>
              <a:t>! But it has a strong limitation on scalability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SMT solving is </a:t>
            </a:r>
            <a:r>
              <a:rPr b="1" lang="en" sz="2800"/>
              <a:t>NP-hard</a:t>
            </a:r>
            <a:r>
              <a:rPr lang="en" sz="2800"/>
              <a:t> (few extra constraints </a:t>
            </a:r>
            <a:r>
              <a:rPr lang="en" sz="2800"/>
              <a:t>exacerbate</a:t>
            </a:r>
            <a:r>
              <a:rPr lang="en" sz="2800"/>
              <a:t> the problem)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Constraints grow </a:t>
            </a:r>
            <a:r>
              <a:rPr b="1" lang="en" sz="2800"/>
              <a:t>exponentially </a:t>
            </a:r>
            <a:r>
              <a:rPr lang="en" sz="2800"/>
              <a:t>w.r.t. code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So: 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SE must be used wisely (e.g. </a:t>
            </a:r>
            <a:r>
              <a:rPr b="1" lang="en" sz="2800"/>
              <a:t>Symbolic debugging</a:t>
            </a:r>
            <a:r>
              <a:rPr lang="en" sz="2800"/>
              <a:t>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SE may be combined with other techniques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