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2d13489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6f2d1348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fe8392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fe8392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b3103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0b3103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b62c626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b62c626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b62c6263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b62c6263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1ae49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1ae49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1ae495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1ae495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1ae495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1ae495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1c860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1c860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fe9b1f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fe9b1f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b62c62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b62c62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1c860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1c860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gabriele.costa@imtlucca.it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200"/>
              <a:t>PENETRATION TESTING</a:t>
            </a:r>
            <a:endParaRPr sz="72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300" y="3493800"/>
            <a:ext cx="1531405" cy="16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 2024/2025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exam: project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goal is to write a good report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Usage of auto vulnerability scanners and assessment tools will not 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reported vulnerability must be described so that I can replicate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To be sufficient, a report must contain at least 1 vulnerability with replicable  evidence (PoC)</a:t>
            </a:r>
            <a:endParaRPr b="1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exam: guidelines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goal is to </a:t>
            </a:r>
            <a:r>
              <a:rPr b="1" lang="en"/>
              <a:t>show</a:t>
            </a:r>
            <a:r>
              <a:rPr b="1" lang="en"/>
              <a:t> that you understand the phases of PT and their role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b="1" lang="en"/>
              <a:t>will not</a:t>
            </a:r>
            <a:r>
              <a:rPr lang="en"/>
              <a:t> be evaluated for the number of vulnerabilities found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Rather, you will get penalized if you cannot explain how you found a certain vulnerability! 	(saying “tool X found it!” is not an answer)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4CCCC"/>
                </a:highlight>
              </a:rPr>
              <a:t>If you have special needing/requests:</a:t>
            </a:r>
            <a:r>
              <a:rPr lang="en">
                <a:highlight>
                  <a:srgbClr val="F4CCCC"/>
                </a:highlight>
              </a:rPr>
              <a:t> contact me </a:t>
            </a:r>
            <a:r>
              <a:rPr b="1" lang="en">
                <a:highlight>
                  <a:srgbClr val="F4CCCC"/>
                </a:highlight>
              </a:rPr>
              <a:t>BEFORE</a:t>
            </a:r>
            <a:r>
              <a:rPr lang="en">
                <a:highlight>
                  <a:srgbClr val="F4CCCC"/>
                </a:highlight>
              </a:rPr>
              <a:t> the oral exam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4CCCC"/>
                </a:highlight>
              </a:rPr>
              <a:t>Examples: if I don’t pass the exam I will lose my scholarship/my fiancè/my dog/…</a:t>
            </a:r>
            <a:endParaRPr>
              <a:highlight>
                <a:srgbClr val="F4CCCC"/>
              </a:highlight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workflow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185900" y="1528300"/>
            <a:ext cx="710400" cy="710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1285513" y="1304350"/>
            <a:ext cx="1968600" cy="11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writing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submission</a:t>
            </a:r>
            <a:endParaRPr/>
          </a:p>
        </p:txBody>
      </p:sp>
      <p:cxnSp>
        <p:nvCxnSpPr>
          <p:cNvPr id="136" name="Google Shape;136;p24"/>
          <p:cNvCxnSpPr>
            <a:stCxn id="134" idx="6"/>
            <a:endCxn id="135" idx="1"/>
          </p:cNvCxnSpPr>
          <p:nvPr/>
        </p:nvCxnSpPr>
        <p:spPr>
          <a:xfrm>
            <a:off x="896300" y="1883500"/>
            <a:ext cx="38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4"/>
          <p:cNvSpPr/>
          <p:nvPr/>
        </p:nvSpPr>
        <p:spPr>
          <a:xfrm>
            <a:off x="6689850" y="1400650"/>
            <a:ext cx="2316300" cy="9657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rated “sufficient”?</a:t>
            </a:r>
            <a:endParaRPr/>
          </a:p>
        </p:txBody>
      </p:sp>
      <p:cxnSp>
        <p:nvCxnSpPr>
          <p:cNvPr id="138" name="Google Shape;138;p24"/>
          <p:cNvCxnSpPr>
            <a:stCxn id="135" idx="3"/>
            <a:endCxn id="139" idx="1"/>
          </p:cNvCxnSpPr>
          <p:nvPr/>
        </p:nvCxnSpPr>
        <p:spPr>
          <a:xfrm>
            <a:off x="3254113" y="1883500"/>
            <a:ext cx="3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/>
          <p:nvPr/>
        </p:nvSpPr>
        <p:spPr>
          <a:xfrm>
            <a:off x="4396075" y="2878475"/>
            <a:ext cx="710400" cy="710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again</a:t>
            </a:r>
            <a:endParaRPr/>
          </a:p>
        </p:txBody>
      </p:sp>
      <p:cxnSp>
        <p:nvCxnSpPr>
          <p:cNvPr id="141" name="Google Shape;141;p24"/>
          <p:cNvCxnSpPr>
            <a:stCxn id="137" idx="2"/>
            <a:endCxn id="140" idx="7"/>
          </p:cNvCxnSpPr>
          <p:nvPr/>
        </p:nvCxnSpPr>
        <p:spPr>
          <a:xfrm flipH="1">
            <a:off x="5002500" y="2366350"/>
            <a:ext cx="28455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/>
          <p:nvPr/>
        </p:nvSpPr>
        <p:spPr>
          <a:xfrm>
            <a:off x="6864000" y="3123225"/>
            <a:ext cx="1968600" cy="7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oral exam</a:t>
            </a:r>
            <a:endParaRPr/>
          </a:p>
        </p:txBody>
      </p:sp>
      <p:cxnSp>
        <p:nvCxnSpPr>
          <p:cNvPr id="143" name="Google Shape;143;p24"/>
          <p:cNvCxnSpPr>
            <a:stCxn id="137" idx="2"/>
            <a:endCxn id="142" idx="0"/>
          </p:cNvCxnSpPr>
          <p:nvPr/>
        </p:nvCxnSpPr>
        <p:spPr>
          <a:xfrm flipH="1" rot="-5400000">
            <a:off x="7469850" y="2744500"/>
            <a:ext cx="7569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/>
          <p:nvPr/>
        </p:nvSpPr>
        <p:spPr>
          <a:xfrm>
            <a:off x="4751275" y="3918525"/>
            <a:ext cx="2316300" cy="9657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own report?</a:t>
            </a:r>
            <a:endParaRPr/>
          </a:p>
        </p:txBody>
      </p:sp>
      <p:cxnSp>
        <p:nvCxnSpPr>
          <p:cNvPr id="145" name="Google Shape;145;p24"/>
          <p:cNvCxnSpPr>
            <a:stCxn id="142" idx="2"/>
            <a:endCxn id="144" idx="3"/>
          </p:cNvCxnSpPr>
          <p:nvPr/>
        </p:nvCxnSpPr>
        <p:spPr>
          <a:xfrm rot="5400000">
            <a:off x="7196850" y="3750075"/>
            <a:ext cx="522300" cy="78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4"/>
          <p:cNvCxnSpPr>
            <a:stCxn id="144" idx="0"/>
            <a:endCxn id="140" idx="5"/>
          </p:cNvCxnSpPr>
          <p:nvPr/>
        </p:nvCxnSpPr>
        <p:spPr>
          <a:xfrm rot="10800000">
            <a:off x="5002525" y="3484725"/>
            <a:ext cx="9069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4"/>
          <p:cNvSpPr/>
          <p:nvPr/>
        </p:nvSpPr>
        <p:spPr>
          <a:xfrm>
            <a:off x="1639975" y="3918525"/>
            <a:ext cx="2316300" cy="9657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other questions</a:t>
            </a:r>
            <a:r>
              <a:rPr lang="en"/>
              <a:t>?</a:t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382700" y="4046175"/>
            <a:ext cx="710400" cy="710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  <p:cxnSp>
        <p:nvCxnSpPr>
          <p:cNvPr id="149" name="Google Shape;149;p24"/>
          <p:cNvCxnSpPr>
            <a:stCxn id="147" idx="1"/>
            <a:endCxn id="148" idx="6"/>
          </p:cNvCxnSpPr>
          <p:nvPr/>
        </p:nvCxnSpPr>
        <p:spPr>
          <a:xfrm rot="10800000">
            <a:off x="1093075" y="4401375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stCxn id="144" idx="1"/>
            <a:endCxn id="147" idx="3"/>
          </p:cNvCxnSpPr>
          <p:nvPr/>
        </p:nvCxnSpPr>
        <p:spPr>
          <a:xfrm rot="10800000">
            <a:off x="3956275" y="4401375"/>
            <a:ext cx="7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47" idx="0"/>
            <a:endCxn id="140" idx="3"/>
          </p:cNvCxnSpPr>
          <p:nvPr/>
        </p:nvCxnSpPr>
        <p:spPr>
          <a:xfrm flipH="1" rot="10800000">
            <a:off x="2798125" y="3484725"/>
            <a:ext cx="17019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7848000" y="2401975"/>
            <a:ext cx="5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102525" y="3929100"/>
            <a:ext cx="5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077925" y="3929100"/>
            <a:ext cx="5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909425" y="2340900"/>
            <a:ext cx="5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420075" y="3270375"/>
            <a:ext cx="5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161725" y="3270375"/>
            <a:ext cx="5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8" name="Google Shape;158;p24"/>
          <p:cNvCxnSpPr>
            <a:stCxn id="140" idx="2"/>
            <a:endCxn id="134" idx="4"/>
          </p:cNvCxnSpPr>
          <p:nvPr/>
        </p:nvCxnSpPr>
        <p:spPr>
          <a:xfrm rot="10800000">
            <a:off x="541075" y="2238575"/>
            <a:ext cx="3855000" cy="995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" name="Google Shape;139;p24"/>
          <p:cNvSpPr/>
          <p:nvPr/>
        </p:nvSpPr>
        <p:spPr>
          <a:xfrm>
            <a:off x="3593113" y="1400650"/>
            <a:ext cx="2316300" cy="9657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follows the rules?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4293163" y="2416775"/>
            <a:ext cx="5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0" name="Google Shape;160;p24"/>
          <p:cNvCxnSpPr>
            <a:stCxn id="139" idx="2"/>
            <a:endCxn id="140" idx="0"/>
          </p:cNvCxnSpPr>
          <p:nvPr/>
        </p:nvCxnSpPr>
        <p:spPr>
          <a:xfrm>
            <a:off x="4751263" y="2366350"/>
            <a:ext cx="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stCxn id="139" idx="3"/>
            <a:endCxn id="137" idx="1"/>
          </p:cNvCxnSpPr>
          <p:nvPr/>
        </p:nvCxnSpPr>
        <p:spPr>
          <a:xfrm>
            <a:off x="5909413" y="18835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5950950" y="1448463"/>
            <a:ext cx="5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5206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Q: I failed the oral exam, do I have to redo the project?</a:t>
            </a:r>
            <a:br>
              <a:rPr lang="en" sz="1500"/>
            </a:br>
            <a:r>
              <a:rPr lang="en" sz="1500"/>
              <a:t>A: Yes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Q: I found X vulnerabilities with a tool, but I don’t have the PoC. Is it fine?</a:t>
            </a:r>
            <a:br>
              <a:rPr lang="en" sz="1500"/>
            </a:br>
            <a:r>
              <a:rPr lang="en" sz="1500"/>
              <a:t>A: No, report rated insufficient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Q: Can we team up for the project?</a:t>
            </a:r>
            <a:br>
              <a:rPr lang="en" sz="1500"/>
            </a:br>
            <a:r>
              <a:rPr lang="en" sz="1500"/>
              <a:t>A: Yes, up to 2 people per team (and I expert at least 2 distinct Vuln/PoC, not one)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Q: It’s 29 days to the next exam and the project is not over yet. What can I do?</a:t>
            </a:r>
            <a:br>
              <a:rPr lang="en" sz="1500"/>
            </a:br>
            <a:r>
              <a:rPr lang="en" sz="1500"/>
              <a:t>A: Write me, 30 days is an </a:t>
            </a:r>
            <a:r>
              <a:rPr lang="en" sz="1500"/>
              <a:t>esteem, may vary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Q: I submitted the report without following the exact instructions, I notice it after the deadline and I ask for it being accepted. Will it work?</a:t>
            </a:r>
            <a:br>
              <a:rPr lang="en" sz="1500"/>
            </a:br>
            <a:r>
              <a:rPr lang="en" sz="1500"/>
              <a:t>A: No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$whoami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 professor @ IMT Lucca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gabriele.costa@imtlucca.it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Communications: mail, course forum, appointments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Course material: slides, free &amp; open resources (all provided by the teacher)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7525" y="3373425"/>
            <a:ext cx="30289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contents of this course are still (always) under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Material will be distributed during the lectures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find mistakes, just let me know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these slides are based on previous material by Eugenio Fontana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 of the training material/pentest lab is based on material by Enrico Russo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Advertisement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3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also a former coordinator of the </a:t>
            </a:r>
            <a:r>
              <a:rPr b="1" lang="en"/>
              <a:t>CTF team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born2scan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team is always recruiting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Consider joining us! (them, actually)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Benefits includes: playing CTFs, learning (a lot!), having fun, making new friends, ...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849" y="1567275"/>
            <a:ext cx="3152451" cy="300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course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 (networks and protocols 101)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econnaissance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information gathering, network scanning, banner grabbing &amp; enumeration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Vulnerability assessment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Exploitation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Post-exploitation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Reporting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activities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has particular emphasis on getting practical experience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prioritize “learning by doing”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theoretical part will be supported by training sessions on a virtual pentest lab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(as much as possible, some will take place in dedicated scenarios)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ATTENTION: Exam details in 3, 2, 1 …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exam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+ oral discussion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Project: PT activity on a given target. The goal is to write a report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Project assignment released (approx.) 1 month before the exam 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report will be evaluated to decide admission to the exam (no score here)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vote is assigned after the oral discussion (no average with project score)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Good projects =&gt; possibly faster oral discussion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7005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