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5143500" cx="9144000"/>
  <p:notesSz cx="6858000" cy="9144000"/>
  <p:embeddedFontLst>
    <p:embeddedFont>
      <p:font typeface="Encode Sans ExtraLight"/>
      <p:regular r:id="rId62"/>
      <p:bold r:id="rId63"/>
    </p:embeddedFont>
    <p:embeddedFont>
      <p:font typeface="Encode Sans"/>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gwqPpaMpQ6Q23PF0M2VosF7KMT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EncodeSansExtraLight-regular.fntdata"/><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EncodeSans-regular.fntdata"/><Relationship Id="rId63" Type="http://schemas.openxmlformats.org/officeDocument/2006/relationships/font" Target="fonts/EncodeSansExtraLight-bold.fntdata"/><Relationship Id="rId22" Type="http://schemas.openxmlformats.org/officeDocument/2006/relationships/slide" Target="slides/slide18.xml"/><Relationship Id="rId66" Type="http://customschemas.google.com/relationships/presentationmetadata" Target="metadata"/><Relationship Id="rId21" Type="http://schemas.openxmlformats.org/officeDocument/2006/relationships/slide" Target="slides/slide17.xml"/><Relationship Id="rId65" Type="http://schemas.openxmlformats.org/officeDocument/2006/relationships/font" Target="fonts/EncodeSans-bold.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b693ab89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ab693ab89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b693ab89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ab693ab8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b693ab89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b693ab8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b693ab89f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ab693ab89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6f2428ba77_0_6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6f2428ba77_0_6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6f2428ba77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6f2428ba77_0_9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g6f2428ba77_0_9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g6f2428ba77_0_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6f2428ba77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chemeClr val="accent2"/>
        </a:solidFill>
      </p:bgPr>
    </p:bg>
    <p:spTree>
      <p:nvGrpSpPr>
        <p:cNvPr id="50" name="Shape 50"/>
        <p:cNvGrpSpPr/>
        <p:nvPr/>
      </p:nvGrpSpPr>
      <p:grpSpPr>
        <a:xfrm>
          <a:off x="0" y="0"/>
          <a:ext cx="0" cy="0"/>
          <a:chOff x="0" y="0"/>
          <a:chExt cx="0" cy="0"/>
        </a:xfrm>
      </p:grpSpPr>
      <p:sp>
        <p:nvSpPr>
          <p:cNvPr id="51" name="Google Shape;51;g6f2428ba77_0_105"/>
          <p:cNvSpPr/>
          <p:nvPr/>
        </p:nvSpPr>
        <p:spPr>
          <a:xfrm>
            <a:off x="0" y="3493950"/>
            <a:ext cx="9144000" cy="164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g6f2428ba77_0_105"/>
          <p:cNvSpPr/>
          <p:nvPr/>
        </p:nvSpPr>
        <p:spPr>
          <a:xfrm>
            <a:off x="3747300" y="3493900"/>
            <a:ext cx="1649400" cy="1649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6f2428ba77_0_105"/>
          <p:cNvSpPr txBox="1"/>
          <p:nvPr>
            <p:ph type="ctrTitle"/>
          </p:nvPr>
        </p:nvSpPr>
        <p:spPr>
          <a:xfrm>
            <a:off x="984050" y="0"/>
            <a:ext cx="7175700" cy="3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bg>
      <p:bgPr>
        <a:solidFill>
          <a:schemeClr val="accent2"/>
        </a:solidFill>
      </p:bgPr>
    </p:bg>
    <p:spTree>
      <p:nvGrpSpPr>
        <p:cNvPr id="54" name="Shape 54"/>
        <p:cNvGrpSpPr/>
        <p:nvPr/>
      </p:nvGrpSpPr>
      <p:grpSpPr>
        <a:xfrm>
          <a:off x="0" y="0"/>
          <a:ext cx="0" cy="0"/>
          <a:chOff x="0" y="0"/>
          <a:chExt cx="0" cy="0"/>
        </a:xfrm>
      </p:grpSpPr>
      <p:sp>
        <p:nvSpPr>
          <p:cNvPr id="55" name="Google Shape;55;g6f2428ba77_0_109"/>
          <p:cNvSpPr/>
          <p:nvPr/>
        </p:nvSpPr>
        <p:spPr>
          <a:xfrm>
            <a:off x="0" y="4044100"/>
            <a:ext cx="9144000" cy="1099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6" name="Google Shape;56;g6f2428ba77_0_109"/>
          <p:cNvSpPr/>
          <p:nvPr/>
        </p:nvSpPr>
        <p:spPr>
          <a:xfrm>
            <a:off x="4022400" y="4044100"/>
            <a:ext cx="10992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6f2428ba77_0_109"/>
          <p:cNvSpPr txBox="1"/>
          <p:nvPr>
            <p:ph type="ctrTitle"/>
          </p:nvPr>
        </p:nvSpPr>
        <p:spPr>
          <a:xfrm>
            <a:off x="1735925" y="1126150"/>
            <a:ext cx="56721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g6f2428ba77_0_109"/>
          <p:cNvSpPr txBox="1"/>
          <p:nvPr>
            <p:ph idx="1" type="subTitle"/>
          </p:nvPr>
        </p:nvSpPr>
        <p:spPr>
          <a:xfrm>
            <a:off x="1735925" y="2665541"/>
            <a:ext cx="56721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27272D"/>
              </a:buClr>
              <a:buSzPts val="1800"/>
              <a:buNone/>
              <a:defRPr sz="1800">
                <a:solidFill>
                  <a:srgbClr val="27272D"/>
                </a:solidFill>
              </a:defRPr>
            </a:lvl1pPr>
            <a:lvl2pPr lvl="1" algn="ctr">
              <a:lnSpc>
                <a:spcPct val="115000"/>
              </a:lnSpc>
              <a:spcBef>
                <a:spcPts val="0"/>
              </a:spcBef>
              <a:spcAft>
                <a:spcPts val="0"/>
              </a:spcAft>
              <a:buClr>
                <a:srgbClr val="27272D"/>
              </a:buClr>
              <a:buSzPts val="1800"/>
              <a:buNone/>
              <a:defRPr sz="1800">
                <a:solidFill>
                  <a:srgbClr val="27272D"/>
                </a:solidFill>
              </a:defRPr>
            </a:lvl2pPr>
            <a:lvl3pPr lvl="2" algn="ctr">
              <a:lnSpc>
                <a:spcPct val="115000"/>
              </a:lnSpc>
              <a:spcBef>
                <a:spcPts val="0"/>
              </a:spcBef>
              <a:spcAft>
                <a:spcPts val="0"/>
              </a:spcAft>
              <a:buClr>
                <a:srgbClr val="27272D"/>
              </a:buClr>
              <a:buSzPts val="1800"/>
              <a:buNone/>
              <a:defRPr sz="1800">
                <a:solidFill>
                  <a:srgbClr val="27272D"/>
                </a:solidFill>
              </a:defRPr>
            </a:lvl3pPr>
            <a:lvl4pPr lvl="3" algn="ctr">
              <a:lnSpc>
                <a:spcPct val="115000"/>
              </a:lnSpc>
              <a:spcBef>
                <a:spcPts val="0"/>
              </a:spcBef>
              <a:spcAft>
                <a:spcPts val="0"/>
              </a:spcAft>
              <a:buClr>
                <a:srgbClr val="27272D"/>
              </a:buClr>
              <a:buSzPts val="1800"/>
              <a:buNone/>
              <a:defRPr sz="1800">
                <a:solidFill>
                  <a:srgbClr val="27272D"/>
                </a:solidFill>
              </a:defRPr>
            </a:lvl4pPr>
            <a:lvl5pPr lvl="4" algn="ctr">
              <a:lnSpc>
                <a:spcPct val="115000"/>
              </a:lnSpc>
              <a:spcBef>
                <a:spcPts val="0"/>
              </a:spcBef>
              <a:spcAft>
                <a:spcPts val="0"/>
              </a:spcAft>
              <a:buClr>
                <a:srgbClr val="27272D"/>
              </a:buClr>
              <a:buSzPts val="1800"/>
              <a:buNone/>
              <a:defRPr sz="1800">
                <a:solidFill>
                  <a:srgbClr val="27272D"/>
                </a:solidFill>
              </a:defRPr>
            </a:lvl5pPr>
            <a:lvl6pPr lvl="5" algn="ctr">
              <a:lnSpc>
                <a:spcPct val="115000"/>
              </a:lnSpc>
              <a:spcBef>
                <a:spcPts val="0"/>
              </a:spcBef>
              <a:spcAft>
                <a:spcPts val="0"/>
              </a:spcAft>
              <a:buClr>
                <a:srgbClr val="27272D"/>
              </a:buClr>
              <a:buSzPts val="1800"/>
              <a:buNone/>
              <a:defRPr sz="1800">
                <a:solidFill>
                  <a:srgbClr val="27272D"/>
                </a:solidFill>
              </a:defRPr>
            </a:lvl6pPr>
            <a:lvl7pPr lvl="6" algn="ctr">
              <a:lnSpc>
                <a:spcPct val="115000"/>
              </a:lnSpc>
              <a:spcBef>
                <a:spcPts val="0"/>
              </a:spcBef>
              <a:spcAft>
                <a:spcPts val="0"/>
              </a:spcAft>
              <a:buClr>
                <a:srgbClr val="27272D"/>
              </a:buClr>
              <a:buSzPts val="1800"/>
              <a:buNone/>
              <a:defRPr sz="1800">
                <a:solidFill>
                  <a:srgbClr val="27272D"/>
                </a:solidFill>
              </a:defRPr>
            </a:lvl7pPr>
            <a:lvl8pPr lvl="7" algn="ctr">
              <a:lnSpc>
                <a:spcPct val="115000"/>
              </a:lnSpc>
              <a:spcBef>
                <a:spcPts val="0"/>
              </a:spcBef>
              <a:spcAft>
                <a:spcPts val="0"/>
              </a:spcAft>
              <a:buClr>
                <a:srgbClr val="27272D"/>
              </a:buClr>
              <a:buSzPts val="1800"/>
              <a:buNone/>
              <a:defRPr sz="1800">
                <a:solidFill>
                  <a:srgbClr val="27272D"/>
                </a:solidFill>
              </a:defRPr>
            </a:lvl8pPr>
            <a:lvl9pPr lvl="8" algn="ctr">
              <a:lnSpc>
                <a:spcPct val="115000"/>
              </a:lnSpc>
              <a:spcBef>
                <a:spcPts val="0"/>
              </a:spcBef>
              <a:spcAft>
                <a:spcPts val="0"/>
              </a:spcAft>
              <a:buClr>
                <a:srgbClr val="27272D"/>
              </a:buClr>
              <a:buSzPts val="1800"/>
              <a:buNone/>
              <a:defRPr sz="1800">
                <a:solidFill>
                  <a:srgbClr val="27272D"/>
                </a:solidFill>
              </a:defRPr>
            </a:lvl9pPr>
          </a:lstStyle>
          <a:p/>
        </p:txBody>
      </p:sp>
      <p:cxnSp>
        <p:nvCxnSpPr>
          <p:cNvPr id="59" name="Google Shape;59;g6f2428ba77_0_109"/>
          <p:cNvCxnSpPr/>
          <p:nvPr/>
        </p:nvCxnSpPr>
        <p:spPr>
          <a:xfrm>
            <a:off x="3527100" y="2474305"/>
            <a:ext cx="2089800" cy="0"/>
          </a:xfrm>
          <a:prstGeom prst="straightConnector1">
            <a:avLst/>
          </a:prstGeom>
          <a:noFill/>
          <a:ln cap="flat" cmpd="sng" w="19050">
            <a:solidFill>
              <a:schemeClr val="accent1"/>
            </a:solidFill>
            <a:prstDash val="solid"/>
            <a:round/>
            <a:headEnd len="med" w="med" type="diamond"/>
            <a:tailEnd len="med" w="med" type="diamo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chemeClr val="accent2"/>
        </a:solidFill>
      </p:bgPr>
    </p:bg>
    <p:spTree>
      <p:nvGrpSpPr>
        <p:cNvPr id="60" name="Shape 60"/>
        <p:cNvGrpSpPr/>
        <p:nvPr/>
      </p:nvGrpSpPr>
      <p:grpSpPr>
        <a:xfrm>
          <a:off x="0" y="0"/>
          <a:ext cx="0" cy="0"/>
          <a:chOff x="0" y="0"/>
          <a:chExt cx="0" cy="0"/>
        </a:xfrm>
      </p:grpSpPr>
      <p:sp>
        <p:nvSpPr>
          <p:cNvPr id="61" name="Google Shape;61;g6f2428ba77_0_115"/>
          <p:cNvSpPr/>
          <p:nvPr/>
        </p:nvSpPr>
        <p:spPr>
          <a:xfrm>
            <a:off x="0" y="4593700"/>
            <a:ext cx="9144000" cy="549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2" name="Google Shape;62;g6f2428ba77_0_115"/>
          <p:cNvSpPr/>
          <p:nvPr/>
        </p:nvSpPr>
        <p:spPr>
          <a:xfrm>
            <a:off x="3473700" y="4593700"/>
            <a:ext cx="2196600" cy="549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6f2428ba77_0_115"/>
          <p:cNvSpPr/>
          <p:nvPr/>
        </p:nvSpPr>
        <p:spPr>
          <a:xfrm>
            <a:off x="4023300" y="4593700"/>
            <a:ext cx="1097400" cy="549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6f2428ba77_0_115"/>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g6f2428ba77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g6f2428ba77_0_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g6f2428ba77_0_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6f2428ba77_0_6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g6f2428ba77_0_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6f2428ba77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6f2428ba77_0_7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g6f2428ba77_0_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g6f2428ba77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6f2428ba77_0_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g6f2428ba77_0_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6f2428ba77_0_8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g6f2428ba77_0_8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g6f2428ba77_0_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6f2428ba77_0_8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g6f2428ba77_0_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6f2428ba77_0_9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6f2428ba77_0_9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g6f2428ba77_0_9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6f2428ba77_0_9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g6f2428ba77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6f2428ba77_0_9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g6f2428ba77_0_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6f2428ba77_0_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6f2428ba77_0_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6f2428ba77_0_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311708" y="74457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7200"/>
              <a:t>PENETRATION TESTING</a:t>
            </a:r>
            <a:endParaRPr sz="7200"/>
          </a:p>
        </p:txBody>
      </p:sp>
      <p:pic>
        <p:nvPicPr>
          <p:cNvPr id="70" name="Google Shape;70;p1"/>
          <p:cNvPicPr preferRelativeResize="0"/>
          <p:nvPr/>
        </p:nvPicPr>
        <p:blipFill rotWithShape="1">
          <a:blip r:embed="rId3">
            <a:alphaModFix/>
          </a:blip>
          <a:srcRect b="0" l="0" r="0" t="0"/>
          <a:stretch/>
        </p:blipFill>
        <p:spPr>
          <a:xfrm>
            <a:off x="3806300" y="3493800"/>
            <a:ext cx="1531405" cy="1649700"/>
          </a:xfrm>
          <a:prstGeom prst="rect">
            <a:avLst/>
          </a:prstGeom>
          <a:noFill/>
          <a:ln>
            <a:noFill/>
          </a:ln>
        </p:spPr>
      </p:pic>
      <p:pic>
        <p:nvPicPr>
          <p:cNvPr id="71" name="Google Shape;71;p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7"/>
          <p:cNvSpPr txBox="1"/>
          <p:nvPr>
            <p:ph idx="4294967295" type="ctrTitle"/>
          </p:nvPr>
        </p:nvSpPr>
        <p:spPr>
          <a:xfrm>
            <a:off x="685800" y="1354750"/>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ETHICAL HACKER</a:t>
            </a:r>
            <a:endParaRPr b="1" i="0" sz="6000" u="none" cap="none" strike="noStrike">
              <a:solidFill>
                <a:srgbClr val="000000"/>
              </a:solidFill>
              <a:latin typeface="Encode Sans"/>
              <a:ea typeface="Encode Sans"/>
              <a:cs typeface="Encode Sans"/>
              <a:sym typeface="Encode Sans"/>
            </a:endParaRPr>
          </a:p>
        </p:txBody>
      </p:sp>
      <p:sp>
        <p:nvSpPr>
          <p:cNvPr id="144" name="Google Shape;144;p7"/>
          <p:cNvSpPr txBox="1"/>
          <p:nvPr>
            <p:ph idx="4294967295" type="subTitle"/>
          </p:nvPr>
        </p:nvSpPr>
        <p:spPr>
          <a:xfrm>
            <a:off x="685800" y="2497155"/>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ExtraLight"/>
              <a:buNone/>
            </a:pPr>
            <a:r>
              <a:rPr b="0" i="0" lang="en" sz="2400" u="none" cap="none" strike="noStrike">
                <a:solidFill>
                  <a:srgbClr val="000000"/>
                </a:solidFill>
                <a:latin typeface="Encode Sans ExtraLight"/>
                <a:ea typeface="Encode Sans ExtraLight"/>
                <a:cs typeface="Encode Sans ExtraLight"/>
                <a:sym typeface="Encode Sans ExtraLight"/>
              </a:rPr>
              <a:t>What makes ethical hackers "ethical"?</a:t>
            </a:r>
            <a:endParaRPr b="0" i="0" sz="2400" u="none" cap="none" strike="noStrike">
              <a:solidFill>
                <a:srgbClr val="000000"/>
              </a:solidFill>
              <a:latin typeface="Encode Sans ExtraLight"/>
              <a:ea typeface="Encode Sans ExtraLight"/>
              <a:cs typeface="Encode Sans ExtraLight"/>
              <a:sym typeface="Encode Sans ExtraLight"/>
            </a:endParaRPr>
          </a:p>
        </p:txBody>
      </p:sp>
      <p:grpSp>
        <p:nvGrpSpPr>
          <p:cNvPr id="145" name="Google Shape;145;p7"/>
          <p:cNvGrpSpPr/>
          <p:nvPr/>
        </p:nvGrpSpPr>
        <p:grpSpPr>
          <a:xfrm>
            <a:off x="6858619" y="1549382"/>
            <a:ext cx="1422686" cy="1423059"/>
            <a:chOff x="6654650" y="3665275"/>
            <a:chExt cx="409100" cy="409125"/>
          </a:xfrm>
        </p:grpSpPr>
        <p:sp>
          <p:nvSpPr>
            <p:cNvPr id="146" name="Google Shape;146;p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8" name="Google Shape;148;p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149" name="Google Shape;14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155" name="Google Shape;15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An ethical hacker acts ethically against those who used the same tools and techniques to behave maliciously. </a:t>
            </a:r>
            <a:endParaRPr/>
          </a:p>
          <a:p>
            <a:pPr indent="0" lvl="0" marL="0" rtl="0" algn="l">
              <a:lnSpc>
                <a:spcPct val="115000"/>
              </a:lnSpc>
              <a:spcBef>
                <a:spcPts val="600"/>
              </a:spcBef>
              <a:spcAft>
                <a:spcPts val="0"/>
              </a:spcAft>
              <a:buSzPts val="2400"/>
              <a:buNone/>
            </a:pPr>
            <a:r>
              <a:rPr lang="en"/>
              <a:t>This is the most important difference between ethical and unethical hackers. </a:t>
            </a:r>
            <a:endParaRPr/>
          </a:p>
          <a:p>
            <a:pPr indent="0" lvl="0" marL="0" rtl="0" algn="l">
              <a:lnSpc>
                <a:spcPct val="115000"/>
              </a:lnSpc>
              <a:spcBef>
                <a:spcPts val="600"/>
              </a:spcBef>
              <a:spcAft>
                <a:spcPts val="0"/>
              </a:spcAft>
              <a:buSzPts val="2400"/>
              <a:buNone/>
            </a:pPr>
            <a:r>
              <a:rPr lang="en"/>
              <a:t>The former only works when commissioned by a client, who will be the only one informed of all the results achieved and the problems spotted by the ethical hacker.</a:t>
            </a:r>
            <a:endParaRPr/>
          </a:p>
          <a:p>
            <a:pPr indent="0" lvl="0" marL="0" rtl="0" algn="l">
              <a:lnSpc>
                <a:spcPct val="115000"/>
              </a:lnSpc>
              <a:spcBef>
                <a:spcPts val="600"/>
              </a:spcBef>
              <a:spcAft>
                <a:spcPts val="0"/>
              </a:spcAft>
              <a:buSzPts val="2400"/>
              <a:buNone/>
            </a:pPr>
            <a:r>
              <a:rPr lang="en"/>
              <a:t>Unethical hacker will move for their own profit, making the victims if needed</a:t>
            </a:r>
            <a:endParaRPr/>
          </a:p>
        </p:txBody>
      </p:sp>
      <p:pic>
        <p:nvPicPr>
          <p:cNvPr id="156" name="Google Shape;156;p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ETHICAL HACKER VS SECURITY ENGINEER</a:t>
            </a:r>
            <a:endParaRPr/>
          </a:p>
        </p:txBody>
      </p:sp>
      <p:grpSp>
        <p:nvGrpSpPr>
          <p:cNvPr id="162" name="Google Shape;162;p9"/>
          <p:cNvGrpSpPr/>
          <p:nvPr/>
        </p:nvGrpSpPr>
        <p:grpSpPr>
          <a:xfrm>
            <a:off x="4392102" y="4301022"/>
            <a:ext cx="359234" cy="585619"/>
            <a:chOff x="6730350" y="2315900"/>
            <a:chExt cx="257700" cy="420100"/>
          </a:xfrm>
        </p:grpSpPr>
        <p:sp>
          <p:nvSpPr>
            <p:cNvPr id="163" name="Google Shape;163;p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8" name="Google Shape;168;p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169" name="Google Shape;169;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175" name="Google Shape;17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Security Engineer focuses more on the protection of network infrastructure and specializes in perimeter security systems (firewalls, IDS, IPS, etc.). </a:t>
            </a:r>
            <a:endParaRPr/>
          </a:p>
          <a:p>
            <a:pPr indent="0" lvl="0" marL="0" rtl="0" algn="l">
              <a:lnSpc>
                <a:spcPct val="115000"/>
              </a:lnSpc>
              <a:spcBef>
                <a:spcPts val="600"/>
              </a:spcBef>
              <a:spcAft>
                <a:spcPts val="0"/>
              </a:spcAft>
              <a:buSzPts val="2400"/>
              <a:buNone/>
            </a:pPr>
            <a:r>
              <a:rPr lang="en"/>
              <a:t>The Ethical Hacker has a vertical specialization in executing penetration tests within a specific context.</a:t>
            </a:r>
            <a:endParaRPr/>
          </a:p>
          <a:p>
            <a:pPr indent="0" lvl="0" marL="0" rtl="0" algn="l">
              <a:lnSpc>
                <a:spcPct val="115000"/>
              </a:lnSpc>
              <a:spcBef>
                <a:spcPts val="600"/>
              </a:spcBef>
              <a:spcAft>
                <a:spcPts val="0"/>
              </a:spcAft>
              <a:buSzPts val="2400"/>
              <a:buNone/>
            </a:pPr>
            <a:r>
              <a:rPr lang="en"/>
              <a:t>To put it simply: Security Engineers follow guidelines and best practices as a defender would do, Ethical Hackers look for breaches as an attacker would do</a:t>
            </a:r>
            <a:endParaRPr/>
          </a:p>
        </p:txBody>
      </p:sp>
      <p:pic>
        <p:nvPicPr>
          <p:cNvPr id="176" name="Google Shape;176;p1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11"/>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182" name="Google Shape;182;p11"/>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ExtraLight"/>
              <a:buNone/>
            </a:pPr>
            <a:r>
              <a:rPr b="0" i="0" lang="en" sz="2400" u="none" cap="none" strike="noStrike">
                <a:solidFill>
                  <a:srgbClr val="000000"/>
                </a:solidFill>
                <a:latin typeface="Encode Sans ExtraLight"/>
                <a:ea typeface="Encode Sans ExtraLight"/>
                <a:cs typeface="Encode Sans ExtraLight"/>
                <a:sym typeface="Encode Sans ExtraLight"/>
              </a:rPr>
              <a:t>An ethical hacker never acts on her/his own, but </a:t>
            </a:r>
            <a:r>
              <a:rPr lang="en" sz="2400">
                <a:solidFill>
                  <a:srgbClr val="000000"/>
                </a:solidFill>
                <a:latin typeface="Encode Sans ExtraLight"/>
                <a:ea typeface="Encode Sans ExtraLight"/>
                <a:cs typeface="Encode Sans ExtraLight"/>
                <a:sym typeface="Encode Sans ExtraLight"/>
              </a:rPr>
              <a:t>he moves</a:t>
            </a:r>
            <a:r>
              <a:rPr b="0" i="0" lang="en" sz="2400" u="none" cap="none" strike="noStrike">
                <a:solidFill>
                  <a:srgbClr val="000000"/>
                </a:solidFill>
                <a:latin typeface="Encode Sans ExtraLight"/>
                <a:ea typeface="Encode Sans ExtraLight"/>
                <a:cs typeface="Encode Sans ExtraLight"/>
                <a:sym typeface="Encode Sans ExtraLight"/>
              </a:rPr>
              <a:t> according to the agreement reached with the client who commissioned his work.</a:t>
            </a:r>
            <a:endParaRPr b="0" i="0" sz="2400" u="none" cap="none" strike="noStrike">
              <a:solidFill>
                <a:srgbClr val="000000"/>
              </a:solidFill>
              <a:latin typeface="Encode Sans ExtraLight"/>
              <a:ea typeface="Encode Sans ExtraLight"/>
              <a:cs typeface="Encode Sans ExtraLight"/>
              <a:sym typeface="Encode Sans ExtraLight"/>
            </a:endParaRPr>
          </a:p>
        </p:txBody>
      </p:sp>
      <p:pic>
        <p:nvPicPr>
          <p:cNvPr id="183" name="Google Shape;183;p1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184" name="Google Shape;18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190" name="Google Shape;19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Besides, it is imperative to define the scope of the penetration test, in other words, what are the parts of an IT infrastructure we are allowed to work on and what are the limits we should never cross.</a:t>
            </a:r>
            <a:endParaRPr/>
          </a:p>
        </p:txBody>
      </p:sp>
      <p:pic>
        <p:nvPicPr>
          <p:cNvPr id="191" name="Google Shape;191;p1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NECESSARY KNOWLEDGE FOR AN ETHICAL HACKER</a:t>
            </a:r>
            <a:endParaRPr/>
          </a:p>
        </p:txBody>
      </p:sp>
      <p:grpSp>
        <p:nvGrpSpPr>
          <p:cNvPr id="197" name="Google Shape;197;p13"/>
          <p:cNvGrpSpPr/>
          <p:nvPr/>
        </p:nvGrpSpPr>
        <p:grpSpPr>
          <a:xfrm>
            <a:off x="4392102" y="4301022"/>
            <a:ext cx="359234" cy="585619"/>
            <a:chOff x="6730350" y="2315900"/>
            <a:chExt cx="257700" cy="420100"/>
          </a:xfrm>
        </p:grpSpPr>
        <p:sp>
          <p:nvSpPr>
            <p:cNvPr id="198" name="Google Shape;198;p1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3" name="Google Shape;203;p1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204" name="Google Shape;204;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210" name="Google Shape;21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First of all, you should be familiar with computer networks. You cannot expect to be able to protect or attack a network if you do not first understand how it works, at least on a fundamental level.</a:t>
            </a:r>
            <a:endParaRPr/>
          </a:p>
          <a:p>
            <a:pPr indent="0" lvl="0" marL="0" rtl="0" algn="l">
              <a:lnSpc>
                <a:spcPct val="115000"/>
              </a:lnSpc>
              <a:spcBef>
                <a:spcPts val="600"/>
              </a:spcBef>
              <a:spcAft>
                <a:spcPts val="0"/>
              </a:spcAft>
              <a:buSzPts val="2400"/>
              <a:buNone/>
            </a:pPr>
            <a:r>
              <a:rPr lang="en"/>
              <a:t>The same holds for many (perhaps every!) other technologies (operating systems, binaries, web application frameworks, databases, ...). But networks come first because most infrastructures of interest include/are based on some network. </a:t>
            </a:r>
            <a:endParaRPr/>
          </a:p>
        </p:txBody>
      </p:sp>
      <p:pic>
        <p:nvPicPr>
          <p:cNvPr id="211" name="Google Shape;211;p1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217" name="Google Shape;21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Secondly, you will need to study at least one programming language. I would suggest you start with Python.</a:t>
            </a:r>
            <a:endParaRPr/>
          </a:p>
          <a:p>
            <a:pPr indent="0" lvl="0" marL="0" rtl="0" algn="l">
              <a:lnSpc>
                <a:spcPct val="115000"/>
              </a:lnSpc>
              <a:spcBef>
                <a:spcPts val="600"/>
              </a:spcBef>
              <a:spcAft>
                <a:spcPts val="0"/>
              </a:spcAft>
              <a:buSzPts val="2400"/>
              <a:buNone/>
            </a:pPr>
            <a:r>
              <a:rPr lang="en"/>
              <a:t>Python is a good candidate for several reasons.</a:t>
            </a:r>
            <a:endParaRPr/>
          </a:p>
          <a:p>
            <a:pPr indent="-342900" lvl="0" marL="457200" rtl="0" algn="l">
              <a:lnSpc>
                <a:spcPct val="115000"/>
              </a:lnSpc>
              <a:spcBef>
                <a:spcPts val="600"/>
              </a:spcBef>
              <a:spcAft>
                <a:spcPts val="0"/>
              </a:spcAft>
              <a:buSzPts val="1800"/>
              <a:buChar char="-"/>
            </a:pPr>
            <a:r>
              <a:rPr lang="en"/>
              <a:t>Quite easy to learn (no steep learning curve)</a:t>
            </a:r>
            <a:endParaRPr/>
          </a:p>
          <a:p>
            <a:pPr indent="-342900" lvl="0" marL="457200" rtl="0" algn="l">
              <a:lnSpc>
                <a:spcPct val="115000"/>
              </a:lnSpc>
              <a:spcBef>
                <a:spcPts val="0"/>
              </a:spcBef>
              <a:spcAft>
                <a:spcPts val="0"/>
              </a:spcAft>
              <a:buSzPts val="1800"/>
              <a:buChar char="-"/>
            </a:pPr>
            <a:r>
              <a:rPr lang="en"/>
              <a:t>Popular (easy to find examples and tutorials)</a:t>
            </a:r>
            <a:endParaRPr/>
          </a:p>
          <a:p>
            <a:pPr indent="-342900" lvl="0" marL="457200" rtl="0" algn="l">
              <a:lnSpc>
                <a:spcPct val="115000"/>
              </a:lnSpc>
              <a:spcBef>
                <a:spcPts val="0"/>
              </a:spcBef>
              <a:spcAft>
                <a:spcPts val="0"/>
              </a:spcAft>
              <a:buSzPts val="1800"/>
              <a:buChar char="-"/>
            </a:pPr>
            <a:r>
              <a:rPr lang="en"/>
              <a:t>Widely supported (most tools have Python APIs or binding)</a:t>
            </a:r>
            <a:endParaRPr/>
          </a:p>
          <a:p>
            <a:pPr indent="-342900" lvl="0" marL="457200" rtl="0" algn="l">
              <a:lnSpc>
                <a:spcPct val="115000"/>
              </a:lnSpc>
              <a:spcBef>
                <a:spcPts val="0"/>
              </a:spcBef>
              <a:spcAft>
                <a:spcPts val="0"/>
              </a:spcAft>
              <a:buSzPts val="1800"/>
              <a:buChar char="-"/>
            </a:pPr>
            <a:r>
              <a:rPr lang="en"/>
              <a:t>Both interpretable and compilable</a:t>
            </a:r>
            <a:endParaRPr/>
          </a:p>
          <a:p>
            <a:pPr indent="0" lvl="0" marL="0" rtl="0" algn="l">
              <a:lnSpc>
                <a:spcPct val="115000"/>
              </a:lnSpc>
              <a:spcBef>
                <a:spcPts val="600"/>
              </a:spcBef>
              <a:spcAft>
                <a:spcPts val="0"/>
              </a:spcAft>
              <a:buSzPts val="1800"/>
              <a:buNone/>
            </a:pPr>
            <a:r>
              <a:rPr lang="en"/>
              <a:t>(On the negative side, the language itself if horrible, e.g., w.r.t. Haskell)</a:t>
            </a:r>
            <a:endParaRPr/>
          </a:p>
        </p:txBody>
      </p:sp>
      <p:pic>
        <p:nvPicPr>
          <p:cNvPr id="218" name="Google Shape;218;p1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224" name="Google Shape;224;p16"/>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ExtraLight"/>
              <a:buNone/>
            </a:pPr>
            <a:r>
              <a:rPr b="0" i="0" lang="en" sz="2400" u="none" cap="none" strike="noStrike">
                <a:solidFill>
                  <a:srgbClr val="000000"/>
                </a:solidFill>
                <a:latin typeface="Encode Sans ExtraLight"/>
                <a:ea typeface="Encode Sans ExtraLight"/>
                <a:cs typeface="Encode Sans ExtraLight"/>
                <a:sym typeface="Encode Sans ExtraLight"/>
              </a:rPr>
              <a:t>Learn at least one programming language and try to understand the basic concepts of computer networks!</a:t>
            </a:r>
            <a:endParaRPr b="0" i="0" sz="2400" u="none" cap="none" strike="noStrike">
              <a:solidFill>
                <a:srgbClr val="000000"/>
              </a:solidFill>
              <a:latin typeface="Encode Sans ExtraLight"/>
              <a:ea typeface="Encode Sans ExtraLight"/>
              <a:cs typeface="Encode Sans ExtraLight"/>
              <a:sym typeface="Encode Sans ExtraLight"/>
            </a:endParaRPr>
          </a:p>
        </p:txBody>
      </p:sp>
      <p:sp>
        <p:nvSpPr>
          <p:cNvPr id="225" name="Google Shape;2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226" name="Google Shape;226;p1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ab693ab89f_0_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HACKING AND SECURITY</a:t>
            </a:r>
            <a:endParaRPr/>
          </a:p>
        </p:txBody>
      </p:sp>
      <p:grpSp>
        <p:nvGrpSpPr>
          <p:cNvPr id="77" name="Google Shape;77;g2ab693ab89f_0_7"/>
          <p:cNvGrpSpPr/>
          <p:nvPr/>
        </p:nvGrpSpPr>
        <p:grpSpPr>
          <a:xfrm>
            <a:off x="4392097" y="4301024"/>
            <a:ext cx="359234" cy="585619"/>
            <a:chOff x="6730350" y="2315900"/>
            <a:chExt cx="257700" cy="420100"/>
          </a:xfrm>
        </p:grpSpPr>
        <p:sp>
          <p:nvSpPr>
            <p:cNvPr id="78" name="Google Shape;78;g2ab693ab89f_0_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ab693ab89f_0_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ab693ab89f_0_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ab693ab89f_0_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ab693ab89f_0_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 name="Google Shape;83;g2ab693ab89f_0_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POSSIBLE ATTACK SOURCES FOR A NETWORK</a:t>
            </a:r>
            <a:endParaRPr/>
          </a:p>
        </p:txBody>
      </p:sp>
      <p:grpSp>
        <p:nvGrpSpPr>
          <p:cNvPr id="232" name="Google Shape;232;p17"/>
          <p:cNvGrpSpPr/>
          <p:nvPr/>
        </p:nvGrpSpPr>
        <p:grpSpPr>
          <a:xfrm>
            <a:off x="4392102" y="4301022"/>
            <a:ext cx="359234" cy="585619"/>
            <a:chOff x="6730350" y="2315900"/>
            <a:chExt cx="257700" cy="420100"/>
          </a:xfrm>
        </p:grpSpPr>
        <p:sp>
          <p:nvSpPr>
            <p:cNvPr id="233" name="Google Shape;233;p1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8" name="Google Shape;238;p1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239" name="Google Shape;239;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ENDPOINTS</a:t>
            </a:r>
            <a:endParaRPr/>
          </a:p>
        </p:txBody>
      </p:sp>
      <p:sp>
        <p:nvSpPr>
          <p:cNvPr id="245" name="Google Shape;24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 am talking about the PCs of users within a local network. They are often unprotected and seldom correctly updated.</a:t>
            </a:r>
            <a:endParaRPr/>
          </a:p>
        </p:txBody>
      </p:sp>
      <p:pic>
        <p:nvPicPr>
          <p:cNvPr id="246" name="Google Shape;246;p1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SMARTPHONEs and TABLETs.</a:t>
            </a:r>
            <a:endParaRPr/>
          </a:p>
        </p:txBody>
      </p:sp>
      <p:sp>
        <p:nvSpPr>
          <p:cNvPr id="252" name="Google Shape;25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If connected to the WiFi of a 'company's network, these devices represent a possible source of attack that should not be underestimated.</a:t>
            </a:r>
            <a:endParaRPr/>
          </a:p>
        </p:txBody>
      </p:sp>
      <p:pic>
        <p:nvPicPr>
          <p:cNvPr id="253" name="Google Shape;253;p1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OUTDATED SOFTWARES</a:t>
            </a:r>
            <a:endParaRPr/>
          </a:p>
        </p:txBody>
      </p:sp>
      <p:sp>
        <p:nvSpPr>
          <p:cNvPr id="259" name="Google Shape;259;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is almost impossible to find updated software on the latest release or patch for each network system or device. The presence of obsolete software in our network often creates serious vulnerability.</a:t>
            </a:r>
            <a:endParaRPr/>
          </a:p>
        </p:txBody>
      </p:sp>
      <p:pic>
        <p:nvPicPr>
          <p:cNvPr id="260" name="Google Shape;260;p2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WRONG CONFIGURATION OF NETWORK DEVICES</a:t>
            </a:r>
            <a:endParaRPr/>
          </a:p>
        </p:txBody>
      </p:sp>
      <p:sp>
        <p:nvSpPr>
          <p:cNvPr id="266" name="Google Shape;26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If not correctly configured, routers, switches, and firewalls which I will explain later expose parts of our network to the outside world. The consequences are easy to imagine.</a:t>
            </a:r>
            <a:endParaRPr/>
          </a:p>
        </p:txBody>
      </p:sp>
      <p:pic>
        <p:nvPicPr>
          <p:cNvPr id="267" name="Google Shape;267;p2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INTERNAL THREATS</a:t>
            </a:r>
            <a:endParaRPr/>
          </a:p>
        </p:txBody>
      </p:sp>
      <p:sp>
        <p:nvSpPr>
          <p:cNvPr id="273" name="Google Shape;27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Think of what can imagine if we connect a USB flash drive with a virus to a PC connected to the Internet.</a:t>
            </a:r>
            <a:endParaRPr/>
          </a:p>
        </p:txBody>
      </p:sp>
      <p:pic>
        <p:nvPicPr>
          <p:cNvPr id="274" name="Google Shape;274;p2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PHASES OF A NETWORK ATTACK</a:t>
            </a:r>
            <a:endParaRPr/>
          </a:p>
        </p:txBody>
      </p:sp>
      <p:grpSp>
        <p:nvGrpSpPr>
          <p:cNvPr id="280" name="Google Shape;280;p23"/>
          <p:cNvGrpSpPr/>
          <p:nvPr/>
        </p:nvGrpSpPr>
        <p:grpSpPr>
          <a:xfrm>
            <a:off x="4392102" y="4301022"/>
            <a:ext cx="359234" cy="585619"/>
            <a:chOff x="6730350" y="2315900"/>
            <a:chExt cx="257700" cy="420100"/>
          </a:xfrm>
        </p:grpSpPr>
        <p:sp>
          <p:nvSpPr>
            <p:cNvPr id="281" name="Google Shape;281;p2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6" name="Google Shape;286;p2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287" name="Google Shape;287;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293" name="Google Shape;293;p24"/>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ExtraLight"/>
              <a:buNone/>
            </a:pPr>
            <a:r>
              <a:rPr b="0" i="0" lang="en" sz="2000" u="none" cap="none" strike="noStrike">
                <a:solidFill>
                  <a:srgbClr val="000000"/>
                </a:solidFill>
                <a:latin typeface="Encode Sans ExtraLight"/>
                <a:ea typeface="Encode Sans ExtraLight"/>
                <a:cs typeface="Encode Sans ExtraLight"/>
                <a:sym typeface="Encode Sans ExtraLight"/>
              </a:rPr>
              <a:t>A cyberattack almost always follows a precise process and does not originate from a single action: it is the result of a step by step process, the more time we spend on each one of these phases, the more efficient the final work will be.</a:t>
            </a:r>
            <a:endParaRPr b="0" i="0" sz="2000" u="none" cap="none" strike="noStrike">
              <a:solidFill>
                <a:srgbClr val="000000"/>
              </a:solidFill>
              <a:latin typeface="Encode Sans ExtraLight"/>
              <a:ea typeface="Encode Sans ExtraLight"/>
              <a:cs typeface="Encode Sans ExtraLight"/>
              <a:sym typeface="Encode Sans ExtraLight"/>
            </a:endParaRPr>
          </a:p>
        </p:txBody>
      </p:sp>
      <p:sp>
        <p:nvSpPr>
          <p:cNvPr id="294" name="Google Shape;2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295" name="Google Shape;295;p2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PHASES OF A NETWORK ATTACK</a:t>
            </a:r>
            <a:endParaRPr/>
          </a:p>
        </p:txBody>
      </p:sp>
      <p:sp>
        <p:nvSpPr>
          <p:cNvPr id="301" name="Google Shape;30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First of all, you should collect all the information available on the subject you want to attack.</a:t>
            </a:r>
            <a:endParaRPr/>
          </a:p>
          <a:p>
            <a:pPr indent="0" lvl="0" marL="0" rtl="0" algn="l">
              <a:lnSpc>
                <a:spcPct val="115000"/>
              </a:lnSpc>
              <a:spcBef>
                <a:spcPts val="600"/>
              </a:spcBef>
              <a:spcAft>
                <a:spcPts val="0"/>
              </a:spcAft>
              <a:buSzPts val="2400"/>
              <a:buNone/>
            </a:pPr>
            <a:r>
              <a:rPr lang="en"/>
              <a:t>Then you can perform a detailed scanning for possible vulnerabilities.</a:t>
            </a:r>
            <a:endParaRPr/>
          </a:p>
          <a:p>
            <a:pPr indent="0" lvl="0" marL="0" rtl="0" algn="l">
              <a:lnSpc>
                <a:spcPct val="115000"/>
              </a:lnSpc>
              <a:spcBef>
                <a:spcPts val="600"/>
              </a:spcBef>
              <a:spcAft>
                <a:spcPts val="0"/>
              </a:spcAft>
              <a:buSzPts val="2400"/>
              <a:buNone/>
            </a:pPr>
            <a:r>
              <a:rPr lang="en"/>
              <a:t>Once you find a valid one, you can attempt to access that network. That is where the word "penetration" in penetration test comes from.</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2400"/>
              <a:buNone/>
            </a:pPr>
            <a:r>
              <a:t/>
            </a:r>
            <a:endParaRPr/>
          </a:p>
        </p:txBody>
      </p:sp>
      <p:pic>
        <p:nvPicPr>
          <p:cNvPr id="302" name="Google Shape;302;p2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PHASES OF A NETWORK ATTACK</a:t>
            </a:r>
            <a:endParaRPr/>
          </a:p>
        </p:txBody>
      </p:sp>
      <p:sp>
        <p:nvSpPr>
          <p:cNvPr id="308" name="Google Shape;30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This is not enough to penetrate it. It is also essential to always keep access valid to access the network whenever we want. In technical jargon, we can say that our session should be persistent.</a:t>
            </a:r>
            <a:endParaRPr/>
          </a:p>
          <a:p>
            <a:pPr indent="0" lvl="0" marL="0" rtl="0" algn="l">
              <a:lnSpc>
                <a:spcPct val="115000"/>
              </a:lnSpc>
              <a:spcBef>
                <a:spcPts val="600"/>
              </a:spcBef>
              <a:spcAft>
                <a:spcPts val="0"/>
              </a:spcAft>
              <a:buSzPts val="2400"/>
              <a:buNone/>
            </a:pPr>
            <a:r>
              <a:rPr lang="en"/>
              <a:t>Finally, but not less important, we should remember to cancel the traces we have left. For example, you can remove the log files that have traced our activity. </a:t>
            </a:r>
            <a:endParaRPr/>
          </a:p>
        </p:txBody>
      </p:sp>
      <p:pic>
        <p:nvPicPr>
          <p:cNvPr id="309" name="Google Shape;309;p2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ab693ab89f_0_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HACKING AND SECURITY</a:t>
            </a:r>
            <a:endParaRPr/>
          </a:p>
        </p:txBody>
      </p:sp>
      <p:sp>
        <p:nvSpPr>
          <p:cNvPr id="89" name="Google Shape;89;g2ab693ab89f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Hacking is not necessarily related to security: in most cases hacking means “reuse technology in surprising ways”</a:t>
            </a:r>
            <a:endParaRPr/>
          </a:p>
          <a:p>
            <a:pPr indent="0" lvl="0" marL="0" rtl="0" algn="l">
              <a:lnSpc>
                <a:spcPct val="115000"/>
              </a:lnSpc>
              <a:spcBef>
                <a:spcPts val="600"/>
              </a:spcBef>
              <a:spcAft>
                <a:spcPts val="0"/>
              </a:spcAft>
              <a:buSzPts val="2400"/>
              <a:buNone/>
            </a:pPr>
            <a:r>
              <a:rPr lang="en"/>
              <a:t>Yet, finding a vulnerability and attacking a system is, by definition, surprising</a:t>
            </a:r>
            <a:endParaRPr/>
          </a:p>
          <a:p>
            <a:pPr indent="0" lvl="0" marL="0" rtl="0" algn="l">
              <a:lnSpc>
                <a:spcPct val="115000"/>
              </a:lnSpc>
              <a:spcBef>
                <a:spcPts val="600"/>
              </a:spcBef>
              <a:spcAft>
                <a:spcPts val="0"/>
              </a:spcAft>
              <a:buSzPts val="2400"/>
              <a:buNone/>
            </a:pPr>
            <a:r>
              <a:rPr lang="en"/>
              <a:t>Some people may work for years in IT without ever hacking anything</a:t>
            </a:r>
            <a:endParaRPr/>
          </a:p>
          <a:p>
            <a:pPr indent="0" lvl="0" marL="0" rtl="0" algn="l">
              <a:lnSpc>
                <a:spcPct val="115000"/>
              </a:lnSpc>
              <a:spcBef>
                <a:spcPts val="600"/>
              </a:spcBef>
              <a:spcAft>
                <a:spcPts val="0"/>
              </a:spcAft>
              <a:buSzPts val="2400"/>
              <a:buNone/>
            </a:pPr>
            <a:r>
              <a:rPr lang="en"/>
              <a:t>When working in security, hacking is daily business</a:t>
            </a:r>
            <a:endParaRPr/>
          </a:p>
          <a:p>
            <a:pPr indent="0" lvl="0" marL="0" rtl="0" algn="l">
              <a:lnSpc>
                <a:spcPct val="115000"/>
              </a:lnSpc>
              <a:spcBef>
                <a:spcPts val="600"/>
              </a:spcBef>
              <a:spcAft>
                <a:spcPts val="0"/>
              </a:spcAft>
              <a:buSzPts val="2400"/>
              <a:buNone/>
            </a:pPr>
            <a:r>
              <a:rPr b="1" lang="en"/>
              <a:t>This is true for both good and bad guy</a:t>
            </a:r>
            <a:endParaRPr b="1"/>
          </a:p>
          <a:p>
            <a:pPr indent="0" lvl="0" marL="0" rtl="0" algn="l">
              <a:lnSpc>
                <a:spcPct val="115000"/>
              </a:lnSpc>
              <a:spcBef>
                <a:spcPts val="600"/>
              </a:spcBef>
              <a:spcAft>
                <a:spcPts val="0"/>
              </a:spcAft>
              <a:buSzPts val="2400"/>
              <a:buNone/>
            </a:pPr>
            <a:r>
              <a:rPr lang="en"/>
              <a:t>Example of hacking that is not related to security</a:t>
            </a:r>
            <a:endParaRPr/>
          </a:p>
        </p:txBody>
      </p:sp>
      <p:sp>
        <p:nvSpPr>
          <p:cNvPr id="90" name="Google Shape;90;g2ab693ab89f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1" name="Google Shape;91;g2ab693ab89f_0_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IN A SHORT SUMMARY...</a:t>
            </a:r>
            <a:endParaRPr/>
          </a:p>
        </p:txBody>
      </p:sp>
      <p:grpSp>
        <p:nvGrpSpPr>
          <p:cNvPr id="315" name="Google Shape;315;p27"/>
          <p:cNvGrpSpPr/>
          <p:nvPr/>
        </p:nvGrpSpPr>
        <p:grpSpPr>
          <a:xfrm>
            <a:off x="4392102" y="4301022"/>
            <a:ext cx="359234" cy="585619"/>
            <a:chOff x="6730350" y="2315900"/>
            <a:chExt cx="257700" cy="420100"/>
          </a:xfrm>
        </p:grpSpPr>
        <p:sp>
          <p:nvSpPr>
            <p:cNvPr id="316" name="Google Shape;316;p2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1" name="Google Shape;321;p2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322" name="Google Shape;32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PHASES OF A NETWORK ATTACK</a:t>
            </a:r>
            <a:endParaRPr/>
          </a:p>
        </p:txBody>
      </p:sp>
      <p:sp>
        <p:nvSpPr>
          <p:cNvPr id="328" name="Google Shape;32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Information collection;</a:t>
            </a:r>
            <a:endParaRPr/>
          </a:p>
          <a:p>
            <a:pPr indent="-381000" lvl="0" marL="457200" rtl="0" algn="l">
              <a:lnSpc>
                <a:spcPct val="115000"/>
              </a:lnSpc>
              <a:spcBef>
                <a:spcPts val="0"/>
              </a:spcBef>
              <a:spcAft>
                <a:spcPts val="0"/>
              </a:spcAft>
              <a:buSzPts val="2400"/>
              <a:buChar char="▪"/>
            </a:pPr>
            <a:r>
              <a:rPr lang="en"/>
              <a:t>Network scanning;</a:t>
            </a:r>
            <a:endParaRPr/>
          </a:p>
          <a:p>
            <a:pPr indent="-381000" lvl="0" marL="457200" rtl="0" algn="l">
              <a:lnSpc>
                <a:spcPct val="115000"/>
              </a:lnSpc>
              <a:spcBef>
                <a:spcPts val="0"/>
              </a:spcBef>
              <a:spcAft>
                <a:spcPts val="0"/>
              </a:spcAft>
              <a:buSzPts val="2400"/>
              <a:buChar char="▪"/>
            </a:pPr>
            <a:r>
              <a:rPr lang="en"/>
              <a:t>Access to the network;</a:t>
            </a:r>
            <a:endParaRPr/>
          </a:p>
          <a:p>
            <a:pPr indent="-381000" lvl="0" marL="457200" rtl="0" algn="l">
              <a:lnSpc>
                <a:spcPct val="115000"/>
              </a:lnSpc>
              <a:spcBef>
                <a:spcPts val="0"/>
              </a:spcBef>
              <a:spcAft>
                <a:spcPts val="0"/>
              </a:spcAft>
              <a:buSzPts val="2400"/>
              <a:buChar char="▪"/>
            </a:pPr>
            <a:r>
              <a:rPr lang="en"/>
              <a:t>Maintaining access to the system;</a:t>
            </a:r>
            <a:endParaRPr/>
          </a:p>
          <a:p>
            <a:pPr indent="-381000" lvl="0" marL="457200" rtl="0" algn="l">
              <a:lnSpc>
                <a:spcPct val="115000"/>
              </a:lnSpc>
              <a:spcBef>
                <a:spcPts val="0"/>
              </a:spcBef>
              <a:spcAft>
                <a:spcPts val="0"/>
              </a:spcAft>
              <a:buSzPts val="2400"/>
              <a:buChar char="▪"/>
            </a:pPr>
            <a:r>
              <a:rPr lang="en"/>
              <a:t>Canceling the log files.</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329" name="Google Shape;329;p2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idx="4294967295" type="ctrTitle"/>
          </p:nvPr>
        </p:nvSpPr>
        <p:spPr>
          <a:xfrm>
            <a:off x="685800" y="1354750"/>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FINAL REPORT</a:t>
            </a:r>
            <a:endParaRPr b="1" i="0" sz="6000" u="none" cap="none" strike="noStrike">
              <a:solidFill>
                <a:srgbClr val="000000"/>
              </a:solidFill>
              <a:latin typeface="Encode Sans"/>
              <a:ea typeface="Encode Sans"/>
              <a:cs typeface="Encode Sans"/>
              <a:sym typeface="Encode Sans"/>
            </a:endParaRPr>
          </a:p>
        </p:txBody>
      </p:sp>
      <p:sp>
        <p:nvSpPr>
          <p:cNvPr id="335" name="Google Shape;335;p29"/>
          <p:cNvSpPr txBox="1"/>
          <p:nvPr>
            <p:ph idx="4294967295" type="subTitle"/>
          </p:nvPr>
        </p:nvSpPr>
        <p:spPr>
          <a:xfrm>
            <a:off x="685800" y="2497155"/>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ExtraLight"/>
              <a:buNone/>
            </a:pPr>
            <a:r>
              <a:rPr b="0" i="0" lang="en" sz="2400" u="none" cap="none" strike="noStrike">
                <a:solidFill>
                  <a:srgbClr val="000000"/>
                </a:solidFill>
                <a:latin typeface="Encode Sans ExtraLight"/>
                <a:ea typeface="Encode Sans ExtraLight"/>
                <a:cs typeface="Encode Sans ExtraLight"/>
                <a:sym typeface="Encode Sans ExtraLight"/>
              </a:rPr>
              <a:t>How should I communicate the results and the problems to the client? It's easy! Do it with a report.</a:t>
            </a:r>
            <a:endParaRPr b="0" i="0" sz="2400" u="none" cap="none" strike="noStrike">
              <a:solidFill>
                <a:srgbClr val="000000"/>
              </a:solidFill>
              <a:latin typeface="Encode Sans ExtraLight"/>
              <a:ea typeface="Encode Sans ExtraLight"/>
              <a:cs typeface="Encode Sans ExtraLight"/>
              <a:sym typeface="Encode Sans ExtraLight"/>
            </a:endParaRPr>
          </a:p>
        </p:txBody>
      </p:sp>
      <p:sp>
        <p:nvSpPr>
          <p:cNvPr id="336" name="Google Shape;33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337" name="Google Shape;337;p2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PHASES OF A NETWORK ATTACK</a:t>
            </a:r>
            <a:endParaRPr/>
          </a:p>
        </p:txBody>
      </p:sp>
      <p:sp>
        <p:nvSpPr>
          <p:cNvPr id="343" name="Google Shape;34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so-called final report contains each step and action that was taken as well as the useful suggestions to solve the vulnerabilities you spotted.</a:t>
            </a:r>
            <a:endParaRPr/>
          </a:p>
        </p:txBody>
      </p:sp>
      <p:pic>
        <p:nvPicPr>
          <p:cNvPr id="344" name="Google Shape;344;p3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PHASES OF A NETWORK ATTACK</a:t>
            </a:r>
            <a:endParaRPr/>
          </a:p>
        </p:txBody>
      </p:sp>
      <p:sp>
        <p:nvSpPr>
          <p:cNvPr id="350" name="Google Shape;350;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100"/>
              <a:t>Paid by the client, the ethical hacker performs a penetration testing campaign by following the procedure mentioned above.</a:t>
            </a:r>
            <a:endParaRPr sz="2100"/>
          </a:p>
          <a:p>
            <a:pPr indent="0" lvl="0" marL="0" rtl="0" algn="l">
              <a:lnSpc>
                <a:spcPct val="115000"/>
              </a:lnSpc>
              <a:spcBef>
                <a:spcPts val="600"/>
              </a:spcBef>
              <a:spcAft>
                <a:spcPts val="0"/>
              </a:spcAft>
              <a:buClr>
                <a:schemeClr val="dk1"/>
              </a:buClr>
              <a:buSzPts val="1100"/>
              <a:buFont typeface="Arial"/>
              <a:buNone/>
            </a:pPr>
            <a:r>
              <a:rPr lang="en" sz="2100"/>
              <a:t>After concluding this procedure, the ethical hacker will send a final report to the client.</a:t>
            </a:r>
            <a:endParaRPr sz="2100"/>
          </a:p>
          <a:p>
            <a:pPr indent="0" lvl="0" marL="0" rtl="0" algn="l">
              <a:lnSpc>
                <a:spcPct val="115000"/>
              </a:lnSpc>
              <a:spcBef>
                <a:spcPts val="600"/>
              </a:spcBef>
              <a:spcAft>
                <a:spcPts val="0"/>
              </a:spcAft>
              <a:buClr>
                <a:schemeClr val="dk1"/>
              </a:buClr>
              <a:buSzPts val="1100"/>
              <a:buFont typeface="Arial"/>
              <a:buNone/>
            </a:pPr>
            <a:r>
              <a:rPr lang="en" sz="2100"/>
              <a:t>The report will mention everything that has been done and found.</a:t>
            </a:r>
            <a:endParaRPr sz="2100"/>
          </a:p>
          <a:p>
            <a:pPr indent="0" lvl="0" marL="0" rtl="0" algn="l">
              <a:lnSpc>
                <a:spcPct val="115000"/>
              </a:lnSpc>
              <a:spcBef>
                <a:spcPts val="600"/>
              </a:spcBef>
              <a:spcAft>
                <a:spcPts val="0"/>
              </a:spcAft>
              <a:buClr>
                <a:schemeClr val="dk1"/>
              </a:buClr>
              <a:buSzPts val="1100"/>
              <a:buFont typeface="Arial"/>
              <a:buNone/>
            </a:pPr>
            <a:r>
              <a:rPr lang="en" sz="2100"/>
              <a:t>This is the main goal of an ethical hacker. In the rest of the course, I will show you how to reach this result.</a:t>
            </a:r>
            <a:endParaRPr sz="2100"/>
          </a:p>
          <a:p>
            <a:pPr indent="0" lvl="0" marL="0" rtl="0" algn="l">
              <a:lnSpc>
                <a:spcPct val="115000"/>
              </a:lnSpc>
              <a:spcBef>
                <a:spcPts val="600"/>
              </a:spcBef>
              <a:spcAft>
                <a:spcPts val="0"/>
              </a:spcAft>
              <a:buSzPts val="2400"/>
              <a:buNone/>
            </a:pPr>
            <a:r>
              <a:t/>
            </a:r>
            <a:endParaRPr sz="2100"/>
          </a:p>
        </p:txBody>
      </p:sp>
      <p:pic>
        <p:nvPicPr>
          <p:cNvPr id="351" name="Google Shape;351;p3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PHASES OF</a:t>
            </a:r>
            <a:r>
              <a:rPr lang="en"/>
              <a:t> A</a:t>
            </a:r>
            <a:r>
              <a:rPr lang="en"/>
              <a:t> PENETRATION TEST</a:t>
            </a:r>
            <a:endParaRPr/>
          </a:p>
        </p:txBody>
      </p:sp>
      <p:grpSp>
        <p:nvGrpSpPr>
          <p:cNvPr id="357" name="Google Shape;357;p32"/>
          <p:cNvGrpSpPr/>
          <p:nvPr/>
        </p:nvGrpSpPr>
        <p:grpSpPr>
          <a:xfrm>
            <a:off x="4392102" y="4301022"/>
            <a:ext cx="359234" cy="585619"/>
            <a:chOff x="6730350" y="2315900"/>
            <a:chExt cx="257700" cy="420100"/>
          </a:xfrm>
        </p:grpSpPr>
        <p:sp>
          <p:nvSpPr>
            <p:cNvPr id="358" name="Google Shape;358;p3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3" name="Google Shape;363;p3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364" name="Google Shape;364;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PHASES OF A PENETRATION TEST</a:t>
            </a:r>
            <a:endParaRPr/>
          </a:p>
        </p:txBody>
      </p:sp>
      <p:sp>
        <p:nvSpPr>
          <p:cNvPr id="370" name="Google Shape;370;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INFORMATION GATHERING;</a:t>
            </a:r>
            <a:endParaRPr/>
          </a:p>
          <a:p>
            <a:pPr indent="-381000" lvl="0" marL="457200" rtl="0" algn="l">
              <a:lnSpc>
                <a:spcPct val="115000"/>
              </a:lnSpc>
              <a:spcBef>
                <a:spcPts val="0"/>
              </a:spcBef>
              <a:spcAft>
                <a:spcPts val="0"/>
              </a:spcAft>
              <a:buSzPts val="2400"/>
              <a:buChar char="▪"/>
            </a:pPr>
            <a:r>
              <a:rPr lang="en"/>
              <a:t>NETWORK SCANNING;</a:t>
            </a:r>
            <a:endParaRPr/>
          </a:p>
          <a:p>
            <a:pPr indent="-381000" lvl="0" marL="457200" rtl="0" algn="l">
              <a:lnSpc>
                <a:spcPct val="115000"/>
              </a:lnSpc>
              <a:spcBef>
                <a:spcPts val="0"/>
              </a:spcBef>
              <a:spcAft>
                <a:spcPts val="0"/>
              </a:spcAft>
              <a:buSzPts val="2400"/>
              <a:buChar char="▪"/>
            </a:pPr>
            <a:r>
              <a:rPr lang="en"/>
              <a:t>ENUMERATION;</a:t>
            </a:r>
            <a:endParaRPr/>
          </a:p>
          <a:p>
            <a:pPr indent="-381000" lvl="0" marL="457200" rtl="0" algn="l">
              <a:lnSpc>
                <a:spcPct val="115000"/>
              </a:lnSpc>
              <a:spcBef>
                <a:spcPts val="0"/>
              </a:spcBef>
              <a:spcAft>
                <a:spcPts val="0"/>
              </a:spcAft>
              <a:buSzPts val="2400"/>
              <a:buChar char="▪"/>
            </a:pPr>
            <a:r>
              <a:rPr lang="en"/>
              <a:t>VULNERABILITY ASSESSMENT;</a:t>
            </a:r>
            <a:endParaRPr/>
          </a:p>
          <a:p>
            <a:pPr indent="-381000" lvl="0" marL="457200" rtl="0" algn="l">
              <a:lnSpc>
                <a:spcPct val="115000"/>
              </a:lnSpc>
              <a:spcBef>
                <a:spcPts val="0"/>
              </a:spcBef>
              <a:spcAft>
                <a:spcPts val="0"/>
              </a:spcAft>
              <a:buSzPts val="2400"/>
              <a:buChar char="▪"/>
            </a:pPr>
            <a:r>
              <a:rPr lang="en"/>
              <a:t>EXPLOITATION;</a:t>
            </a:r>
            <a:endParaRPr/>
          </a:p>
          <a:p>
            <a:pPr indent="-381000" lvl="0" marL="457200" rtl="0" algn="l">
              <a:lnSpc>
                <a:spcPct val="115000"/>
              </a:lnSpc>
              <a:spcBef>
                <a:spcPts val="0"/>
              </a:spcBef>
              <a:spcAft>
                <a:spcPts val="0"/>
              </a:spcAft>
              <a:buSzPts val="2400"/>
              <a:buChar char="▪"/>
            </a:pPr>
            <a:r>
              <a:rPr lang="en"/>
              <a:t>POST EXPLOITATION;</a:t>
            </a:r>
            <a:endParaRPr/>
          </a:p>
          <a:p>
            <a:pPr indent="-381000" lvl="0" marL="457200" rtl="0" algn="l">
              <a:lnSpc>
                <a:spcPct val="115000"/>
              </a:lnSpc>
              <a:spcBef>
                <a:spcPts val="0"/>
              </a:spcBef>
              <a:spcAft>
                <a:spcPts val="0"/>
              </a:spcAft>
              <a:buSzPts val="2400"/>
              <a:buChar char="▪"/>
            </a:pPr>
            <a:r>
              <a:rPr lang="en"/>
              <a:t>FINAL REPORT.</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371" name="Google Shape;371;p3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INFORMATION GATHERING</a:t>
            </a:r>
            <a:endParaRPr/>
          </a:p>
        </p:txBody>
      </p:sp>
      <p:grpSp>
        <p:nvGrpSpPr>
          <p:cNvPr id="377" name="Google Shape;377;p34"/>
          <p:cNvGrpSpPr/>
          <p:nvPr/>
        </p:nvGrpSpPr>
        <p:grpSpPr>
          <a:xfrm>
            <a:off x="4392102" y="4301022"/>
            <a:ext cx="359234" cy="585619"/>
            <a:chOff x="6730350" y="2315900"/>
            <a:chExt cx="257700" cy="420100"/>
          </a:xfrm>
        </p:grpSpPr>
        <p:sp>
          <p:nvSpPr>
            <p:cNvPr id="378" name="Google Shape;378;p34"/>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4"/>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4"/>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4"/>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4"/>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83" name="Google Shape;383;p3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384" name="Google Shape;384;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idx="4294967295" type="ctrTitle"/>
          </p:nvPr>
        </p:nvSpPr>
        <p:spPr>
          <a:xfrm>
            <a:off x="685800" y="917025"/>
            <a:ext cx="45792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4800" u="none" cap="none" strike="noStrike">
                <a:solidFill>
                  <a:srgbClr val="000000"/>
                </a:solidFill>
                <a:latin typeface="Encode Sans"/>
                <a:ea typeface="Encode Sans"/>
                <a:cs typeface="Encode Sans"/>
                <a:sym typeface="Encode Sans"/>
              </a:rPr>
              <a:t>INFORMATION GATHERING</a:t>
            </a:r>
            <a:endParaRPr b="1" i="0" sz="4800" u="none" cap="none" strike="noStrike">
              <a:solidFill>
                <a:srgbClr val="000000"/>
              </a:solidFill>
              <a:latin typeface="Encode Sans"/>
              <a:ea typeface="Encode Sans"/>
              <a:cs typeface="Encode Sans"/>
              <a:sym typeface="Encode Sans"/>
            </a:endParaRPr>
          </a:p>
        </p:txBody>
      </p:sp>
      <p:sp>
        <p:nvSpPr>
          <p:cNvPr id="390" name="Google Shape;390;p35"/>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ExtraLight"/>
              <a:buNone/>
            </a:pPr>
            <a:r>
              <a:rPr b="0" i="0" lang="en" sz="2400" u="none" cap="none" strike="noStrike">
                <a:solidFill>
                  <a:srgbClr val="000000"/>
                </a:solidFill>
                <a:latin typeface="Encode Sans ExtraLight"/>
                <a:ea typeface="Encode Sans ExtraLight"/>
                <a:cs typeface="Encode Sans ExtraLight"/>
                <a:sym typeface="Encode Sans ExtraLight"/>
              </a:rPr>
              <a:t>“What information do I need to collect? What for?”</a:t>
            </a:r>
            <a:endParaRPr b="0" i="0" sz="2400" u="none" cap="none" strike="noStrike">
              <a:solidFill>
                <a:srgbClr val="000000"/>
              </a:solidFill>
              <a:latin typeface="Encode Sans ExtraLight"/>
              <a:ea typeface="Encode Sans ExtraLight"/>
              <a:cs typeface="Encode Sans ExtraLight"/>
              <a:sym typeface="Encode Sans ExtraLight"/>
            </a:endParaRPr>
          </a:p>
        </p:txBody>
      </p:sp>
      <p:sp>
        <p:nvSpPr>
          <p:cNvPr id="391" name="Google Shape;39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392" name="Google Shape;392;p3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INFORMATION GATHERING</a:t>
            </a:r>
            <a:endParaRPr/>
          </a:p>
        </p:txBody>
      </p:sp>
      <p:sp>
        <p:nvSpPr>
          <p:cNvPr id="398" name="Google Shape;39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The answer is simple: everything! It is necessary for us to examine multiple aspects of our target, possibly in advance.</a:t>
            </a:r>
            <a:endParaRPr/>
          </a:p>
          <a:p>
            <a:pPr indent="0" lvl="0" marL="0" rtl="0" algn="l">
              <a:lnSpc>
                <a:spcPct val="115000"/>
              </a:lnSpc>
              <a:spcBef>
                <a:spcPts val="600"/>
              </a:spcBef>
              <a:spcAft>
                <a:spcPts val="0"/>
              </a:spcAft>
              <a:buClr>
                <a:schemeClr val="dk1"/>
              </a:buClr>
              <a:buSzPts val="1100"/>
              <a:buFont typeface="Arial"/>
              <a:buNone/>
            </a:pPr>
            <a:r>
              <a:rPr lang="en"/>
              <a:t>We need to understand what business it is, what it sells, what people work there, and what are the tools used. In other words, all the information we can gather will become useful for us at a later time.</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2400"/>
              <a:buNone/>
            </a:pPr>
            <a:r>
              <a:t/>
            </a:r>
            <a:endParaRPr/>
          </a:p>
        </p:txBody>
      </p:sp>
      <p:pic>
        <p:nvPicPr>
          <p:cNvPr id="399" name="Google Shape;399;p3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ab693ab89f_0_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97" name="Google Shape;97;g2ab693ab89f_0_18"/>
          <p:cNvPicPr preferRelativeResize="0"/>
          <p:nvPr/>
        </p:nvPicPr>
        <p:blipFill>
          <a:blip r:embed="rId3">
            <a:alphaModFix/>
          </a:blip>
          <a:stretch>
            <a:fillRect/>
          </a:stretch>
        </p:blipFill>
        <p:spPr>
          <a:xfrm>
            <a:off x="-162825" y="0"/>
            <a:ext cx="9628785" cy="51435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INFORMATION GATHERING</a:t>
            </a:r>
            <a:endParaRPr/>
          </a:p>
        </p:txBody>
      </p:sp>
      <p:sp>
        <p:nvSpPr>
          <p:cNvPr id="405" name="Google Shape;40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Another step within the information gathering phase is the analysis of the network infrastructure by using information in the public domain.</a:t>
            </a:r>
            <a:endParaRPr/>
          </a:p>
          <a:p>
            <a:pPr indent="0" lvl="0" marL="0" rtl="0" algn="l">
              <a:lnSpc>
                <a:spcPct val="115000"/>
              </a:lnSpc>
              <a:spcBef>
                <a:spcPts val="600"/>
              </a:spcBef>
              <a:spcAft>
                <a:spcPts val="0"/>
              </a:spcAft>
              <a:buSzPts val="2400"/>
              <a:buNone/>
            </a:pPr>
            <a:r>
              <a:rPr lang="en"/>
              <a:t>You should avoid interacting directly with your target at this stage. We can instead rely on tools and platforms available on the Internet.</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406" name="Google Shape;406;p3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NETWORK SCANNING</a:t>
            </a:r>
            <a:endParaRPr/>
          </a:p>
        </p:txBody>
      </p:sp>
      <p:grpSp>
        <p:nvGrpSpPr>
          <p:cNvPr id="412" name="Google Shape;412;p38"/>
          <p:cNvGrpSpPr/>
          <p:nvPr/>
        </p:nvGrpSpPr>
        <p:grpSpPr>
          <a:xfrm>
            <a:off x="4392102" y="4301022"/>
            <a:ext cx="359234" cy="585619"/>
            <a:chOff x="6730350" y="2315900"/>
            <a:chExt cx="257700" cy="420100"/>
          </a:xfrm>
        </p:grpSpPr>
        <p:sp>
          <p:nvSpPr>
            <p:cNvPr id="413" name="Google Shape;413;p3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8" name="Google Shape;418;p3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19" name="Google Shape;419;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SCANNING</a:t>
            </a:r>
            <a:endParaRPr/>
          </a:p>
        </p:txBody>
      </p:sp>
      <p:sp>
        <p:nvSpPr>
          <p:cNvPr id="425" name="Google Shape;42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The information gathered during the previous phase can help us to go deep with our target and start with our network scanning. </a:t>
            </a:r>
            <a:endParaRPr/>
          </a:p>
          <a:p>
            <a:pPr indent="0" lvl="0" marL="0" rtl="0" algn="l">
              <a:lnSpc>
                <a:spcPct val="115000"/>
              </a:lnSpc>
              <a:spcBef>
                <a:spcPts val="600"/>
              </a:spcBef>
              <a:spcAft>
                <a:spcPts val="0"/>
              </a:spcAft>
              <a:buClr>
                <a:schemeClr val="dk1"/>
              </a:buClr>
              <a:buSzPts val="1100"/>
              <a:buFont typeface="Arial"/>
              <a:buNone/>
            </a:pPr>
            <a:r>
              <a:rPr lang="en"/>
              <a:t>Pay attention to the fact that in this stage, we begin to interact directly with our target, and there is the risk of being identified, especially if we do not take all the related precautions.</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2400"/>
              <a:buNone/>
            </a:pPr>
            <a:r>
              <a:t/>
            </a:r>
            <a:endParaRPr/>
          </a:p>
        </p:txBody>
      </p:sp>
      <p:pic>
        <p:nvPicPr>
          <p:cNvPr id="426" name="Google Shape;426;p3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SCANNING</a:t>
            </a:r>
            <a:endParaRPr/>
          </a:p>
        </p:txBody>
      </p:sp>
      <p:sp>
        <p:nvSpPr>
          <p:cNvPr id="432" name="Google Shape;432;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Scanning a network is almost like finding yourself in a wide street in a big city, a place full of shops. All of a sudden, you start to pick the locks of each one of them hoping that at least one is open and unprotected.</a:t>
            </a:r>
            <a:endParaRPr/>
          </a:p>
          <a:p>
            <a:pPr indent="0" lvl="0" marL="0" rtl="0" algn="l">
              <a:lnSpc>
                <a:spcPct val="115000"/>
              </a:lnSpc>
              <a:spcBef>
                <a:spcPts val="600"/>
              </a:spcBef>
              <a:spcAft>
                <a:spcPts val="0"/>
              </a:spcAft>
              <a:buClr>
                <a:schemeClr val="dk1"/>
              </a:buClr>
              <a:buSzPts val="1100"/>
              <a:buFont typeface="Arial"/>
              <a:buNone/>
            </a:pPr>
            <a:r>
              <a:rPr lang="en"/>
              <a:t>At this stage, we will not log into the network, and we will just acknowledge the fact that the door is open. It is not sure that all our activities while scanning the network will not be noticed.</a:t>
            </a:r>
            <a:endParaRPr/>
          </a:p>
          <a:p>
            <a:pPr indent="0" lvl="0" marL="0" rtl="0" algn="l">
              <a:lnSpc>
                <a:spcPct val="115000"/>
              </a:lnSpc>
              <a:spcBef>
                <a:spcPts val="600"/>
              </a:spcBef>
              <a:spcAft>
                <a:spcPts val="0"/>
              </a:spcAft>
              <a:buClr>
                <a:schemeClr val="dk1"/>
              </a:buClr>
              <a:buSzPts val="1100"/>
              <a:buFont typeface="Arial"/>
              <a:buNone/>
            </a:pPr>
            <a:r>
              <a:t/>
            </a:r>
            <a:endParaRPr sz="2200"/>
          </a:p>
          <a:p>
            <a:pPr indent="0" lvl="0" marL="0" rtl="0" algn="l">
              <a:lnSpc>
                <a:spcPct val="115000"/>
              </a:lnSpc>
              <a:spcBef>
                <a:spcPts val="600"/>
              </a:spcBef>
              <a:spcAft>
                <a:spcPts val="0"/>
              </a:spcAft>
              <a:buSzPts val="2400"/>
              <a:buNone/>
            </a:pPr>
            <a:r>
              <a:t/>
            </a:r>
            <a:endParaRPr sz="2200"/>
          </a:p>
        </p:txBody>
      </p:sp>
      <p:pic>
        <p:nvPicPr>
          <p:cNvPr id="433" name="Google Shape;433;p4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ENUMERATION</a:t>
            </a:r>
            <a:endParaRPr/>
          </a:p>
        </p:txBody>
      </p:sp>
      <p:grpSp>
        <p:nvGrpSpPr>
          <p:cNvPr id="439" name="Google Shape;439;p41"/>
          <p:cNvGrpSpPr/>
          <p:nvPr/>
        </p:nvGrpSpPr>
        <p:grpSpPr>
          <a:xfrm>
            <a:off x="4392102" y="4301022"/>
            <a:ext cx="359234" cy="585619"/>
            <a:chOff x="6730350" y="2315900"/>
            <a:chExt cx="257700" cy="420100"/>
          </a:xfrm>
        </p:grpSpPr>
        <p:sp>
          <p:nvSpPr>
            <p:cNvPr id="440" name="Google Shape;440;p4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5" name="Google Shape;445;p4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46" name="Google Shape;446;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ENUMERATION</a:t>
            </a:r>
            <a:endParaRPr/>
          </a:p>
        </p:txBody>
      </p:sp>
      <p:sp>
        <p:nvSpPr>
          <p:cNvPr id="452" name="Google Shape;452;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Enumerating the network means discovering and listing all the resources available.</a:t>
            </a:r>
            <a:endParaRPr/>
          </a:p>
          <a:p>
            <a:pPr indent="0" lvl="0" marL="0" rtl="0" algn="l">
              <a:lnSpc>
                <a:spcPct val="115000"/>
              </a:lnSpc>
              <a:spcBef>
                <a:spcPts val="600"/>
              </a:spcBef>
              <a:spcAft>
                <a:spcPts val="0"/>
              </a:spcAft>
              <a:buClr>
                <a:schemeClr val="dk1"/>
              </a:buClr>
              <a:buSzPts val="1100"/>
              <a:buFont typeface="Arial"/>
              <a:buNone/>
            </a:pPr>
            <a:r>
              <a:rPr lang="en"/>
              <a:t>Let's imagine that during the previous phase, we found a door (port) possibly open. </a:t>
            </a:r>
            <a:endParaRPr/>
          </a:p>
          <a:p>
            <a:pPr indent="0" lvl="0" marL="0" rtl="0" algn="l">
              <a:lnSpc>
                <a:spcPct val="115000"/>
              </a:lnSpc>
              <a:spcBef>
                <a:spcPts val="600"/>
              </a:spcBef>
              <a:spcAft>
                <a:spcPts val="0"/>
              </a:spcAft>
              <a:buClr>
                <a:schemeClr val="dk1"/>
              </a:buClr>
              <a:buSzPts val="1100"/>
              <a:buFont typeface="Arial"/>
              <a:buNone/>
            </a:pPr>
            <a:r>
              <a:rPr lang="en"/>
              <a:t>Now we need to find out what information can be enumerated concerning the service linked to that port</a:t>
            </a:r>
            <a:endParaRPr/>
          </a:p>
          <a:p>
            <a:pPr indent="0" lvl="0" marL="0" rtl="0" algn="l">
              <a:lnSpc>
                <a:spcPct val="115000"/>
              </a:lnSpc>
              <a:spcBef>
                <a:spcPts val="600"/>
              </a:spcBef>
              <a:spcAft>
                <a:spcPts val="0"/>
              </a:spcAft>
              <a:buSzPts val="2400"/>
              <a:buNone/>
            </a:pPr>
            <a:r>
              <a:t/>
            </a:r>
            <a:endParaRPr/>
          </a:p>
        </p:txBody>
      </p:sp>
      <p:pic>
        <p:nvPicPr>
          <p:cNvPr id="453" name="Google Shape;453;p4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VULNERABILITY</a:t>
            </a:r>
            <a:endParaRPr/>
          </a:p>
          <a:p>
            <a:pPr indent="0" lvl="0" marL="0" rtl="0" algn="ctr">
              <a:lnSpc>
                <a:spcPct val="100000"/>
              </a:lnSpc>
              <a:spcBef>
                <a:spcPts val="0"/>
              </a:spcBef>
              <a:spcAft>
                <a:spcPts val="0"/>
              </a:spcAft>
              <a:buSzPts val="3600"/>
              <a:buNone/>
            </a:pPr>
            <a:r>
              <a:rPr lang="en"/>
              <a:t>ASSESSMENT</a:t>
            </a:r>
            <a:endParaRPr/>
          </a:p>
        </p:txBody>
      </p:sp>
      <p:grpSp>
        <p:nvGrpSpPr>
          <p:cNvPr id="459" name="Google Shape;459;p43"/>
          <p:cNvGrpSpPr/>
          <p:nvPr/>
        </p:nvGrpSpPr>
        <p:grpSpPr>
          <a:xfrm>
            <a:off x="4392102" y="4301022"/>
            <a:ext cx="359234" cy="585619"/>
            <a:chOff x="6730350" y="2315900"/>
            <a:chExt cx="257700" cy="420100"/>
          </a:xfrm>
        </p:grpSpPr>
        <p:sp>
          <p:nvSpPr>
            <p:cNvPr id="460" name="Google Shape;460;p4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5" name="Google Shape;465;p4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66" name="Google Shape;466;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VULNERABILITY ASSESSMENT</a:t>
            </a:r>
            <a:endParaRPr/>
          </a:p>
        </p:txBody>
      </p:sp>
      <p:sp>
        <p:nvSpPr>
          <p:cNvPr id="472" name="Google Shape;472;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Now that we have discovered what ports and services are accessible, we should identify all the possible vulnerabilities of our target. </a:t>
            </a:r>
            <a:endParaRPr/>
          </a:p>
          <a:p>
            <a:pPr indent="0" lvl="0" marL="0" rtl="0" algn="l">
              <a:lnSpc>
                <a:spcPct val="115000"/>
              </a:lnSpc>
              <a:spcBef>
                <a:spcPts val="600"/>
              </a:spcBef>
              <a:spcAft>
                <a:spcPts val="0"/>
              </a:spcAft>
              <a:buClr>
                <a:schemeClr val="dk1"/>
              </a:buClr>
              <a:buSzPts val="1100"/>
              <a:buFont typeface="Arial"/>
              <a:buNone/>
            </a:pPr>
            <a:r>
              <a:rPr lang="en"/>
              <a:t>We can rely on tools that automate and make our work easier. However, we can incur in a myriad of false positives or false negatives. </a:t>
            </a:r>
            <a:endParaRPr/>
          </a:p>
          <a:p>
            <a:pPr indent="0" lvl="0" marL="0" rtl="0" algn="l">
              <a:lnSpc>
                <a:spcPct val="115000"/>
              </a:lnSpc>
              <a:spcBef>
                <a:spcPts val="600"/>
              </a:spcBef>
              <a:spcAft>
                <a:spcPts val="0"/>
              </a:spcAft>
              <a:buClr>
                <a:schemeClr val="dk1"/>
              </a:buClr>
              <a:buSzPts val="1100"/>
              <a:buFont typeface="Arial"/>
              <a:buNone/>
            </a:pPr>
            <a:r>
              <a:rPr lang="en"/>
              <a:t>Otherwise, we can perform a manual analysis if we have more experience in this matter.</a:t>
            </a:r>
            <a:endParaRPr/>
          </a:p>
          <a:p>
            <a:pPr indent="0" lvl="0" marL="0" rtl="0" algn="l">
              <a:spcBef>
                <a:spcPts val="600"/>
              </a:spcBef>
              <a:spcAft>
                <a:spcPts val="0"/>
              </a:spcAft>
              <a:buClr>
                <a:schemeClr val="dk1"/>
              </a:buClr>
              <a:buSzPts val="2400"/>
              <a:buFont typeface="Arial"/>
              <a:buNone/>
            </a:pPr>
            <a:r>
              <a:rPr lang="en"/>
              <a:t>The best method is the combination of both. By alternating tools and manual analysis, you will see the best results.</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2400"/>
              <a:buNone/>
            </a:pPr>
            <a:r>
              <a:t/>
            </a:r>
            <a:endParaRPr/>
          </a:p>
        </p:txBody>
      </p:sp>
      <p:pic>
        <p:nvPicPr>
          <p:cNvPr id="473" name="Google Shape;473;p4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VULNERABILITY ASSESSMENT</a:t>
            </a:r>
            <a:endParaRPr/>
          </a:p>
        </p:txBody>
      </p:sp>
      <p:sp>
        <p:nvSpPr>
          <p:cNvPr id="479" name="Google Shape;479;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 vulnerability must be confirmed through a test that provides concrete evidence.</a:t>
            </a:r>
            <a:endParaRPr/>
          </a:p>
          <a:p>
            <a:pPr indent="0" lvl="0" marL="0" rtl="0" algn="l">
              <a:lnSpc>
                <a:spcPct val="115000"/>
              </a:lnSpc>
              <a:spcBef>
                <a:spcPts val="600"/>
              </a:spcBef>
              <a:spcAft>
                <a:spcPts val="0"/>
              </a:spcAft>
              <a:buSzPts val="2400"/>
              <a:buNone/>
            </a:pPr>
            <a:r>
              <a:rPr lang="en"/>
              <a:t>Such a test is called a Proof-of-Concept (PoC). Without it, a vulnerability is at most suspected, not confirmed.</a:t>
            </a:r>
            <a:endParaRPr/>
          </a:p>
          <a:p>
            <a:pPr indent="0" lvl="0" marL="0" rtl="0" algn="l">
              <a:lnSpc>
                <a:spcPct val="115000"/>
              </a:lnSpc>
              <a:spcBef>
                <a:spcPts val="600"/>
              </a:spcBef>
              <a:spcAft>
                <a:spcPts val="0"/>
              </a:spcAft>
              <a:buSzPts val="2400"/>
              <a:buNone/>
            </a:pPr>
            <a:r>
              <a:rPr lang="en"/>
              <a:t>A PoC is, in fact, a minimal and harmless exploit only meant to expose the vulnerability</a:t>
            </a:r>
            <a:endParaRPr/>
          </a:p>
          <a:p>
            <a:pPr indent="0" lvl="0" marL="0" rtl="0" algn="l">
              <a:lnSpc>
                <a:spcPct val="115000"/>
              </a:lnSpc>
              <a:spcBef>
                <a:spcPts val="600"/>
              </a:spcBef>
              <a:spcAft>
                <a:spcPts val="0"/>
              </a:spcAft>
              <a:buSzPts val="2400"/>
              <a:buNone/>
            </a:pPr>
            <a:r>
              <a:rPr lang="en"/>
              <a:t>PoCs are the most important outcomes of the vulnerability detection process.</a:t>
            </a:r>
            <a:endParaRPr/>
          </a:p>
        </p:txBody>
      </p:sp>
      <p:pic>
        <p:nvPicPr>
          <p:cNvPr id="480" name="Google Shape;480;p4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EXPLOITATION</a:t>
            </a:r>
            <a:endParaRPr/>
          </a:p>
        </p:txBody>
      </p:sp>
      <p:grpSp>
        <p:nvGrpSpPr>
          <p:cNvPr id="486" name="Google Shape;486;p46"/>
          <p:cNvGrpSpPr/>
          <p:nvPr/>
        </p:nvGrpSpPr>
        <p:grpSpPr>
          <a:xfrm>
            <a:off x="4392102" y="4301022"/>
            <a:ext cx="359234" cy="585619"/>
            <a:chOff x="6730350" y="2315900"/>
            <a:chExt cx="257700" cy="420100"/>
          </a:xfrm>
        </p:grpSpPr>
        <p:sp>
          <p:nvSpPr>
            <p:cNvPr id="487" name="Google Shape;487;p4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92" name="Google Shape;492;p4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493" name="Google Shape;493;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INTRODUCTION TO ETHICAL HACKING</a:t>
            </a:r>
            <a:endParaRPr/>
          </a:p>
        </p:txBody>
      </p:sp>
      <p:grpSp>
        <p:nvGrpSpPr>
          <p:cNvPr id="103" name="Google Shape;103;p2"/>
          <p:cNvGrpSpPr/>
          <p:nvPr/>
        </p:nvGrpSpPr>
        <p:grpSpPr>
          <a:xfrm>
            <a:off x="4392102" y="4301022"/>
            <a:ext cx="359234" cy="585619"/>
            <a:chOff x="6730350" y="2315900"/>
            <a:chExt cx="257700" cy="420100"/>
          </a:xfrm>
        </p:grpSpPr>
        <p:sp>
          <p:nvSpPr>
            <p:cNvPr id="104" name="Google Shape;104;p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9" name="Google Shape;109;p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EXPLOITATION</a:t>
            </a:r>
            <a:endParaRPr/>
          </a:p>
        </p:txBody>
      </p:sp>
      <p:sp>
        <p:nvSpPr>
          <p:cNvPr id="499" name="Google Shape;499;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Spotting the vulnerabilities is not enough. What we need to do next is trying to exploit them so to gain access to the system. This is precisely what we will try to do in this phase.</a:t>
            </a:r>
            <a:endParaRPr/>
          </a:p>
          <a:p>
            <a:pPr indent="0" lvl="0" marL="0" rtl="0" algn="l">
              <a:lnSpc>
                <a:spcPct val="115000"/>
              </a:lnSpc>
              <a:spcBef>
                <a:spcPts val="600"/>
              </a:spcBef>
              <a:spcAft>
                <a:spcPts val="0"/>
              </a:spcAft>
              <a:buClr>
                <a:schemeClr val="dk1"/>
              </a:buClr>
              <a:buSzPts val="1100"/>
              <a:buFont typeface="Arial"/>
              <a:buNone/>
            </a:pPr>
            <a:r>
              <a:rPr lang="en"/>
              <a:t>In general, a single vulnerability admits many alternative exploitations. Real attackers would choose according to their goals/plan. Usually, the goal of a PenTester is (i) get deeper in the infrastructure (ii) highlight the worst case scenario </a:t>
            </a:r>
            <a:endParaRPr/>
          </a:p>
          <a:p>
            <a:pPr indent="0" lvl="0" marL="0" rtl="0" algn="l">
              <a:lnSpc>
                <a:spcPct val="115000"/>
              </a:lnSpc>
              <a:spcBef>
                <a:spcPts val="600"/>
              </a:spcBef>
              <a:spcAft>
                <a:spcPts val="0"/>
              </a:spcAft>
              <a:buClr>
                <a:schemeClr val="dk1"/>
              </a:buClr>
              <a:buSzPts val="1100"/>
              <a:buFont typeface="Arial"/>
              <a:buNone/>
            </a:pPr>
            <a:r>
              <a:rPr lang="en"/>
              <a:t>This will not always be possible, but we should keep each path into consideration.</a:t>
            </a:r>
            <a:endParaRPr/>
          </a:p>
          <a:p>
            <a:pPr indent="0" lvl="0" marL="0" rtl="0" algn="l">
              <a:lnSpc>
                <a:spcPct val="115000"/>
              </a:lnSpc>
              <a:spcBef>
                <a:spcPts val="600"/>
              </a:spcBef>
              <a:spcAft>
                <a:spcPts val="0"/>
              </a:spcAft>
              <a:buClr>
                <a:schemeClr val="dk1"/>
              </a:buClr>
              <a:buSzPts val="1100"/>
              <a:buFont typeface="Arial"/>
              <a:buNone/>
            </a:pPr>
            <a:r>
              <a:t/>
            </a:r>
            <a:endParaRPr sz="2200"/>
          </a:p>
          <a:p>
            <a:pPr indent="0" lvl="0" marL="0" rtl="0" algn="l">
              <a:lnSpc>
                <a:spcPct val="115000"/>
              </a:lnSpc>
              <a:spcBef>
                <a:spcPts val="600"/>
              </a:spcBef>
              <a:spcAft>
                <a:spcPts val="0"/>
              </a:spcAft>
              <a:buSzPts val="2400"/>
              <a:buNone/>
            </a:pPr>
            <a:r>
              <a:t/>
            </a:r>
            <a:endParaRPr sz="2200"/>
          </a:p>
        </p:txBody>
      </p:sp>
      <p:pic>
        <p:nvPicPr>
          <p:cNvPr id="500" name="Google Shape;500;p4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EXPLOITATION</a:t>
            </a:r>
            <a:endParaRPr/>
          </a:p>
        </p:txBody>
      </p:sp>
      <p:sp>
        <p:nvSpPr>
          <p:cNvPr id="506" name="Google Shape;50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Performing a penetration testing is not only about access to a network, but it is also a much broader task. </a:t>
            </a:r>
            <a:endParaRPr/>
          </a:p>
          <a:p>
            <a:pPr indent="0" lvl="0" marL="0" rtl="0" algn="l">
              <a:lnSpc>
                <a:spcPct val="115000"/>
              </a:lnSpc>
              <a:spcBef>
                <a:spcPts val="600"/>
              </a:spcBef>
              <a:spcAft>
                <a:spcPts val="0"/>
              </a:spcAft>
              <a:buSzPts val="2400"/>
              <a:buNone/>
            </a:pPr>
            <a:r>
              <a:rPr lang="en"/>
              <a:t>In most cases, however, showing that an attacker might establish a direct control with a remote, hidden network is crucial</a:t>
            </a:r>
            <a:endParaRPr/>
          </a:p>
          <a:p>
            <a:pPr indent="0" lvl="0" marL="0" rtl="0" algn="l">
              <a:lnSpc>
                <a:spcPct val="115000"/>
              </a:lnSpc>
              <a:spcBef>
                <a:spcPts val="600"/>
              </a:spcBef>
              <a:spcAft>
                <a:spcPts val="0"/>
              </a:spcAft>
              <a:buSzPts val="2400"/>
              <a:buNone/>
            </a:pPr>
            <a:r>
              <a:rPr lang="en"/>
              <a:t>Indeed, (i) hidden entails deep inside the organization and (ii) control entails the highest degree of freedom for the attacker</a:t>
            </a:r>
            <a:endParaRPr/>
          </a:p>
          <a:p>
            <a:pPr indent="0" lvl="0" marL="0" rtl="0" algn="l">
              <a:lnSpc>
                <a:spcPct val="115000"/>
              </a:lnSpc>
              <a:spcBef>
                <a:spcPts val="600"/>
              </a:spcBef>
              <a:spcAft>
                <a:spcPts val="0"/>
              </a:spcAft>
              <a:buSzPts val="2400"/>
              <a:buNone/>
            </a:pPr>
            <a:r>
              <a:rPr lang="en"/>
              <a:t>We should identify all access points that are not secure and inform the client to help to find a rapid solution.</a:t>
            </a:r>
            <a:endParaRPr/>
          </a:p>
        </p:txBody>
      </p:sp>
      <p:pic>
        <p:nvPicPr>
          <p:cNvPr id="507" name="Google Shape;507;p4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POST-EXPLOITATION</a:t>
            </a:r>
            <a:endParaRPr/>
          </a:p>
        </p:txBody>
      </p:sp>
      <p:grpSp>
        <p:nvGrpSpPr>
          <p:cNvPr id="513" name="Google Shape;513;p49"/>
          <p:cNvGrpSpPr/>
          <p:nvPr/>
        </p:nvGrpSpPr>
        <p:grpSpPr>
          <a:xfrm>
            <a:off x="4392102" y="4301022"/>
            <a:ext cx="359234" cy="585619"/>
            <a:chOff x="6730350" y="2315900"/>
            <a:chExt cx="257700" cy="420100"/>
          </a:xfrm>
        </p:grpSpPr>
        <p:sp>
          <p:nvSpPr>
            <p:cNvPr id="514" name="Google Shape;514;p4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9" name="Google Shape;519;p4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520" name="Google Shape;520;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POST-EXPLOITATION</a:t>
            </a:r>
            <a:endParaRPr/>
          </a:p>
        </p:txBody>
      </p:sp>
      <p:sp>
        <p:nvSpPr>
          <p:cNvPr id="526" name="Google Shape;526;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What happens if, for any reason, we lose the access point we worked so hard to find? </a:t>
            </a:r>
            <a:endParaRPr/>
          </a:p>
          <a:p>
            <a:pPr indent="0" lvl="0" marL="0" rtl="0" algn="l">
              <a:lnSpc>
                <a:spcPct val="115000"/>
              </a:lnSpc>
              <a:spcBef>
                <a:spcPts val="600"/>
              </a:spcBef>
              <a:spcAft>
                <a:spcPts val="0"/>
              </a:spcAft>
              <a:buClr>
                <a:schemeClr val="dk1"/>
              </a:buClr>
              <a:buSzPts val="1100"/>
              <a:buFont typeface="Arial"/>
              <a:buNone/>
            </a:pPr>
            <a:r>
              <a:rPr lang="en"/>
              <a:t>Will we be able to access the system again?</a:t>
            </a:r>
            <a:endParaRPr/>
          </a:p>
          <a:p>
            <a:pPr indent="0" lvl="0" marL="0" rtl="0" algn="l">
              <a:lnSpc>
                <a:spcPct val="115000"/>
              </a:lnSpc>
              <a:spcBef>
                <a:spcPts val="600"/>
              </a:spcBef>
              <a:spcAft>
                <a:spcPts val="0"/>
              </a:spcAft>
              <a:buClr>
                <a:schemeClr val="dk1"/>
              </a:buClr>
              <a:buSzPts val="1100"/>
              <a:buFont typeface="Arial"/>
              <a:buNone/>
            </a:pPr>
            <a:r>
              <a:rPr lang="en"/>
              <a:t>Remember that the system under testing might be updated/modified over time</a:t>
            </a:r>
            <a:endParaRPr/>
          </a:p>
          <a:p>
            <a:pPr indent="0" lvl="0" marL="0" rtl="0" algn="l">
              <a:lnSpc>
                <a:spcPct val="115000"/>
              </a:lnSpc>
              <a:spcBef>
                <a:spcPts val="600"/>
              </a:spcBef>
              <a:spcAft>
                <a:spcPts val="0"/>
              </a:spcAft>
              <a:buClr>
                <a:schemeClr val="dk1"/>
              </a:buClr>
              <a:buSzPts val="1100"/>
              <a:buFont typeface="Arial"/>
              <a:buNone/>
            </a:pPr>
            <a:r>
              <a:rPr lang="en"/>
              <a:t>As a PenTester, we do not have control, neither we know all the details.</a:t>
            </a:r>
            <a:endParaRPr/>
          </a:p>
          <a:p>
            <a:pPr indent="0" lvl="0" marL="0" rtl="0" algn="l">
              <a:lnSpc>
                <a:spcPct val="115000"/>
              </a:lnSpc>
              <a:spcBef>
                <a:spcPts val="600"/>
              </a:spcBef>
              <a:spcAft>
                <a:spcPts val="0"/>
              </a:spcAft>
              <a:buSzPts val="2400"/>
              <a:buNone/>
            </a:pPr>
            <a:r>
              <a:t/>
            </a:r>
            <a:endParaRPr/>
          </a:p>
        </p:txBody>
      </p:sp>
      <p:pic>
        <p:nvPicPr>
          <p:cNvPr id="527" name="Google Shape;527;p5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POST-EXPLOITATION</a:t>
            </a:r>
            <a:endParaRPr/>
          </a:p>
        </p:txBody>
      </p:sp>
      <p:sp>
        <p:nvSpPr>
          <p:cNvPr id="533" name="Google Shape;533;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this phase, this is precisely what we worry about. Our goal is to create an access point that is reliable and possibly always available. </a:t>
            </a:r>
            <a:endParaRPr/>
          </a:p>
          <a:p>
            <a:pPr indent="0" lvl="0" marL="0" rtl="0" algn="l">
              <a:lnSpc>
                <a:spcPct val="115000"/>
              </a:lnSpc>
              <a:spcBef>
                <a:spcPts val="600"/>
              </a:spcBef>
              <a:spcAft>
                <a:spcPts val="0"/>
              </a:spcAft>
              <a:buSzPts val="2400"/>
              <a:buNone/>
            </a:pPr>
            <a:r>
              <a:rPr lang="en"/>
              <a:t>By doing this, we will be able to access our target even at a later time.</a:t>
            </a:r>
            <a:endParaRPr/>
          </a:p>
          <a:p>
            <a:pPr indent="0" lvl="0" marL="0" rtl="0" algn="l">
              <a:lnSpc>
                <a:spcPct val="115000"/>
              </a:lnSpc>
              <a:spcBef>
                <a:spcPts val="600"/>
              </a:spcBef>
              <a:spcAft>
                <a:spcPts val="0"/>
              </a:spcAft>
              <a:buSzPts val="2400"/>
              <a:buNone/>
            </a:pPr>
            <a:r>
              <a:rPr lang="en"/>
              <a:t>Again, this shows the potential impact of an hypothetical attack</a:t>
            </a:r>
            <a:endParaRPr/>
          </a:p>
        </p:txBody>
      </p:sp>
      <p:pic>
        <p:nvPicPr>
          <p:cNvPr id="534" name="Google Shape;534;p5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ab693ab89f_0_2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FINAL REPORT</a:t>
            </a:r>
            <a:endParaRPr/>
          </a:p>
        </p:txBody>
      </p:sp>
      <p:sp>
        <p:nvSpPr>
          <p:cNvPr id="540" name="Google Shape;540;g2ab693ab89f_0_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At this point, if everything went well, our work should be considered completed. </a:t>
            </a:r>
            <a:endParaRPr sz="2200"/>
          </a:p>
          <a:p>
            <a:pPr indent="0" lvl="0" marL="0" rtl="0" algn="l">
              <a:lnSpc>
                <a:spcPct val="115000"/>
              </a:lnSpc>
              <a:spcBef>
                <a:spcPts val="600"/>
              </a:spcBef>
              <a:spcAft>
                <a:spcPts val="0"/>
              </a:spcAft>
              <a:buClr>
                <a:schemeClr val="dk1"/>
              </a:buClr>
              <a:buSzPts val="1100"/>
              <a:buFont typeface="Arial"/>
              <a:buNone/>
            </a:pPr>
            <a:r>
              <a:rPr lang="en" sz="2200"/>
              <a:t>We should provide the client with a final report containing the summary of all our actions and our suggestions on how to make that network more secure (remediation plan).</a:t>
            </a:r>
            <a:endParaRPr sz="2200"/>
          </a:p>
          <a:p>
            <a:pPr indent="0" lvl="0" marL="0" rtl="0" algn="l">
              <a:lnSpc>
                <a:spcPct val="115000"/>
              </a:lnSpc>
              <a:spcBef>
                <a:spcPts val="600"/>
              </a:spcBef>
              <a:spcAft>
                <a:spcPts val="0"/>
              </a:spcAft>
              <a:buClr>
                <a:schemeClr val="dk1"/>
              </a:buClr>
              <a:buSzPts val="1100"/>
              <a:buFont typeface="Arial"/>
              <a:buNone/>
            </a:pPr>
            <a:r>
              <a:rPr lang="en" sz="2200"/>
              <a:t>This is our main goal, a bad report will make your </a:t>
            </a:r>
            <a:r>
              <a:rPr lang="en" sz="2200"/>
              <a:t>campaign fail, more than missing any vulnerabilities </a:t>
            </a:r>
            <a:endParaRPr sz="2200"/>
          </a:p>
          <a:p>
            <a:pPr indent="0" lvl="0" marL="0" rtl="0" algn="l">
              <a:lnSpc>
                <a:spcPct val="115000"/>
              </a:lnSpc>
              <a:spcBef>
                <a:spcPts val="600"/>
              </a:spcBef>
              <a:spcAft>
                <a:spcPts val="0"/>
              </a:spcAft>
              <a:buClr>
                <a:schemeClr val="dk1"/>
              </a:buClr>
              <a:buSzPts val="1100"/>
              <a:buFont typeface="Arial"/>
              <a:buNone/>
            </a:pPr>
            <a:r>
              <a:t/>
            </a:r>
            <a:endParaRPr sz="2200"/>
          </a:p>
          <a:p>
            <a:pPr indent="0" lvl="0" marL="0" rtl="0" algn="l">
              <a:lnSpc>
                <a:spcPct val="115000"/>
              </a:lnSpc>
              <a:spcBef>
                <a:spcPts val="600"/>
              </a:spcBef>
              <a:spcAft>
                <a:spcPts val="0"/>
              </a:spcAft>
              <a:buSzPts val="2400"/>
              <a:buNone/>
            </a:pPr>
            <a:r>
              <a:t/>
            </a:r>
            <a:endParaRPr sz="2200"/>
          </a:p>
        </p:txBody>
      </p:sp>
      <p:pic>
        <p:nvPicPr>
          <p:cNvPr id="541" name="Google Shape;541;g2ab693ab89f_0_2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LAST CONSIDERATIONS</a:t>
            </a:r>
            <a:endParaRPr/>
          </a:p>
        </p:txBody>
      </p:sp>
      <p:grpSp>
        <p:nvGrpSpPr>
          <p:cNvPr id="547" name="Google Shape;547;p52"/>
          <p:cNvGrpSpPr/>
          <p:nvPr/>
        </p:nvGrpSpPr>
        <p:grpSpPr>
          <a:xfrm>
            <a:off x="4392102" y="4301022"/>
            <a:ext cx="359234" cy="585619"/>
            <a:chOff x="6730350" y="2315900"/>
            <a:chExt cx="257700" cy="420100"/>
          </a:xfrm>
        </p:grpSpPr>
        <p:sp>
          <p:nvSpPr>
            <p:cNvPr id="548" name="Google Shape;548;p5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53" name="Google Shape;553;p5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554" name="Google Shape;554;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100"/>
              <a:buNone/>
            </a:pPr>
            <a:r>
              <a:rPr lang="en"/>
              <a:t>LAST CONSIDERATIONS</a:t>
            </a:r>
            <a:endParaRPr/>
          </a:p>
        </p:txBody>
      </p:sp>
      <p:sp>
        <p:nvSpPr>
          <p:cNvPr id="560" name="Google Shape;560;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200"/>
              <a:t>The methodology presented here is not meant to be universal, but rather abstract</a:t>
            </a:r>
            <a:endParaRPr sz="2200"/>
          </a:p>
          <a:p>
            <a:pPr indent="0" lvl="0" marL="0" rtl="0" algn="l">
              <a:lnSpc>
                <a:spcPct val="115000"/>
              </a:lnSpc>
              <a:spcBef>
                <a:spcPts val="600"/>
              </a:spcBef>
              <a:spcAft>
                <a:spcPts val="0"/>
              </a:spcAft>
              <a:buClr>
                <a:schemeClr val="dk1"/>
              </a:buClr>
              <a:buSzPts val="1100"/>
              <a:buFont typeface="Arial"/>
              <a:buNone/>
            </a:pPr>
            <a:r>
              <a:rPr lang="en" sz="2200"/>
              <a:t>There are many methodologies around, but most (all) of them include the phases discussed here, perhaps with other terminology</a:t>
            </a:r>
            <a:endParaRPr sz="2200"/>
          </a:p>
          <a:p>
            <a:pPr indent="0" lvl="0" marL="0" rtl="0" algn="l">
              <a:lnSpc>
                <a:spcPct val="115000"/>
              </a:lnSpc>
              <a:spcBef>
                <a:spcPts val="600"/>
              </a:spcBef>
              <a:spcAft>
                <a:spcPts val="0"/>
              </a:spcAft>
              <a:buClr>
                <a:schemeClr val="dk1"/>
              </a:buClr>
              <a:buSzPts val="1100"/>
              <a:buFont typeface="Arial"/>
              <a:buNone/>
            </a:pPr>
            <a:r>
              <a:rPr lang="en" sz="2200"/>
              <a:t>Also, phases may vary depending on engagement rules</a:t>
            </a:r>
            <a:endParaRPr sz="2200"/>
          </a:p>
          <a:p>
            <a:pPr indent="0" lvl="0" marL="0" rtl="0" algn="l">
              <a:lnSpc>
                <a:spcPct val="115000"/>
              </a:lnSpc>
              <a:spcBef>
                <a:spcPts val="600"/>
              </a:spcBef>
              <a:spcAft>
                <a:spcPts val="0"/>
              </a:spcAft>
              <a:buClr>
                <a:schemeClr val="dk1"/>
              </a:buClr>
              <a:buSzPts val="1100"/>
              <a:buFont typeface="Arial"/>
              <a:buNone/>
            </a:pPr>
            <a:r>
              <a:rPr lang="en" sz="2200"/>
              <a:t>For instance, the client may want to avoid exploitation and post-exploitation</a:t>
            </a:r>
            <a:endParaRPr sz="2200"/>
          </a:p>
          <a:p>
            <a:pPr indent="0" lvl="0" marL="0" rtl="0" algn="l">
              <a:lnSpc>
                <a:spcPct val="115000"/>
              </a:lnSpc>
              <a:spcBef>
                <a:spcPts val="600"/>
              </a:spcBef>
              <a:spcAft>
                <a:spcPts val="0"/>
              </a:spcAft>
              <a:buSzPts val="2400"/>
              <a:buNone/>
            </a:pPr>
            <a:r>
              <a:t/>
            </a:r>
            <a:endParaRPr sz="2200"/>
          </a:p>
        </p:txBody>
      </p:sp>
      <p:pic>
        <p:nvPicPr>
          <p:cNvPr id="561" name="Google Shape;561;p5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115" name="Google Shape;1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role of ethical hackers has grown considerably in recent years as a result of the growing media coverage of cybersecurity issues.</a:t>
            </a:r>
            <a:endParaRPr/>
          </a:p>
          <a:p>
            <a:pPr indent="0" lvl="0" marL="0" rtl="0" algn="l">
              <a:lnSpc>
                <a:spcPct val="115000"/>
              </a:lnSpc>
              <a:spcBef>
                <a:spcPts val="600"/>
              </a:spcBef>
              <a:spcAft>
                <a:spcPts val="0"/>
              </a:spcAft>
              <a:buSzPts val="2400"/>
              <a:buNone/>
            </a:pPr>
            <a:r>
              <a:rPr lang="en"/>
              <a:t>Besides, the various recent attacks on several company’s IT infrastructures has raised the awareness and the fear for such issues.</a:t>
            </a:r>
            <a:endParaRPr/>
          </a:p>
        </p:txBody>
      </p:sp>
      <p:sp>
        <p:nvSpPr>
          <p:cNvPr id="116" name="Google Shape;1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7" name="Google Shape;117;p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123" name="Google Shape;12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All these causes led to the formation of a new professional figure with substantial experience in cybersecurity responsible for testing, verifying, and strengthening the security of a specific entity.</a:t>
            </a:r>
            <a:endParaRPr/>
          </a:p>
        </p:txBody>
      </p:sp>
      <p:pic>
        <p:nvPicPr>
          <p:cNvPr id="124" name="Google Shape;124;p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INTRODUCTION TO ETHICAL HACKING</a:t>
            </a:r>
            <a:endParaRPr/>
          </a:p>
        </p:txBody>
      </p:sp>
      <p:sp>
        <p:nvSpPr>
          <p:cNvPr id="130" name="Google Shape;13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With "entity" I am referring to all contexts, and it is not limited to only specific ones. There is no difference whether we talk about a farm company, a pharmaceutical corporation, or a manufacturing company. </a:t>
            </a:r>
            <a:endParaRPr/>
          </a:p>
          <a:p>
            <a:pPr indent="0" lvl="0" marL="0" rtl="0" algn="l">
              <a:lnSpc>
                <a:spcPct val="115000"/>
              </a:lnSpc>
              <a:spcBef>
                <a:spcPts val="600"/>
              </a:spcBef>
              <a:spcAft>
                <a:spcPts val="0"/>
              </a:spcAft>
              <a:buClr>
                <a:schemeClr val="dk1"/>
              </a:buClr>
              <a:buSzPts val="1100"/>
              <a:buFont typeface="Arial"/>
              <a:buNone/>
            </a:pPr>
            <a:r>
              <a:rPr lang="en"/>
              <a:t>We all need to protect our IT infrastructure adequately.</a:t>
            </a:r>
            <a:endParaRPr/>
          </a:p>
          <a:p>
            <a:pPr indent="0" lvl="0" marL="0" rtl="0" algn="l">
              <a:lnSpc>
                <a:spcPct val="115000"/>
              </a:lnSpc>
              <a:spcBef>
                <a:spcPts val="600"/>
              </a:spcBef>
              <a:spcAft>
                <a:spcPts val="0"/>
              </a:spcAft>
              <a:buSzPts val="2400"/>
              <a:buNone/>
            </a:pPr>
            <a:r>
              <a:t/>
            </a:r>
            <a:endParaRPr/>
          </a:p>
        </p:txBody>
      </p:sp>
      <p:pic>
        <p:nvPicPr>
          <p:cNvPr id="131" name="Google Shape;131;p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PENETRATION TESTING METHOD</a:t>
            </a:r>
            <a:endParaRPr/>
          </a:p>
        </p:txBody>
      </p:sp>
      <p:sp>
        <p:nvSpPr>
          <p:cNvPr id="137" name="Google Shape;13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is not important for us to specify if we are working with wines or medicines. The methodology we should follow is always the same. </a:t>
            </a:r>
            <a:endParaRPr/>
          </a:p>
          <a:p>
            <a:pPr indent="0" lvl="0" marL="0" rtl="0" algn="l">
              <a:lnSpc>
                <a:spcPct val="115000"/>
              </a:lnSpc>
              <a:spcBef>
                <a:spcPts val="600"/>
              </a:spcBef>
              <a:spcAft>
                <a:spcPts val="0"/>
              </a:spcAft>
              <a:buSzPts val="2400"/>
              <a:buNone/>
            </a:pPr>
            <a:r>
              <a:rPr lang="en"/>
              <a:t>However, the resemblance of this process does not imply a though rigidity. You can still decide to move away from the standard steps of this process.</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138" name="Google Shape;138;p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