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jmoqiFX45UlhA+9c3kI7hRqGM7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83103d95a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783103d95a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83103d95a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783103d95a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83103d95a_0_1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783103d95a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83103d95a_0_1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783103d95a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83103d95a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783103d95a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783103d95a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783103d95a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783103d95a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783103d95a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783103d95a_0_1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783103d95a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83103d95a_0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783103d95a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83103d95a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783103d95a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g783103d95a_0_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783103d95a_0_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783103d95a_0_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g783103d95a_0_3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783103d95a_0_3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g783103d95a_0_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g783103d95a_0_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TITLE_1">
    <p:bg>
      <p:bgPr>
        <a:solidFill>
          <a:schemeClr val="accent2"/>
        </a:solidFill>
      </p:bgPr>
    </p:bg>
    <p:spTree>
      <p:nvGrpSpPr>
        <p:cNvPr id="50" name="Shape 50"/>
        <p:cNvGrpSpPr/>
        <p:nvPr/>
      </p:nvGrpSpPr>
      <p:grpSpPr>
        <a:xfrm>
          <a:off x="0" y="0"/>
          <a:ext cx="0" cy="0"/>
          <a:chOff x="0" y="0"/>
          <a:chExt cx="0" cy="0"/>
        </a:xfrm>
      </p:grpSpPr>
      <p:sp>
        <p:nvSpPr>
          <p:cNvPr id="51" name="Google Shape;51;g783103d95a_0_45"/>
          <p:cNvSpPr/>
          <p:nvPr/>
        </p:nvSpPr>
        <p:spPr>
          <a:xfrm>
            <a:off x="0" y="3493950"/>
            <a:ext cx="9144000" cy="164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52" name="Google Shape;52;g783103d95a_0_45"/>
          <p:cNvSpPr/>
          <p:nvPr/>
        </p:nvSpPr>
        <p:spPr>
          <a:xfrm>
            <a:off x="3747300" y="3493900"/>
            <a:ext cx="1649400" cy="1649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783103d95a_0_45"/>
          <p:cNvSpPr txBox="1"/>
          <p:nvPr>
            <p:ph type="ctrTitle"/>
          </p:nvPr>
        </p:nvSpPr>
        <p:spPr>
          <a:xfrm>
            <a:off x="984050" y="0"/>
            <a:ext cx="7175700" cy="3493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_1">
    <p:bg>
      <p:bgPr>
        <a:solidFill>
          <a:schemeClr val="accent2"/>
        </a:solidFill>
      </p:bgPr>
    </p:bg>
    <p:spTree>
      <p:nvGrpSpPr>
        <p:cNvPr id="54" name="Shape 54"/>
        <p:cNvGrpSpPr/>
        <p:nvPr/>
      </p:nvGrpSpPr>
      <p:grpSpPr>
        <a:xfrm>
          <a:off x="0" y="0"/>
          <a:ext cx="0" cy="0"/>
          <a:chOff x="0" y="0"/>
          <a:chExt cx="0" cy="0"/>
        </a:xfrm>
      </p:grpSpPr>
      <p:sp>
        <p:nvSpPr>
          <p:cNvPr id="55" name="Google Shape;55;g783103d95a_0_49"/>
          <p:cNvSpPr/>
          <p:nvPr/>
        </p:nvSpPr>
        <p:spPr>
          <a:xfrm>
            <a:off x="0" y="4044100"/>
            <a:ext cx="9144000" cy="1099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56" name="Google Shape;56;g783103d95a_0_49"/>
          <p:cNvSpPr/>
          <p:nvPr/>
        </p:nvSpPr>
        <p:spPr>
          <a:xfrm>
            <a:off x="4022400" y="4044100"/>
            <a:ext cx="1099200" cy="1099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783103d95a_0_49"/>
          <p:cNvSpPr txBox="1"/>
          <p:nvPr>
            <p:ph type="ctrTitle"/>
          </p:nvPr>
        </p:nvSpPr>
        <p:spPr>
          <a:xfrm>
            <a:off x="1735925" y="1126150"/>
            <a:ext cx="5672100" cy="11598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58" name="Google Shape;58;g783103d95a_0_49"/>
          <p:cNvSpPr txBox="1"/>
          <p:nvPr>
            <p:ph idx="1" type="subTitle"/>
          </p:nvPr>
        </p:nvSpPr>
        <p:spPr>
          <a:xfrm>
            <a:off x="1735925" y="2665541"/>
            <a:ext cx="5672100" cy="7848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Clr>
                <a:srgbClr val="27272D"/>
              </a:buClr>
              <a:buSzPts val="1800"/>
              <a:buNone/>
              <a:defRPr sz="1800">
                <a:solidFill>
                  <a:srgbClr val="27272D"/>
                </a:solidFill>
              </a:defRPr>
            </a:lvl1pPr>
            <a:lvl2pPr lvl="1" rtl="0" algn="ctr">
              <a:lnSpc>
                <a:spcPct val="115000"/>
              </a:lnSpc>
              <a:spcBef>
                <a:spcPts val="0"/>
              </a:spcBef>
              <a:spcAft>
                <a:spcPts val="0"/>
              </a:spcAft>
              <a:buClr>
                <a:srgbClr val="27272D"/>
              </a:buClr>
              <a:buSzPts val="1800"/>
              <a:buNone/>
              <a:defRPr sz="1800">
                <a:solidFill>
                  <a:srgbClr val="27272D"/>
                </a:solidFill>
              </a:defRPr>
            </a:lvl2pPr>
            <a:lvl3pPr lvl="2" rtl="0" algn="ctr">
              <a:lnSpc>
                <a:spcPct val="115000"/>
              </a:lnSpc>
              <a:spcBef>
                <a:spcPts val="0"/>
              </a:spcBef>
              <a:spcAft>
                <a:spcPts val="0"/>
              </a:spcAft>
              <a:buClr>
                <a:srgbClr val="27272D"/>
              </a:buClr>
              <a:buSzPts val="1800"/>
              <a:buNone/>
              <a:defRPr sz="1800">
                <a:solidFill>
                  <a:srgbClr val="27272D"/>
                </a:solidFill>
              </a:defRPr>
            </a:lvl3pPr>
            <a:lvl4pPr lvl="3" rtl="0" algn="ctr">
              <a:lnSpc>
                <a:spcPct val="115000"/>
              </a:lnSpc>
              <a:spcBef>
                <a:spcPts val="0"/>
              </a:spcBef>
              <a:spcAft>
                <a:spcPts val="0"/>
              </a:spcAft>
              <a:buClr>
                <a:srgbClr val="27272D"/>
              </a:buClr>
              <a:buSzPts val="1800"/>
              <a:buNone/>
              <a:defRPr sz="1800">
                <a:solidFill>
                  <a:srgbClr val="27272D"/>
                </a:solidFill>
              </a:defRPr>
            </a:lvl4pPr>
            <a:lvl5pPr lvl="4" rtl="0" algn="ctr">
              <a:lnSpc>
                <a:spcPct val="115000"/>
              </a:lnSpc>
              <a:spcBef>
                <a:spcPts val="0"/>
              </a:spcBef>
              <a:spcAft>
                <a:spcPts val="0"/>
              </a:spcAft>
              <a:buClr>
                <a:srgbClr val="27272D"/>
              </a:buClr>
              <a:buSzPts val="1800"/>
              <a:buNone/>
              <a:defRPr sz="1800">
                <a:solidFill>
                  <a:srgbClr val="27272D"/>
                </a:solidFill>
              </a:defRPr>
            </a:lvl5pPr>
            <a:lvl6pPr lvl="5" rtl="0" algn="ctr">
              <a:lnSpc>
                <a:spcPct val="115000"/>
              </a:lnSpc>
              <a:spcBef>
                <a:spcPts val="0"/>
              </a:spcBef>
              <a:spcAft>
                <a:spcPts val="0"/>
              </a:spcAft>
              <a:buClr>
                <a:srgbClr val="27272D"/>
              </a:buClr>
              <a:buSzPts val="1800"/>
              <a:buNone/>
              <a:defRPr sz="1800">
                <a:solidFill>
                  <a:srgbClr val="27272D"/>
                </a:solidFill>
              </a:defRPr>
            </a:lvl6pPr>
            <a:lvl7pPr lvl="6" rtl="0" algn="ctr">
              <a:lnSpc>
                <a:spcPct val="115000"/>
              </a:lnSpc>
              <a:spcBef>
                <a:spcPts val="0"/>
              </a:spcBef>
              <a:spcAft>
                <a:spcPts val="0"/>
              </a:spcAft>
              <a:buClr>
                <a:srgbClr val="27272D"/>
              </a:buClr>
              <a:buSzPts val="1800"/>
              <a:buNone/>
              <a:defRPr sz="1800">
                <a:solidFill>
                  <a:srgbClr val="27272D"/>
                </a:solidFill>
              </a:defRPr>
            </a:lvl7pPr>
            <a:lvl8pPr lvl="7" rtl="0" algn="ctr">
              <a:lnSpc>
                <a:spcPct val="115000"/>
              </a:lnSpc>
              <a:spcBef>
                <a:spcPts val="0"/>
              </a:spcBef>
              <a:spcAft>
                <a:spcPts val="0"/>
              </a:spcAft>
              <a:buClr>
                <a:srgbClr val="27272D"/>
              </a:buClr>
              <a:buSzPts val="1800"/>
              <a:buNone/>
              <a:defRPr sz="1800">
                <a:solidFill>
                  <a:srgbClr val="27272D"/>
                </a:solidFill>
              </a:defRPr>
            </a:lvl8pPr>
            <a:lvl9pPr lvl="8" rtl="0" algn="ctr">
              <a:lnSpc>
                <a:spcPct val="115000"/>
              </a:lnSpc>
              <a:spcBef>
                <a:spcPts val="0"/>
              </a:spcBef>
              <a:spcAft>
                <a:spcPts val="0"/>
              </a:spcAft>
              <a:buClr>
                <a:srgbClr val="27272D"/>
              </a:buClr>
              <a:buSzPts val="1800"/>
              <a:buNone/>
              <a:defRPr sz="1800">
                <a:solidFill>
                  <a:srgbClr val="27272D"/>
                </a:solidFill>
              </a:defRPr>
            </a:lvl9pPr>
          </a:lstStyle>
          <a:p/>
        </p:txBody>
      </p:sp>
      <p:cxnSp>
        <p:nvCxnSpPr>
          <p:cNvPr id="59" name="Google Shape;59;g783103d95a_0_49"/>
          <p:cNvCxnSpPr/>
          <p:nvPr/>
        </p:nvCxnSpPr>
        <p:spPr>
          <a:xfrm>
            <a:off x="3527100" y="2474305"/>
            <a:ext cx="2089800" cy="0"/>
          </a:xfrm>
          <a:prstGeom prst="straightConnector1">
            <a:avLst/>
          </a:prstGeom>
          <a:noFill/>
          <a:ln cap="flat" cmpd="sng" w="19050">
            <a:solidFill>
              <a:schemeClr val="accent1"/>
            </a:solidFill>
            <a:prstDash val="solid"/>
            <a:round/>
            <a:headEnd len="med" w="med" type="diamond"/>
            <a:tailEnd len="med" w="med" type="diamon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g783103d95a_0_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783103d95a_0_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g783103d95a_0_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783103d95a_0_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g783103d95a_0_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g783103d95a_0_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783103d95a_0_1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g783103d95a_0_1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g783103d95a_0_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g783103d95a_0_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783103d95a_0_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g783103d95a_0_2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783103d95a_0_2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g783103d95a_0_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g783103d95a_0_2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783103d95a_0_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783103d95a_0_3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783103d95a_0_3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783103d95a_0_3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783103d95a_0_3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g783103d95a_0_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g783103d95a_0_3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g783103d95a_0_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g783103d95a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783103d95a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g783103d95a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owasp.org/www-project-web-security-testing-guide/assets/archive/OWASP_Web_Application_Penetration_Checklist_v1_1.pdf" TargetMode="Externa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radisframework.com/ce/" TargetMode="External"/><Relationship Id="rId4" Type="http://schemas.openxmlformats.org/officeDocument/2006/relationships/image" Target="../media/image1.jp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first.org/cvss/" TargetMode="External"/><Relationship Id="rId4" Type="http://schemas.openxmlformats.org/officeDocument/2006/relationships/hyperlink" Target="https://nvd.nist.gov/vuln-metrics/cvss/v3-calculator" TargetMode="External"/><Relationship Id="rId5"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offensive-security.com/reports/sample-penetration-testing-report.pdf"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
          <p:cNvSpPr txBox="1"/>
          <p:nvPr>
            <p:ph type="ctrTitle"/>
          </p:nvPr>
        </p:nvSpPr>
        <p:spPr>
          <a:xfrm>
            <a:off x="311708" y="744575"/>
            <a:ext cx="8520600" cy="205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sz="7200"/>
              <a:t>PENETRATION TESTING</a:t>
            </a:r>
            <a:endParaRPr sz="7200"/>
          </a:p>
        </p:txBody>
      </p:sp>
      <p:pic>
        <p:nvPicPr>
          <p:cNvPr id="65" name="Google Shape;65;p1"/>
          <p:cNvPicPr preferRelativeResize="0"/>
          <p:nvPr/>
        </p:nvPicPr>
        <p:blipFill rotWithShape="1">
          <a:blip r:embed="rId3">
            <a:alphaModFix/>
          </a:blip>
          <a:srcRect b="0" l="0" r="0" t="0"/>
          <a:stretch/>
        </p:blipFill>
        <p:spPr>
          <a:xfrm>
            <a:off x="3806300" y="3493800"/>
            <a:ext cx="1531405" cy="1649700"/>
          </a:xfrm>
          <a:prstGeom prst="rect">
            <a:avLst/>
          </a:prstGeom>
          <a:noFill/>
          <a:ln>
            <a:noFill/>
          </a:ln>
        </p:spPr>
      </p:pic>
      <p:pic>
        <p:nvPicPr>
          <p:cNvPr id="66" name="Google Shape;66;p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67" name="Google Shape;67;p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sp>
        <p:nvSpPr>
          <p:cNvPr id="140" name="Google Shape;140;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Declare the scope of your analysis</a:t>
            </a:r>
            <a:endParaRPr/>
          </a:p>
          <a:p>
            <a:pPr indent="0" lvl="0" marL="0" rtl="0" algn="l">
              <a:lnSpc>
                <a:spcPct val="115000"/>
              </a:lnSpc>
              <a:spcBef>
                <a:spcPts val="600"/>
              </a:spcBef>
              <a:spcAft>
                <a:spcPts val="0"/>
              </a:spcAft>
              <a:buSzPts val="2400"/>
              <a:buNone/>
            </a:pPr>
            <a:r>
              <a:rPr lang="en"/>
              <a:t>Although the people reading the report belong to the same organization, they may have different understanding about the infrastructure</a:t>
            </a:r>
            <a:endParaRPr/>
          </a:p>
          <a:p>
            <a:pPr indent="0" lvl="0" marL="0" rtl="0" algn="l">
              <a:lnSpc>
                <a:spcPct val="115000"/>
              </a:lnSpc>
              <a:spcBef>
                <a:spcPts val="600"/>
              </a:spcBef>
              <a:spcAft>
                <a:spcPts val="0"/>
              </a:spcAft>
              <a:buSzPts val="2400"/>
              <a:buNone/>
            </a:pPr>
            <a:r>
              <a:rPr lang="en"/>
              <a:t>The scope is fundamental to allow </a:t>
            </a:r>
            <a:r>
              <a:rPr b="1" lang="en"/>
              <a:t>replication</a:t>
            </a:r>
            <a:r>
              <a:rPr lang="en"/>
              <a:t>, i.e., to verify the evidences that you reported</a:t>
            </a:r>
            <a:endParaRPr/>
          </a:p>
        </p:txBody>
      </p:sp>
      <p:pic>
        <p:nvPicPr>
          <p:cNvPr id="141" name="Google Shape;141;p1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sp>
        <p:nvSpPr>
          <p:cNvPr id="147" name="Google Shape;14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We must point out the evidences found and their level of criticality. </a:t>
            </a:r>
            <a:endParaRPr/>
          </a:p>
          <a:p>
            <a:pPr indent="0" lvl="0" marL="0" rtl="0" algn="l">
              <a:lnSpc>
                <a:spcPct val="115000"/>
              </a:lnSpc>
              <a:spcBef>
                <a:spcPts val="1200"/>
              </a:spcBef>
              <a:spcAft>
                <a:spcPts val="0"/>
              </a:spcAft>
              <a:buClr>
                <a:schemeClr val="dk1"/>
              </a:buClr>
              <a:buSzPts val="1100"/>
              <a:buFont typeface="Arial"/>
              <a:buNone/>
            </a:pPr>
            <a:r>
              <a:rPr lang="en"/>
              <a:t>Emphasize </a:t>
            </a:r>
            <a:r>
              <a:rPr b="1" lang="en"/>
              <a:t>key findings</a:t>
            </a:r>
            <a:r>
              <a:rPr lang="en"/>
              <a:t>, i.e., the important things that you discovered</a:t>
            </a:r>
            <a:r>
              <a:rPr lang="en"/>
              <a:t> </a:t>
            </a:r>
            <a:endParaRPr/>
          </a:p>
          <a:p>
            <a:pPr indent="0" lvl="0" marL="0" rtl="0" algn="l">
              <a:lnSpc>
                <a:spcPct val="115000"/>
              </a:lnSpc>
              <a:spcBef>
                <a:spcPts val="1200"/>
              </a:spcBef>
              <a:spcAft>
                <a:spcPts val="0"/>
              </a:spcAft>
              <a:buClr>
                <a:schemeClr val="dk1"/>
              </a:buClr>
              <a:buSzPts val="1100"/>
              <a:buFont typeface="Arial"/>
              <a:buNone/>
            </a:pPr>
            <a:r>
              <a:rPr lang="en"/>
              <a:t>	</a:t>
            </a:r>
            <a:r>
              <a:rPr b="1" lang="en"/>
              <a:t>Most important findings go first!</a:t>
            </a:r>
            <a:endParaRPr b="1"/>
          </a:p>
          <a:p>
            <a:pPr indent="0" lvl="0" marL="0" rtl="0" algn="l">
              <a:lnSpc>
                <a:spcPct val="115000"/>
              </a:lnSpc>
              <a:spcBef>
                <a:spcPts val="1200"/>
              </a:spcBef>
              <a:spcAft>
                <a:spcPts val="0"/>
              </a:spcAft>
              <a:buClr>
                <a:schemeClr val="dk1"/>
              </a:buClr>
              <a:buSzPts val="1100"/>
              <a:buFont typeface="Arial"/>
              <a:buNone/>
            </a:pPr>
            <a:r>
              <a:rPr lang="en"/>
              <a:t>When possible, u</a:t>
            </a:r>
            <a:r>
              <a:rPr lang="en"/>
              <a:t>se pictures and graphs to simplify reading and understanding</a:t>
            </a:r>
            <a:endParaRPr/>
          </a:p>
          <a:p>
            <a:pPr indent="0" lvl="0" marL="0" rtl="0" algn="l">
              <a:lnSpc>
                <a:spcPct val="115000"/>
              </a:lnSpc>
              <a:spcBef>
                <a:spcPts val="1200"/>
              </a:spcBef>
              <a:spcAft>
                <a:spcPts val="0"/>
              </a:spcAft>
              <a:buSzPts val="2400"/>
              <a:buNone/>
            </a:pPr>
            <a:r>
              <a:t/>
            </a:r>
            <a:endParaRPr/>
          </a:p>
        </p:txBody>
      </p:sp>
      <p:pic>
        <p:nvPicPr>
          <p:cNvPr id="148" name="Google Shape;148;p1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pic>
        <p:nvPicPr>
          <p:cNvPr id="154" name="Google Shape;154;p1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155" name="Google Shape;155;p12"/>
          <p:cNvPicPr preferRelativeResize="0"/>
          <p:nvPr/>
        </p:nvPicPr>
        <p:blipFill rotWithShape="1">
          <a:blip r:embed="rId4">
            <a:alphaModFix/>
          </a:blip>
          <a:srcRect b="0" l="0" r="0" t="0"/>
          <a:stretch/>
        </p:blipFill>
        <p:spPr>
          <a:xfrm>
            <a:off x="2407388" y="1190625"/>
            <a:ext cx="3781425" cy="2762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METHODOLOGY</a:t>
            </a:r>
            <a:endParaRPr/>
          </a:p>
        </p:txBody>
      </p:sp>
      <p:grpSp>
        <p:nvGrpSpPr>
          <p:cNvPr id="161" name="Google Shape;161;p13"/>
          <p:cNvGrpSpPr/>
          <p:nvPr/>
        </p:nvGrpSpPr>
        <p:grpSpPr>
          <a:xfrm>
            <a:off x="4392102" y="4301022"/>
            <a:ext cx="359234" cy="585619"/>
            <a:chOff x="6730350" y="2315900"/>
            <a:chExt cx="257700" cy="420100"/>
          </a:xfrm>
        </p:grpSpPr>
        <p:sp>
          <p:nvSpPr>
            <p:cNvPr id="162" name="Google Shape;162;p13"/>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3"/>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3"/>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3"/>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3"/>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67" name="Google Shape;167;p1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sp>
        <p:nvSpPr>
          <p:cNvPr id="173" name="Google Shape;173;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2400"/>
              <a:buNone/>
            </a:pPr>
            <a:r>
              <a:rPr lang="en"/>
              <a:t>The methodology used integrates all the phases from the definition of the test scope to the final report.</a:t>
            </a:r>
            <a:endParaRPr/>
          </a:p>
          <a:p>
            <a:pPr indent="0" lvl="0" marL="0" rtl="0" algn="l">
              <a:lnSpc>
                <a:spcPct val="115000"/>
              </a:lnSpc>
              <a:spcBef>
                <a:spcPts val="1200"/>
              </a:spcBef>
              <a:spcAft>
                <a:spcPts val="0"/>
              </a:spcAft>
              <a:buClr>
                <a:schemeClr val="dk1"/>
              </a:buClr>
              <a:buSzPts val="1100"/>
              <a:buFont typeface="Arial"/>
              <a:buNone/>
            </a:pPr>
            <a:r>
              <a:rPr lang="en"/>
              <a:t>For instance, the methodology used in this course is:</a:t>
            </a:r>
            <a:endParaRPr/>
          </a:p>
          <a:p>
            <a:pPr indent="0" lvl="0" marL="0" rtl="0" algn="l">
              <a:lnSpc>
                <a:spcPct val="115000"/>
              </a:lnSpc>
              <a:spcBef>
                <a:spcPts val="1200"/>
              </a:spcBef>
              <a:spcAft>
                <a:spcPts val="0"/>
              </a:spcAft>
              <a:buSzPts val="2400"/>
              <a:buNone/>
            </a:pPr>
            <a:r>
              <a:t/>
            </a:r>
            <a:endParaRPr/>
          </a:p>
        </p:txBody>
      </p:sp>
      <p:pic>
        <p:nvPicPr>
          <p:cNvPr id="174" name="Google Shape;174;p1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sp>
        <p:nvSpPr>
          <p:cNvPr id="180" name="Google Shape;18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SzPts val="1800"/>
              <a:buChar char="▪"/>
            </a:pPr>
            <a:r>
              <a:rPr lang="en" sz="1800"/>
              <a:t>Definition of the test scope.</a:t>
            </a:r>
            <a:endParaRPr sz="1800"/>
          </a:p>
          <a:p>
            <a:pPr indent="-342900" lvl="0" marL="457200" rtl="0" algn="l">
              <a:lnSpc>
                <a:spcPct val="115000"/>
              </a:lnSpc>
              <a:spcBef>
                <a:spcPts val="0"/>
              </a:spcBef>
              <a:spcAft>
                <a:spcPts val="0"/>
              </a:spcAft>
              <a:buSzPts val="1800"/>
              <a:buChar char="▪"/>
            </a:pPr>
            <a:r>
              <a:rPr lang="en" sz="1800"/>
              <a:t>Information gathering.</a:t>
            </a:r>
            <a:endParaRPr sz="1800"/>
          </a:p>
          <a:p>
            <a:pPr indent="-342900" lvl="0" marL="457200" rtl="0" algn="l">
              <a:lnSpc>
                <a:spcPct val="115000"/>
              </a:lnSpc>
              <a:spcBef>
                <a:spcPts val="0"/>
              </a:spcBef>
              <a:spcAft>
                <a:spcPts val="0"/>
              </a:spcAft>
              <a:buSzPts val="1800"/>
              <a:buChar char="▪"/>
            </a:pPr>
            <a:r>
              <a:rPr lang="en" sz="1800"/>
              <a:t>Network scanning.</a:t>
            </a:r>
            <a:endParaRPr sz="1800"/>
          </a:p>
          <a:p>
            <a:pPr indent="-342900" lvl="0" marL="457200" rtl="0" algn="l">
              <a:lnSpc>
                <a:spcPct val="115000"/>
              </a:lnSpc>
              <a:spcBef>
                <a:spcPts val="0"/>
              </a:spcBef>
              <a:spcAft>
                <a:spcPts val="0"/>
              </a:spcAft>
              <a:buSzPts val="1800"/>
              <a:buChar char="▪"/>
            </a:pPr>
            <a:r>
              <a:rPr lang="en" sz="1800"/>
              <a:t>Vulnerability assessment.</a:t>
            </a:r>
            <a:endParaRPr sz="1800"/>
          </a:p>
          <a:p>
            <a:pPr indent="-342900" lvl="0" marL="457200" rtl="0" algn="l">
              <a:lnSpc>
                <a:spcPct val="115000"/>
              </a:lnSpc>
              <a:spcBef>
                <a:spcPts val="0"/>
              </a:spcBef>
              <a:spcAft>
                <a:spcPts val="0"/>
              </a:spcAft>
              <a:buSzPts val="1800"/>
              <a:buChar char="▪"/>
            </a:pPr>
            <a:r>
              <a:rPr lang="en" sz="1800"/>
              <a:t>Exploitation.</a:t>
            </a:r>
            <a:endParaRPr sz="1800"/>
          </a:p>
          <a:p>
            <a:pPr indent="-342900" lvl="0" marL="457200" rtl="0" algn="l">
              <a:lnSpc>
                <a:spcPct val="115000"/>
              </a:lnSpc>
              <a:spcBef>
                <a:spcPts val="0"/>
              </a:spcBef>
              <a:spcAft>
                <a:spcPts val="0"/>
              </a:spcAft>
              <a:buSzPts val="1800"/>
              <a:buChar char="▪"/>
            </a:pPr>
            <a:r>
              <a:rPr lang="en" sz="1800"/>
              <a:t>Post exploitation.</a:t>
            </a:r>
            <a:endParaRPr sz="1800"/>
          </a:p>
          <a:p>
            <a:pPr indent="-342900" lvl="0" marL="457200" rtl="0" algn="l">
              <a:lnSpc>
                <a:spcPct val="115000"/>
              </a:lnSpc>
              <a:spcBef>
                <a:spcPts val="0"/>
              </a:spcBef>
              <a:spcAft>
                <a:spcPts val="0"/>
              </a:spcAft>
              <a:buSzPts val="1800"/>
              <a:buChar char="▪"/>
            </a:pPr>
            <a:r>
              <a:rPr lang="en" sz="1800"/>
              <a:t>Other optional tests.</a:t>
            </a:r>
            <a:endParaRPr sz="1800"/>
          </a:p>
          <a:p>
            <a:pPr indent="0" lvl="0" marL="0" rtl="0" algn="l">
              <a:lnSpc>
                <a:spcPct val="115000"/>
              </a:lnSpc>
              <a:spcBef>
                <a:spcPts val="1200"/>
              </a:spcBef>
              <a:spcAft>
                <a:spcPts val="1200"/>
              </a:spcAft>
              <a:buSzPts val="2400"/>
              <a:buNone/>
            </a:pPr>
            <a:r>
              <a:t/>
            </a:r>
            <a:endParaRPr sz="1800"/>
          </a:p>
        </p:txBody>
      </p:sp>
      <p:pic>
        <p:nvPicPr>
          <p:cNvPr id="181" name="Google Shape;181;p1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g783103d95a_0_10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sp>
        <p:nvSpPr>
          <p:cNvPr id="187" name="Google Shape;187;g783103d95a_0_10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2400"/>
              <a:buNone/>
            </a:pPr>
            <a:r>
              <a:rPr lang="en"/>
              <a:t>Remember that well-established methodologies exist</a:t>
            </a:r>
            <a:endParaRPr/>
          </a:p>
          <a:p>
            <a:pPr indent="0" lvl="0" marL="0" rtl="0" algn="l">
              <a:lnSpc>
                <a:spcPct val="115000"/>
              </a:lnSpc>
              <a:spcBef>
                <a:spcPts val="1200"/>
              </a:spcBef>
              <a:spcAft>
                <a:spcPts val="0"/>
              </a:spcAft>
              <a:buSzPts val="2400"/>
              <a:buNone/>
            </a:pPr>
            <a:r>
              <a:rPr lang="en"/>
              <a:t>If possible, do not reinvent the wheel (and if you have to, make it round at least)</a:t>
            </a:r>
            <a:endParaRPr/>
          </a:p>
          <a:p>
            <a:pPr indent="0" lvl="0" marL="0" rtl="0" algn="l">
              <a:lnSpc>
                <a:spcPct val="115000"/>
              </a:lnSpc>
              <a:spcBef>
                <a:spcPts val="1200"/>
              </a:spcBef>
              <a:spcAft>
                <a:spcPts val="0"/>
              </a:spcAft>
              <a:buSzPts val="2400"/>
              <a:buNone/>
            </a:pPr>
            <a:r>
              <a:rPr lang="en"/>
              <a:t>Check existing methodologies, reuse them at least partially, motivate your choices</a:t>
            </a:r>
            <a:endParaRPr/>
          </a:p>
          <a:p>
            <a:pPr indent="0" lvl="0" marL="0" rtl="0" algn="l">
              <a:lnSpc>
                <a:spcPct val="115000"/>
              </a:lnSpc>
              <a:spcBef>
                <a:spcPts val="1200"/>
              </a:spcBef>
              <a:spcAft>
                <a:spcPts val="0"/>
              </a:spcAft>
              <a:buSzPts val="2400"/>
              <a:buNone/>
            </a:pPr>
            <a:r>
              <a:rPr lang="en"/>
              <a:t>For instance, for web technologies, you may want to refer to the OWASP testing guide and show that you followed the OWASP checklist</a:t>
            </a:r>
            <a:endParaRPr/>
          </a:p>
          <a:p>
            <a:pPr indent="0" lvl="0" marL="0" rtl="0" algn="l">
              <a:lnSpc>
                <a:spcPct val="115000"/>
              </a:lnSpc>
              <a:spcBef>
                <a:spcPts val="1200"/>
              </a:spcBef>
              <a:spcAft>
                <a:spcPts val="0"/>
              </a:spcAft>
              <a:buSzPts val="2400"/>
              <a:buNone/>
            </a:pPr>
            <a:r>
              <a:rPr lang="en" u="sng">
                <a:solidFill>
                  <a:schemeClr val="hlink"/>
                </a:solidFill>
                <a:hlinkClick r:id="rId3"/>
              </a:rPr>
              <a:t>https://owasp.org/www-project-web-security-testing-guide/assets/archive/OWASP_Web_Application_Penetration_Checklist_v1_1.pdf</a:t>
            </a:r>
            <a:endParaRPr/>
          </a:p>
          <a:p>
            <a:pPr indent="0" lvl="0" marL="0" rtl="0" algn="l">
              <a:lnSpc>
                <a:spcPct val="115000"/>
              </a:lnSpc>
              <a:spcBef>
                <a:spcPts val="1200"/>
              </a:spcBef>
              <a:spcAft>
                <a:spcPts val="1200"/>
              </a:spcAft>
              <a:buSzPts val="2400"/>
              <a:buNone/>
            </a:pPr>
            <a:r>
              <a:t/>
            </a:r>
            <a:endParaRPr/>
          </a:p>
        </p:txBody>
      </p:sp>
      <p:pic>
        <p:nvPicPr>
          <p:cNvPr id="188" name="Google Shape;188;g783103d95a_0_105"/>
          <p:cNvPicPr preferRelativeResize="0"/>
          <p:nvPr/>
        </p:nvPicPr>
        <p:blipFill rotWithShape="1">
          <a:blip r:embed="rId4">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sp>
        <p:nvSpPr>
          <p:cNvPr id="194" name="Google Shape;194;p16"/>
          <p:cNvSpPr txBox="1"/>
          <p:nvPr>
            <p:ph idx="1" type="body"/>
          </p:nvPr>
        </p:nvSpPr>
        <p:spPr>
          <a:xfrm>
            <a:off x="311700" y="1152475"/>
            <a:ext cx="3318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2400"/>
              <a:buNone/>
            </a:pPr>
            <a:r>
              <a:rPr lang="en"/>
              <a:t>Writing a report is often a collaborative task</a:t>
            </a:r>
            <a:endParaRPr/>
          </a:p>
          <a:p>
            <a:pPr indent="0" lvl="0" marL="0" rtl="0" algn="l">
              <a:lnSpc>
                <a:spcPct val="115000"/>
              </a:lnSpc>
              <a:spcBef>
                <a:spcPts val="1200"/>
              </a:spcBef>
              <a:spcAft>
                <a:spcPts val="0"/>
              </a:spcAft>
              <a:buSzPts val="2400"/>
              <a:buNone/>
            </a:pPr>
            <a:r>
              <a:rPr lang="en"/>
              <a:t>Take advantage of automatic tools if you can</a:t>
            </a:r>
            <a:endParaRPr/>
          </a:p>
          <a:p>
            <a:pPr indent="0" lvl="0" marL="0" rtl="0" algn="l">
              <a:lnSpc>
                <a:spcPct val="115000"/>
              </a:lnSpc>
              <a:spcBef>
                <a:spcPts val="1200"/>
              </a:spcBef>
              <a:spcAft>
                <a:spcPts val="0"/>
              </a:spcAft>
              <a:buSzPts val="2400"/>
              <a:buNone/>
            </a:pPr>
            <a:r>
              <a:rPr lang="en"/>
              <a:t>E.g., Dradis. </a:t>
            </a:r>
            <a:r>
              <a:rPr lang="en" u="sng">
                <a:solidFill>
                  <a:schemeClr val="hlink"/>
                </a:solidFill>
                <a:hlinkClick r:id="rId3"/>
              </a:rPr>
              <a:t>https://dradisframework.com/</a:t>
            </a:r>
            <a:endParaRPr/>
          </a:p>
          <a:p>
            <a:pPr indent="0" lvl="0" marL="0" rtl="0" algn="l">
              <a:lnSpc>
                <a:spcPct val="115000"/>
              </a:lnSpc>
              <a:spcBef>
                <a:spcPts val="1200"/>
              </a:spcBef>
              <a:spcAft>
                <a:spcPts val="0"/>
              </a:spcAft>
              <a:buSzPts val="2400"/>
              <a:buNone/>
            </a:pPr>
            <a:r>
              <a:t/>
            </a:r>
            <a:endParaRPr/>
          </a:p>
        </p:txBody>
      </p:sp>
      <p:pic>
        <p:nvPicPr>
          <p:cNvPr id="195" name="Google Shape;195;p16"/>
          <p:cNvPicPr preferRelativeResize="0"/>
          <p:nvPr/>
        </p:nvPicPr>
        <p:blipFill rotWithShape="1">
          <a:blip r:embed="rId4">
            <a:alphaModFix/>
          </a:blip>
          <a:srcRect b="0" l="0" r="0" t="0"/>
          <a:stretch/>
        </p:blipFill>
        <p:spPr>
          <a:xfrm>
            <a:off x="8159752" y="70050"/>
            <a:ext cx="887850" cy="956450"/>
          </a:xfrm>
          <a:prstGeom prst="rect">
            <a:avLst/>
          </a:prstGeom>
          <a:noFill/>
          <a:ln>
            <a:noFill/>
          </a:ln>
        </p:spPr>
      </p:pic>
      <p:pic>
        <p:nvPicPr>
          <p:cNvPr id="196" name="Google Shape;196;p16"/>
          <p:cNvPicPr preferRelativeResize="0"/>
          <p:nvPr/>
        </p:nvPicPr>
        <p:blipFill>
          <a:blip r:embed="rId5">
            <a:alphaModFix/>
          </a:blip>
          <a:stretch>
            <a:fillRect/>
          </a:stretch>
        </p:blipFill>
        <p:spPr>
          <a:xfrm>
            <a:off x="3397475" y="1079125"/>
            <a:ext cx="5746524" cy="3181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sp>
        <p:nvSpPr>
          <p:cNvPr id="202" name="Google Shape;202;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2400"/>
              <a:buNone/>
            </a:pPr>
            <a:r>
              <a:rPr lang="en"/>
              <a:t>If your activity involved social engineering steps, you should also report it</a:t>
            </a:r>
            <a:endParaRPr/>
          </a:p>
          <a:p>
            <a:pPr indent="0" lvl="0" marL="0" rtl="0" algn="l">
              <a:lnSpc>
                <a:spcPct val="115000"/>
              </a:lnSpc>
              <a:spcBef>
                <a:spcPts val="1200"/>
              </a:spcBef>
              <a:spcAft>
                <a:spcPts val="0"/>
              </a:spcAft>
              <a:buSzPts val="2400"/>
              <a:buNone/>
            </a:pPr>
            <a:r>
              <a:rPr lang="en"/>
              <a:t>For instance, you may include emails or phishing web pages</a:t>
            </a:r>
            <a:endParaRPr/>
          </a:p>
          <a:p>
            <a:pPr indent="0" lvl="0" marL="0" rtl="0" algn="l">
              <a:lnSpc>
                <a:spcPct val="115000"/>
              </a:lnSpc>
              <a:spcBef>
                <a:spcPts val="1200"/>
              </a:spcBef>
              <a:spcAft>
                <a:spcPts val="0"/>
              </a:spcAft>
              <a:buSzPts val="2400"/>
              <a:buNone/>
            </a:pPr>
            <a:r>
              <a:rPr lang="en"/>
              <a:t>However, here it is not important “how” (e.g., how we came out with this spear phishing mail for someone) but “what” (e.g., someone is vulnerable to spear phishing mails such as this one)</a:t>
            </a:r>
            <a:endParaRPr/>
          </a:p>
          <a:p>
            <a:pPr indent="0" lvl="0" marL="0" rtl="0" algn="l">
              <a:lnSpc>
                <a:spcPct val="115000"/>
              </a:lnSpc>
              <a:spcBef>
                <a:spcPts val="1200"/>
              </a:spcBef>
              <a:spcAft>
                <a:spcPts val="0"/>
              </a:spcAft>
              <a:buSzPts val="2400"/>
              <a:buNone/>
            </a:pPr>
            <a:r>
              <a:t/>
            </a:r>
            <a:endParaRPr/>
          </a:p>
          <a:p>
            <a:pPr indent="0" lvl="0" marL="0" rtl="0" algn="l">
              <a:lnSpc>
                <a:spcPct val="115000"/>
              </a:lnSpc>
              <a:spcBef>
                <a:spcPts val="1200"/>
              </a:spcBef>
              <a:spcAft>
                <a:spcPts val="0"/>
              </a:spcAft>
              <a:buSzPts val="2400"/>
              <a:buNone/>
            </a:pPr>
            <a:r>
              <a:t/>
            </a:r>
            <a:endParaRPr/>
          </a:p>
        </p:txBody>
      </p:sp>
      <p:pic>
        <p:nvPicPr>
          <p:cNvPr id="203" name="Google Shape;203;p1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FINDINGS</a:t>
            </a:r>
            <a:endParaRPr/>
          </a:p>
        </p:txBody>
      </p:sp>
      <p:grpSp>
        <p:nvGrpSpPr>
          <p:cNvPr id="209" name="Google Shape;209;p18"/>
          <p:cNvGrpSpPr/>
          <p:nvPr/>
        </p:nvGrpSpPr>
        <p:grpSpPr>
          <a:xfrm>
            <a:off x="4392102" y="4301022"/>
            <a:ext cx="359234" cy="585619"/>
            <a:chOff x="6730350" y="2315900"/>
            <a:chExt cx="257700" cy="420100"/>
          </a:xfrm>
        </p:grpSpPr>
        <p:sp>
          <p:nvSpPr>
            <p:cNvPr id="210" name="Google Shape;210;p18"/>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8"/>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8"/>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8"/>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15" name="Google Shape;215;p1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2"/>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THE FINAL REPORT</a:t>
            </a:r>
            <a:endParaRPr/>
          </a:p>
        </p:txBody>
      </p:sp>
      <p:grpSp>
        <p:nvGrpSpPr>
          <p:cNvPr id="73" name="Google Shape;73;p2"/>
          <p:cNvGrpSpPr/>
          <p:nvPr/>
        </p:nvGrpSpPr>
        <p:grpSpPr>
          <a:xfrm>
            <a:off x="4392102" y="4301022"/>
            <a:ext cx="359234" cy="585619"/>
            <a:chOff x="6730350" y="2315900"/>
            <a:chExt cx="257700" cy="420100"/>
          </a:xfrm>
        </p:grpSpPr>
        <p:sp>
          <p:nvSpPr>
            <p:cNvPr id="74" name="Google Shape;74;p2"/>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9" name="Google Shape;79;p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
        <p:nvSpPr>
          <p:cNvPr id="80" name="Google Shape;8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1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sp>
        <p:nvSpPr>
          <p:cNvPr id="221" name="Google Shape;221;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The first task to complete in this sub-phase is defining the risk level of the various vulnerabilities you detected</a:t>
            </a:r>
            <a:endParaRPr/>
          </a:p>
          <a:p>
            <a:pPr indent="0" lvl="0" marL="0" rtl="0" algn="l">
              <a:lnSpc>
                <a:spcPct val="115000"/>
              </a:lnSpc>
              <a:spcBef>
                <a:spcPts val="600"/>
              </a:spcBef>
              <a:spcAft>
                <a:spcPts val="0"/>
              </a:spcAft>
              <a:buSzPts val="2400"/>
              <a:buNone/>
            </a:pPr>
            <a:r>
              <a:rPr lang="en"/>
              <a:t>There are several ways to estimate the risk</a:t>
            </a:r>
            <a:endParaRPr/>
          </a:p>
        </p:txBody>
      </p:sp>
      <p:pic>
        <p:nvPicPr>
          <p:cNvPr id="222" name="Google Shape;222;p19"/>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pic>
        <p:nvPicPr>
          <p:cNvPr id="228" name="Google Shape;228;p2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229" name="Google Shape;229;p20"/>
          <p:cNvPicPr preferRelativeResize="0"/>
          <p:nvPr/>
        </p:nvPicPr>
        <p:blipFill rotWithShape="1">
          <a:blip r:embed="rId4">
            <a:alphaModFix/>
          </a:blip>
          <a:srcRect b="0" l="0" r="0" t="0"/>
          <a:stretch/>
        </p:blipFill>
        <p:spPr>
          <a:xfrm>
            <a:off x="2357988" y="1063375"/>
            <a:ext cx="4428018" cy="3378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g783103d95a_0_11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sp>
        <p:nvSpPr>
          <p:cNvPr id="235" name="Google Shape;235;g783103d95a_0_1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It is also important to consider existing frameworks for evaluating the severity of vulnerabilities</a:t>
            </a:r>
            <a:endParaRPr/>
          </a:p>
          <a:p>
            <a:pPr indent="0" lvl="0" marL="0" rtl="0" algn="l">
              <a:lnSpc>
                <a:spcPct val="115000"/>
              </a:lnSpc>
              <a:spcBef>
                <a:spcPts val="600"/>
              </a:spcBef>
              <a:spcAft>
                <a:spcPts val="0"/>
              </a:spcAft>
              <a:buSzPts val="2400"/>
              <a:buNone/>
            </a:pPr>
            <a:r>
              <a:rPr lang="en"/>
              <a:t>For instance the Common Vulnerability Scoring System </a:t>
            </a:r>
            <a:r>
              <a:rPr lang="en" u="sng">
                <a:solidFill>
                  <a:schemeClr val="hlink"/>
                </a:solidFill>
                <a:hlinkClick r:id="rId3"/>
              </a:rPr>
              <a:t>https://www.first.org/cvss/</a:t>
            </a:r>
            <a:endParaRPr/>
          </a:p>
          <a:p>
            <a:pPr indent="0" lvl="0" marL="0" rtl="0" algn="l">
              <a:lnSpc>
                <a:spcPct val="115000"/>
              </a:lnSpc>
              <a:spcBef>
                <a:spcPts val="600"/>
              </a:spcBef>
              <a:spcAft>
                <a:spcPts val="0"/>
              </a:spcAft>
              <a:buSzPts val="2400"/>
              <a:buNone/>
            </a:pPr>
            <a:r>
              <a:rPr lang="en"/>
              <a:t>It computes a score based on several aspect such as the required privileges, the attack vector and the exploitation complexity</a:t>
            </a:r>
            <a:endParaRPr/>
          </a:p>
          <a:p>
            <a:pPr indent="0" lvl="0" marL="0" rtl="0" algn="l">
              <a:lnSpc>
                <a:spcPct val="115000"/>
              </a:lnSpc>
              <a:spcBef>
                <a:spcPts val="600"/>
              </a:spcBef>
              <a:spcAft>
                <a:spcPts val="0"/>
              </a:spcAft>
              <a:buSzPts val="2400"/>
              <a:buNone/>
            </a:pPr>
            <a:r>
              <a:rPr lang="en" u="sng">
                <a:solidFill>
                  <a:schemeClr val="hlink"/>
                </a:solidFill>
                <a:hlinkClick r:id="rId4"/>
              </a:rPr>
              <a:t>https://nvd.nist.gov/vuln-metrics/cvss/v3-calculator</a:t>
            </a:r>
            <a:r>
              <a:rPr lang="en"/>
              <a:t> </a:t>
            </a:r>
            <a:endParaRPr/>
          </a:p>
        </p:txBody>
      </p:sp>
      <p:pic>
        <p:nvPicPr>
          <p:cNvPr id="236" name="Google Shape;236;g783103d95a_0_112"/>
          <p:cNvPicPr preferRelativeResize="0"/>
          <p:nvPr/>
        </p:nvPicPr>
        <p:blipFill rotWithShape="1">
          <a:blip r:embed="rId5">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g783103d95a_0_12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pic>
        <p:nvPicPr>
          <p:cNvPr id="242" name="Google Shape;242;g783103d95a_0_12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243" name="Google Shape;243;g783103d95a_0_121"/>
          <p:cNvPicPr preferRelativeResize="0"/>
          <p:nvPr/>
        </p:nvPicPr>
        <p:blipFill>
          <a:blip r:embed="rId4">
            <a:alphaModFix/>
          </a:blip>
          <a:stretch>
            <a:fillRect/>
          </a:stretch>
        </p:blipFill>
        <p:spPr>
          <a:xfrm>
            <a:off x="152400" y="1384250"/>
            <a:ext cx="8839201" cy="237500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g783103d95a_0_12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pic>
        <p:nvPicPr>
          <p:cNvPr id="249" name="Google Shape;249;g783103d95a_0_12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pic>
        <p:nvPicPr>
          <p:cNvPr id="250" name="Google Shape;250;g783103d95a_0_128"/>
          <p:cNvPicPr preferRelativeResize="0"/>
          <p:nvPr/>
        </p:nvPicPr>
        <p:blipFill>
          <a:blip r:embed="rId4">
            <a:alphaModFix/>
          </a:blip>
          <a:stretch>
            <a:fillRect/>
          </a:stretch>
        </p:blipFill>
        <p:spPr>
          <a:xfrm>
            <a:off x="576263" y="1200725"/>
            <a:ext cx="7991475" cy="3438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sp>
        <p:nvSpPr>
          <p:cNvPr id="256" name="Google Shape;256;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Once we have all the scores we can list all the vulnerabilities ordered by priority</a:t>
            </a:r>
            <a:endParaRPr/>
          </a:p>
          <a:p>
            <a:pPr indent="0" lvl="0" marL="0" rtl="0" algn="l">
              <a:lnSpc>
                <a:spcPct val="115000"/>
              </a:lnSpc>
              <a:spcBef>
                <a:spcPts val="600"/>
              </a:spcBef>
              <a:spcAft>
                <a:spcPts val="0"/>
              </a:spcAft>
              <a:buSzPts val="2400"/>
              <a:buNone/>
            </a:pPr>
            <a:r>
              <a:rPr lang="en"/>
              <a:t>Each vulnerability must be associated to a section of the report</a:t>
            </a:r>
            <a:endParaRPr/>
          </a:p>
          <a:p>
            <a:pPr indent="0" lvl="0" marL="0" rtl="0" algn="l">
              <a:lnSpc>
                <a:spcPct val="115000"/>
              </a:lnSpc>
              <a:spcBef>
                <a:spcPts val="600"/>
              </a:spcBef>
              <a:spcAft>
                <a:spcPts val="0"/>
              </a:spcAft>
              <a:buSzPts val="2400"/>
              <a:buNone/>
            </a:pPr>
            <a:r>
              <a:rPr lang="en"/>
              <a:t>Sections include a detailed description, instructions and evidences for replicating the attack (e.g., screenshots and schemas) and the remediation plan</a:t>
            </a:r>
            <a:endParaRPr/>
          </a:p>
          <a:p>
            <a:pPr indent="0" lvl="0" marL="0" rtl="0" algn="l">
              <a:lnSpc>
                <a:spcPct val="115000"/>
              </a:lnSpc>
              <a:spcBef>
                <a:spcPts val="600"/>
              </a:spcBef>
              <a:spcAft>
                <a:spcPts val="0"/>
              </a:spcAft>
              <a:buSzPts val="2400"/>
              <a:buNone/>
            </a:pPr>
            <a:r>
              <a:rPr lang="en"/>
              <a:t>Also consider providing a script to automate the exploit</a:t>
            </a:r>
            <a:endParaRPr/>
          </a:p>
        </p:txBody>
      </p:sp>
      <p:pic>
        <p:nvPicPr>
          <p:cNvPr id="257" name="Google Shape;257;p2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g783103d95a_0_70"/>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REMEDIATION PLAN</a:t>
            </a:r>
            <a:endParaRPr/>
          </a:p>
        </p:txBody>
      </p:sp>
      <p:grpSp>
        <p:nvGrpSpPr>
          <p:cNvPr id="263" name="Google Shape;263;g783103d95a_0_70"/>
          <p:cNvGrpSpPr/>
          <p:nvPr/>
        </p:nvGrpSpPr>
        <p:grpSpPr>
          <a:xfrm>
            <a:off x="4392097" y="4301024"/>
            <a:ext cx="359234" cy="585619"/>
            <a:chOff x="6730350" y="2315900"/>
            <a:chExt cx="257700" cy="420100"/>
          </a:xfrm>
        </p:grpSpPr>
        <p:sp>
          <p:nvSpPr>
            <p:cNvPr id="264" name="Google Shape;264;g783103d95a_0_70"/>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783103d95a_0_70"/>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783103d95a_0_70"/>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783103d95a_0_70"/>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783103d95a_0_70"/>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69" name="Google Shape;269;g783103d95a_0_70"/>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g783103d95a_0_8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sp>
        <p:nvSpPr>
          <p:cNvPr id="275" name="Google Shape;275;g783103d95a_0_8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The remediation plan has two aims:</a:t>
            </a:r>
            <a:endParaRPr/>
          </a:p>
          <a:p>
            <a:pPr indent="-342900" lvl="0" marL="457200" rtl="0" algn="l">
              <a:lnSpc>
                <a:spcPct val="115000"/>
              </a:lnSpc>
              <a:spcBef>
                <a:spcPts val="600"/>
              </a:spcBef>
              <a:spcAft>
                <a:spcPts val="0"/>
              </a:spcAft>
              <a:buSzPts val="1800"/>
              <a:buChar char="-"/>
            </a:pPr>
            <a:r>
              <a:rPr lang="en"/>
              <a:t>explain how to fix/mitigate the existing vulnerabilities</a:t>
            </a:r>
            <a:endParaRPr/>
          </a:p>
          <a:p>
            <a:pPr indent="-342900" lvl="0" marL="457200" rtl="0" algn="l">
              <a:lnSpc>
                <a:spcPct val="115000"/>
              </a:lnSpc>
              <a:spcBef>
                <a:spcPts val="0"/>
              </a:spcBef>
              <a:spcAft>
                <a:spcPts val="0"/>
              </a:spcAft>
              <a:buSzPts val="1800"/>
              <a:buChar char="-"/>
            </a:pPr>
            <a:r>
              <a:rPr lang="en"/>
              <a:t>help in defining a prioritization/strategy</a:t>
            </a:r>
            <a:endParaRPr/>
          </a:p>
        </p:txBody>
      </p:sp>
      <p:pic>
        <p:nvPicPr>
          <p:cNvPr id="276" name="Google Shape;276;g783103d95a_0_81"/>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g783103d95a_0_13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sp>
        <p:nvSpPr>
          <p:cNvPr id="282" name="Google Shape;282;g783103d95a_0_1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a:t>Prioritization is provided by the scoring system</a:t>
            </a:r>
            <a:endParaRPr/>
          </a:p>
          <a:p>
            <a:pPr indent="0" lvl="0" marL="0" rtl="0" algn="l">
              <a:lnSpc>
                <a:spcPct val="115000"/>
              </a:lnSpc>
              <a:spcBef>
                <a:spcPts val="600"/>
              </a:spcBef>
              <a:spcAft>
                <a:spcPts val="0"/>
              </a:spcAft>
              <a:buNone/>
            </a:pPr>
            <a:r>
              <a:rPr lang="en"/>
              <a:t>Severe vulnerabilities go first</a:t>
            </a:r>
            <a:endParaRPr/>
          </a:p>
          <a:p>
            <a:pPr indent="0" lvl="0" marL="0" rtl="0" algn="l">
              <a:lnSpc>
                <a:spcPct val="115000"/>
              </a:lnSpc>
              <a:spcBef>
                <a:spcPts val="600"/>
              </a:spcBef>
              <a:spcAft>
                <a:spcPts val="0"/>
              </a:spcAft>
              <a:buNone/>
            </a:pPr>
            <a:r>
              <a:rPr lang="en"/>
              <a:t>However, the fixing order may be very different, depending on contextual factors</a:t>
            </a:r>
            <a:endParaRPr/>
          </a:p>
          <a:p>
            <a:pPr indent="0" lvl="0" marL="0" rtl="0" algn="l">
              <a:lnSpc>
                <a:spcPct val="115000"/>
              </a:lnSpc>
              <a:spcBef>
                <a:spcPts val="600"/>
              </a:spcBef>
              <a:spcAft>
                <a:spcPts val="0"/>
              </a:spcAft>
              <a:buNone/>
            </a:pPr>
            <a:r>
              <a:rPr lang="en"/>
              <a:t>	E.g., the functional requirements of the infrastructure</a:t>
            </a:r>
            <a:endParaRPr/>
          </a:p>
        </p:txBody>
      </p:sp>
      <p:pic>
        <p:nvPicPr>
          <p:cNvPr id="283" name="Google Shape;283;g783103d95a_0_13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g783103d95a_0_14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sp>
        <p:nvSpPr>
          <p:cNvPr id="289" name="Google Shape;289;g783103d95a_0_1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a:t>Recommendations must provide few alternatives on how to cope with a vulnerability</a:t>
            </a:r>
            <a:endParaRPr/>
          </a:p>
          <a:p>
            <a:pPr indent="0" lvl="0" marL="0" rtl="0" algn="l">
              <a:lnSpc>
                <a:spcPct val="115000"/>
              </a:lnSpc>
              <a:spcBef>
                <a:spcPts val="600"/>
              </a:spcBef>
              <a:spcAft>
                <a:spcPts val="0"/>
              </a:spcAft>
              <a:buNone/>
            </a:pPr>
            <a:r>
              <a:rPr lang="en"/>
              <a:t>For instance, we may distinguish between patches, mitigations and workaround</a:t>
            </a:r>
            <a:endParaRPr/>
          </a:p>
          <a:p>
            <a:pPr indent="0" lvl="0" marL="0" rtl="0" algn="l">
              <a:lnSpc>
                <a:spcPct val="115000"/>
              </a:lnSpc>
              <a:spcBef>
                <a:spcPts val="600"/>
              </a:spcBef>
              <a:spcAft>
                <a:spcPts val="0"/>
              </a:spcAft>
              <a:buNone/>
            </a:pPr>
            <a:r>
              <a:rPr lang="en"/>
              <a:t>The goal is to “</a:t>
            </a:r>
            <a:r>
              <a:rPr b="1" lang="en"/>
              <a:t>harden</a:t>
            </a:r>
            <a:r>
              <a:rPr lang="en"/>
              <a:t>” the infrastructure</a:t>
            </a:r>
            <a:endParaRPr/>
          </a:p>
        </p:txBody>
      </p:sp>
      <p:pic>
        <p:nvPicPr>
          <p:cNvPr id="290" name="Google Shape;290;g783103d95a_0_142"/>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sp>
        <p:nvSpPr>
          <p:cNvPr id="86" name="Google Shape;8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It is time now to send the client a final report with your feedback on all accomplished tasks.</a:t>
            </a:r>
            <a:endParaRPr/>
          </a:p>
        </p:txBody>
      </p:sp>
      <p:pic>
        <p:nvPicPr>
          <p:cNvPr id="87" name="Google Shape;87;p3"/>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g783103d95a_0_14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sp>
        <p:nvSpPr>
          <p:cNvPr id="296" name="Google Shape;296;g783103d95a_0_1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a:t>Patch: a modification correcting the vulnerability/preventing the exploitation</a:t>
            </a:r>
            <a:endParaRPr/>
          </a:p>
          <a:p>
            <a:pPr indent="0" lvl="0" marL="0" rtl="0" algn="l">
              <a:lnSpc>
                <a:spcPct val="115000"/>
              </a:lnSpc>
              <a:spcBef>
                <a:spcPts val="600"/>
              </a:spcBef>
              <a:spcAft>
                <a:spcPts val="0"/>
              </a:spcAft>
              <a:buNone/>
            </a:pPr>
            <a:r>
              <a:rPr lang="en"/>
              <a:t>	E.g., install updated versions, modify an implementation, …</a:t>
            </a:r>
            <a:endParaRPr/>
          </a:p>
          <a:p>
            <a:pPr indent="0" lvl="0" marL="0" rtl="0" algn="l">
              <a:lnSpc>
                <a:spcPct val="115000"/>
              </a:lnSpc>
              <a:spcBef>
                <a:spcPts val="600"/>
              </a:spcBef>
              <a:spcAft>
                <a:spcPts val="0"/>
              </a:spcAft>
              <a:buNone/>
            </a:pPr>
            <a:r>
              <a:rPr lang="en"/>
              <a:t>Mitigation: a modification that makes the exploitation more complex/costly</a:t>
            </a:r>
            <a:endParaRPr/>
          </a:p>
          <a:p>
            <a:pPr indent="0" lvl="0" marL="0" rtl="0" algn="l">
              <a:lnSpc>
                <a:spcPct val="115000"/>
              </a:lnSpc>
              <a:spcBef>
                <a:spcPts val="600"/>
              </a:spcBef>
              <a:spcAft>
                <a:spcPts val="0"/>
              </a:spcAft>
              <a:buNone/>
            </a:pPr>
            <a:r>
              <a:rPr lang="en"/>
              <a:t>	E.g., make users change their password more frequently</a:t>
            </a:r>
            <a:endParaRPr/>
          </a:p>
          <a:p>
            <a:pPr indent="0" lvl="0" marL="0" rtl="0" algn="l">
              <a:lnSpc>
                <a:spcPct val="115000"/>
              </a:lnSpc>
              <a:spcBef>
                <a:spcPts val="600"/>
              </a:spcBef>
              <a:spcAft>
                <a:spcPts val="0"/>
              </a:spcAft>
              <a:buNone/>
            </a:pPr>
            <a:r>
              <a:rPr lang="en"/>
              <a:t>Workaround: a modification that reduces the impact of an exploit</a:t>
            </a:r>
            <a:endParaRPr/>
          </a:p>
          <a:p>
            <a:pPr indent="0" lvl="0" marL="0" rtl="0" algn="l">
              <a:lnSpc>
                <a:spcPct val="115000"/>
              </a:lnSpc>
              <a:spcBef>
                <a:spcPts val="600"/>
              </a:spcBef>
              <a:spcAft>
                <a:spcPts val="0"/>
              </a:spcAft>
              <a:buNone/>
            </a:pPr>
            <a:r>
              <a:rPr lang="en"/>
              <a:t>	E.g., backup the system, add IDS and rules alerting the administrator</a:t>
            </a:r>
            <a:endParaRPr/>
          </a:p>
        </p:txBody>
      </p:sp>
      <p:pic>
        <p:nvPicPr>
          <p:cNvPr id="297" name="Google Shape;297;g783103d95a_0_14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g783103d95a_0_5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sp>
        <p:nvSpPr>
          <p:cNvPr id="303" name="Google Shape;303;g783103d95a_0_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u="sng">
                <a:solidFill>
                  <a:schemeClr val="hlink"/>
                </a:solidFill>
                <a:hlinkClick r:id="rId3"/>
              </a:rPr>
              <a:t>https://www.offensive-security.com/reports/sample-penetration-testing-report.pdf</a:t>
            </a:r>
            <a:endParaRPr/>
          </a:p>
          <a:p>
            <a:pPr indent="0" lvl="0" marL="0" rtl="0" algn="l">
              <a:lnSpc>
                <a:spcPct val="115000"/>
              </a:lnSpc>
              <a:spcBef>
                <a:spcPts val="600"/>
              </a:spcBef>
              <a:spcAft>
                <a:spcPts val="0"/>
              </a:spcAft>
              <a:buSzPts val="2400"/>
              <a:buNone/>
            </a:pPr>
            <a:r>
              <a:t/>
            </a:r>
            <a:endParaRPr/>
          </a:p>
        </p:txBody>
      </p:sp>
      <p:pic>
        <p:nvPicPr>
          <p:cNvPr id="304" name="Google Shape;304;g783103d95a_0_58"/>
          <p:cNvPicPr preferRelativeResize="0"/>
          <p:nvPr/>
        </p:nvPicPr>
        <p:blipFill rotWithShape="1">
          <a:blip r:embed="rId4">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sp>
        <p:nvSpPr>
          <p:cNvPr id="93" name="Google Shape;9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It is important to stress how fundamental this part is. </a:t>
            </a:r>
            <a:endParaRPr/>
          </a:p>
          <a:p>
            <a:pPr indent="0" lvl="0" marL="0" rtl="0" algn="l">
              <a:lnSpc>
                <a:spcPct val="115000"/>
              </a:lnSpc>
              <a:spcBef>
                <a:spcPts val="600"/>
              </a:spcBef>
              <a:spcAft>
                <a:spcPts val="0"/>
              </a:spcAft>
              <a:buSzPts val="2400"/>
              <a:buNone/>
            </a:pPr>
            <a:r>
              <a:rPr lang="en"/>
              <a:t>We need to present in a clear and complete manner all the information we gathered as well as each suggestion that could help to correct the weaknesses we spotted out.</a:t>
            </a:r>
            <a:endParaRPr/>
          </a:p>
        </p:txBody>
      </p:sp>
      <p:pic>
        <p:nvPicPr>
          <p:cNvPr id="94" name="Google Shape;94;p4"/>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sp>
        <p:nvSpPr>
          <p:cNvPr id="100" name="Google Shape;10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In addition to the list of vulnerabilities found and exploits used, we should include a part related to the so-called "remediation". </a:t>
            </a:r>
            <a:endParaRPr/>
          </a:p>
          <a:p>
            <a:pPr indent="0" lvl="0" marL="0" rtl="0" algn="l">
              <a:lnSpc>
                <a:spcPct val="115000"/>
              </a:lnSpc>
              <a:spcBef>
                <a:spcPts val="600"/>
              </a:spcBef>
              <a:spcAft>
                <a:spcPts val="0"/>
              </a:spcAft>
              <a:buSzPts val="2400"/>
              <a:buNone/>
            </a:pPr>
            <a:r>
              <a:rPr lang="en"/>
              <a:t>This part is meant to show the customer all the possible remedies for the risks we discovered.</a:t>
            </a:r>
            <a:endParaRPr/>
          </a:p>
        </p:txBody>
      </p:sp>
      <p:pic>
        <p:nvPicPr>
          <p:cNvPr id="101" name="Google Shape;101;p5"/>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sp>
        <p:nvSpPr>
          <p:cNvPr id="107" name="Google Shape;10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It would be better to start the report with a general overview of the actions taken and then gradually enter into detail. </a:t>
            </a:r>
            <a:endParaRPr/>
          </a:p>
          <a:p>
            <a:pPr indent="0" lvl="0" marL="0" rtl="0" algn="l">
              <a:lnSpc>
                <a:spcPct val="115000"/>
              </a:lnSpc>
              <a:spcBef>
                <a:spcPts val="600"/>
              </a:spcBef>
              <a:spcAft>
                <a:spcPts val="0"/>
              </a:spcAft>
              <a:buSzPts val="2400"/>
              <a:buNone/>
            </a:pPr>
            <a:r>
              <a:rPr lang="en"/>
              <a:t>In this way, the report becomes easier to read for members of the management board and non-technicians, who will be able to understand exactly what is been reported.</a:t>
            </a:r>
            <a:endParaRPr/>
          </a:p>
        </p:txBody>
      </p:sp>
      <p:pic>
        <p:nvPicPr>
          <p:cNvPr id="108" name="Google Shape;108;p6"/>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sp>
        <p:nvSpPr>
          <p:cNvPr id="114" name="Google Shape;114;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Although we can also include other parts, a well-structured report usually consists of the following sections:</a:t>
            </a:r>
            <a:endParaRPr/>
          </a:p>
          <a:p>
            <a:pPr indent="-381000" lvl="0" marL="457200" rtl="0" algn="l">
              <a:lnSpc>
                <a:spcPct val="115000"/>
              </a:lnSpc>
              <a:spcBef>
                <a:spcPts val="600"/>
              </a:spcBef>
              <a:spcAft>
                <a:spcPts val="0"/>
              </a:spcAft>
              <a:buSzPts val="2400"/>
              <a:buChar char="▪"/>
            </a:pPr>
            <a:r>
              <a:rPr lang="en"/>
              <a:t>Executive summary.</a:t>
            </a:r>
            <a:endParaRPr/>
          </a:p>
          <a:p>
            <a:pPr indent="-381000" lvl="0" marL="457200" rtl="0" algn="l">
              <a:lnSpc>
                <a:spcPct val="115000"/>
              </a:lnSpc>
              <a:spcBef>
                <a:spcPts val="0"/>
              </a:spcBef>
              <a:spcAft>
                <a:spcPts val="0"/>
              </a:spcAft>
              <a:buSzPts val="2400"/>
              <a:buChar char="▪"/>
            </a:pPr>
            <a:r>
              <a:rPr lang="en"/>
              <a:t>Methodology used.</a:t>
            </a:r>
            <a:endParaRPr/>
          </a:p>
          <a:p>
            <a:pPr indent="-381000" lvl="0" marL="457200" rtl="0" algn="l">
              <a:lnSpc>
                <a:spcPct val="115000"/>
              </a:lnSpc>
              <a:spcBef>
                <a:spcPts val="0"/>
              </a:spcBef>
              <a:spcAft>
                <a:spcPts val="0"/>
              </a:spcAft>
              <a:buSzPts val="2400"/>
              <a:buChar char="▪"/>
            </a:pPr>
            <a:r>
              <a:rPr lang="en"/>
              <a:t>Findings.</a:t>
            </a:r>
            <a:endParaRPr/>
          </a:p>
          <a:p>
            <a:pPr indent="-381000" lvl="0" marL="457200" rtl="0" algn="l">
              <a:lnSpc>
                <a:spcPct val="115000"/>
              </a:lnSpc>
              <a:spcBef>
                <a:spcPts val="0"/>
              </a:spcBef>
              <a:spcAft>
                <a:spcPts val="0"/>
              </a:spcAft>
              <a:buSzPts val="2400"/>
              <a:buChar char="▪"/>
            </a:pPr>
            <a:r>
              <a:rPr lang="en"/>
              <a:t>Remediation plan.</a:t>
            </a:r>
            <a:endParaRPr/>
          </a:p>
          <a:p>
            <a:pPr indent="0" lvl="0" marL="0" rtl="0" algn="l">
              <a:lnSpc>
                <a:spcPct val="115000"/>
              </a:lnSpc>
              <a:spcBef>
                <a:spcPts val="600"/>
              </a:spcBef>
              <a:spcAft>
                <a:spcPts val="0"/>
              </a:spcAft>
              <a:buClr>
                <a:schemeClr val="dk1"/>
              </a:buClr>
              <a:buSzPts val="1100"/>
              <a:buFont typeface="Arial"/>
              <a:buNone/>
            </a:pPr>
            <a:r>
              <a:t/>
            </a:r>
            <a:endParaRPr/>
          </a:p>
          <a:p>
            <a:pPr indent="0" lvl="0" marL="0" rtl="0" algn="l">
              <a:lnSpc>
                <a:spcPct val="115000"/>
              </a:lnSpc>
              <a:spcBef>
                <a:spcPts val="600"/>
              </a:spcBef>
              <a:spcAft>
                <a:spcPts val="0"/>
              </a:spcAft>
              <a:buSzPts val="2400"/>
              <a:buNone/>
            </a:pPr>
            <a:r>
              <a:t/>
            </a:r>
            <a:endParaRPr/>
          </a:p>
        </p:txBody>
      </p:sp>
      <p:pic>
        <p:nvPicPr>
          <p:cNvPr id="115" name="Google Shape;115;p7"/>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8"/>
          <p:cNvSpPr txBox="1"/>
          <p:nvPr>
            <p:ph type="title"/>
          </p:nvPr>
        </p:nvSpPr>
        <p:spPr>
          <a:xfrm>
            <a:off x="311700" y="2150850"/>
            <a:ext cx="8520600" cy="84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rPr lang="en"/>
              <a:t>EXECUTIVE SUMMARY</a:t>
            </a:r>
            <a:endParaRPr/>
          </a:p>
        </p:txBody>
      </p:sp>
      <p:grpSp>
        <p:nvGrpSpPr>
          <p:cNvPr id="121" name="Google Shape;121;p8"/>
          <p:cNvGrpSpPr/>
          <p:nvPr/>
        </p:nvGrpSpPr>
        <p:grpSpPr>
          <a:xfrm>
            <a:off x="4392102" y="4301022"/>
            <a:ext cx="359234" cy="585619"/>
            <a:chOff x="6730350" y="2315900"/>
            <a:chExt cx="257700" cy="420100"/>
          </a:xfrm>
        </p:grpSpPr>
        <p:sp>
          <p:nvSpPr>
            <p:cNvPr id="122" name="Google Shape;122;p8"/>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8"/>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8"/>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8"/>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8"/>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27" name="Google Shape;127;p8"/>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THE FINAL REPORT</a:t>
            </a:r>
            <a:endParaRPr/>
          </a:p>
        </p:txBody>
      </p:sp>
      <p:sp>
        <p:nvSpPr>
          <p:cNvPr id="133" name="Google Shape;133;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2400"/>
              <a:buNone/>
            </a:pPr>
            <a:r>
              <a:rPr lang="en"/>
              <a:t>The executive summary is the report that can be understood even by non-technical staff, for example by managers.</a:t>
            </a:r>
            <a:endParaRPr/>
          </a:p>
          <a:p>
            <a:pPr indent="0" lvl="0" marL="0" rtl="0" algn="l">
              <a:lnSpc>
                <a:spcPct val="115000"/>
              </a:lnSpc>
              <a:spcBef>
                <a:spcPts val="600"/>
              </a:spcBef>
              <a:spcAft>
                <a:spcPts val="0"/>
              </a:spcAft>
              <a:buSzPts val="2400"/>
              <a:buNone/>
            </a:pPr>
            <a:r>
              <a:rPr lang="en"/>
              <a:t>Remember that different persons may read different parts of the document.</a:t>
            </a:r>
            <a:endParaRPr/>
          </a:p>
          <a:p>
            <a:pPr indent="0" lvl="0" marL="0" rtl="0" algn="l">
              <a:lnSpc>
                <a:spcPct val="115000"/>
              </a:lnSpc>
              <a:spcBef>
                <a:spcPts val="600"/>
              </a:spcBef>
              <a:spcAft>
                <a:spcPts val="0"/>
              </a:spcAft>
              <a:buSzPts val="2400"/>
              <a:buNone/>
            </a:pPr>
            <a:r>
              <a:rPr lang="en"/>
              <a:t>Every part should be self-explanatory and consistent (use references and links)</a:t>
            </a:r>
            <a:endParaRPr/>
          </a:p>
          <a:p>
            <a:pPr indent="0" lvl="0" marL="0" rtl="0" algn="l">
              <a:lnSpc>
                <a:spcPct val="115000"/>
              </a:lnSpc>
              <a:spcBef>
                <a:spcPts val="600"/>
              </a:spcBef>
              <a:spcAft>
                <a:spcPts val="0"/>
              </a:spcAft>
              <a:buSzPts val="2400"/>
              <a:buNone/>
            </a:pPr>
            <a:r>
              <a:rPr lang="en"/>
              <a:t>Important messages must be stated </a:t>
            </a:r>
            <a:r>
              <a:rPr b="1" lang="en"/>
              <a:t>clearly</a:t>
            </a:r>
            <a:r>
              <a:rPr lang="en"/>
              <a:t> and </a:t>
            </a:r>
            <a:r>
              <a:rPr b="1" lang="en"/>
              <a:t>for first (no </a:t>
            </a:r>
            <a:r>
              <a:rPr b="1" lang="en"/>
              <a:t>suspense!</a:t>
            </a:r>
            <a:r>
              <a:rPr b="1" lang="en"/>
              <a:t>)</a:t>
            </a:r>
            <a:endParaRPr b="1"/>
          </a:p>
        </p:txBody>
      </p:sp>
      <p:pic>
        <p:nvPicPr>
          <p:cNvPr id="134" name="Google Shape;134;p9"/>
          <p:cNvPicPr preferRelativeResize="0"/>
          <p:nvPr/>
        </p:nvPicPr>
        <p:blipFill rotWithShape="1">
          <a:blip r:embed="rId3">
            <a:alphaModFix/>
          </a:blip>
          <a:srcRect b="0" l="0" r="0" t="0"/>
          <a:stretch/>
        </p:blipFill>
        <p:spPr>
          <a:xfrm>
            <a:off x="8159752" y="70050"/>
            <a:ext cx="887850" cy="956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