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5143500" cx="9144000"/>
  <p:notesSz cx="6858000" cy="9144000"/>
  <p:embeddedFontLst>
    <p:embeddedFont>
      <p:font typeface="Encode Sans"/>
      <p:regular r:id="rId78"/>
      <p:bold r:id="rId79"/>
    </p:embeddedFont>
    <p:embeddedFont>
      <p:font typeface="Encode Sans Condensed Thin"/>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2" roundtripDataSignature="AMtx7miiOf96UBHDp6ua31PVxLEpRi58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EncodeSansCondensedThin-regular.fntdata"/><Relationship Id="rId82" Type="http://customschemas.google.com/relationships/presentationmetadata" Target="metadata"/><Relationship Id="rId81" Type="http://schemas.openxmlformats.org/officeDocument/2006/relationships/font" Target="fonts/EncodeSansCondensedTh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EncodeSans-bold.fntdata"/><Relationship Id="rId34" Type="http://schemas.openxmlformats.org/officeDocument/2006/relationships/slide" Target="slides/slide30.xml"/><Relationship Id="rId78" Type="http://schemas.openxmlformats.org/officeDocument/2006/relationships/font" Target="fonts/EncodeSans-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141776ff7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7141776ff7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ab9218bf9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ab9218bf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ab9218bf96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ab9218bf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3" name="Google Shape;613;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712bef50c0_1_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g712bef50c0_1_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712bef50c0_1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712bef50c0_1_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g712bef50c0_1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712bef50c0_1_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g712bef50c0_1_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g712bef50c0_1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chemeClr val="accent2"/>
        </a:solidFill>
      </p:bgPr>
    </p:bg>
    <p:spTree>
      <p:nvGrpSpPr>
        <p:cNvPr id="50" name="Shape 50"/>
        <p:cNvGrpSpPr/>
        <p:nvPr/>
      </p:nvGrpSpPr>
      <p:grpSpPr>
        <a:xfrm>
          <a:off x="0" y="0"/>
          <a:ext cx="0" cy="0"/>
          <a:chOff x="0" y="0"/>
          <a:chExt cx="0" cy="0"/>
        </a:xfrm>
      </p:grpSpPr>
      <p:sp>
        <p:nvSpPr>
          <p:cNvPr id="51" name="Google Shape;51;g712bef50c0_1_45"/>
          <p:cNvSpPr/>
          <p:nvPr/>
        </p:nvSpPr>
        <p:spPr>
          <a:xfrm>
            <a:off x="0" y="3493950"/>
            <a:ext cx="9144000" cy="164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2" name="Google Shape;52;g712bef50c0_1_45"/>
          <p:cNvSpPr/>
          <p:nvPr/>
        </p:nvSpPr>
        <p:spPr>
          <a:xfrm>
            <a:off x="3747300" y="3493900"/>
            <a:ext cx="1649400" cy="1649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712bef50c0_1_45"/>
          <p:cNvSpPr txBox="1"/>
          <p:nvPr>
            <p:ph type="ctrTitle"/>
          </p:nvPr>
        </p:nvSpPr>
        <p:spPr>
          <a:xfrm>
            <a:off x="984050" y="0"/>
            <a:ext cx="7175700" cy="349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bg>
      <p:bgPr>
        <a:solidFill>
          <a:schemeClr val="accent2"/>
        </a:solidFill>
      </p:bgPr>
    </p:bg>
    <p:spTree>
      <p:nvGrpSpPr>
        <p:cNvPr id="54" name="Shape 54"/>
        <p:cNvGrpSpPr/>
        <p:nvPr/>
      </p:nvGrpSpPr>
      <p:grpSpPr>
        <a:xfrm>
          <a:off x="0" y="0"/>
          <a:ext cx="0" cy="0"/>
          <a:chOff x="0" y="0"/>
          <a:chExt cx="0" cy="0"/>
        </a:xfrm>
      </p:grpSpPr>
      <p:sp>
        <p:nvSpPr>
          <p:cNvPr id="55" name="Google Shape;55;g712bef50c0_1_49"/>
          <p:cNvSpPr/>
          <p:nvPr/>
        </p:nvSpPr>
        <p:spPr>
          <a:xfrm>
            <a:off x="0" y="4044100"/>
            <a:ext cx="9144000" cy="1099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6" name="Google Shape;56;g712bef50c0_1_49"/>
          <p:cNvSpPr/>
          <p:nvPr/>
        </p:nvSpPr>
        <p:spPr>
          <a:xfrm>
            <a:off x="4022400" y="4044100"/>
            <a:ext cx="10992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712bef50c0_1_49"/>
          <p:cNvSpPr txBox="1"/>
          <p:nvPr>
            <p:ph type="ctrTitle"/>
          </p:nvPr>
        </p:nvSpPr>
        <p:spPr>
          <a:xfrm>
            <a:off x="1735925" y="1126150"/>
            <a:ext cx="56721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g712bef50c0_1_49"/>
          <p:cNvSpPr txBox="1"/>
          <p:nvPr>
            <p:ph idx="1" type="subTitle"/>
          </p:nvPr>
        </p:nvSpPr>
        <p:spPr>
          <a:xfrm>
            <a:off x="1735925" y="2665541"/>
            <a:ext cx="5672100" cy="78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27272D"/>
              </a:buClr>
              <a:buSzPts val="1800"/>
              <a:buNone/>
              <a:defRPr sz="1800">
                <a:solidFill>
                  <a:srgbClr val="27272D"/>
                </a:solidFill>
              </a:defRPr>
            </a:lvl1pPr>
            <a:lvl2pPr lvl="1" algn="ctr">
              <a:lnSpc>
                <a:spcPct val="115000"/>
              </a:lnSpc>
              <a:spcBef>
                <a:spcPts val="0"/>
              </a:spcBef>
              <a:spcAft>
                <a:spcPts val="0"/>
              </a:spcAft>
              <a:buClr>
                <a:srgbClr val="27272D"/>
              </a:buClr>
              <a:buSzPts val="1800"/>
              <a:buNone/>
              <a:defRPr sz="1800">
                <a:solidFill>
                  <a:srgbClr val="27272D"/>
                </a:solidFill>
              </a:defRPr>
            </a:lvl2pPr>
            <a:lvl3pPr lvl="2" algn="ctr">
              <a:lnSpc>
                <a:spcPct val="115000"/>
              </a:lnSpc>
              <a:spcBef>
                <a:spcPts val="0"/>
              </a:spcBef>
              <a:spcAft>
                <a:spcPts val="0"/>
              </a:spcAft>
              <a:buClr>
                <a:srgbClr val="27272D"/>
              </a:buClr>
              <a:buSzPts val="1800"/>
              <a:buNone/>
              <a:defRPr sz="1800">
                <a:solidFill>
                  <a:srgbClr val="27272D"/>
                </a:solidFill>
              </a:defRPr>
            </a:lvl3pPr>
            <a:lvl4pPr lvl="3" algn="ctr">
              <a:lnSpc>
                <a:spcPct val="115000"/>
              </a:lnSpc>
              <a:spcBef>
                <a:spcPts val="0"/>
              </a:spcBef>
              <a:spcAft>
                <a:spcPts val="0"/>
              </a:spcAft>
              <a:buClr>
                <a:srgbClr val="27272D"/>
              </a:buClr>
              <a:buSzPts val="1800"/>
              <a:buNone/>
              <a:defRPr sz="1800">
                <a:solidFill>
                  <a:srgbClr val="27272D"/>
                </a:solidFill>
              </a:defRPr>
            </a:lvl4pPr>
            <a:lvl5pPr lvl="4" algn="ctr">
              <a:lnSpc>
                <a:spcPct val="115000"/>
              </a:lnSpc>
              <a:spcBef>
                <a:spcPts val="0"/>
              </a:spcBef>
              <a:spcAft>
                <a:spcPts val="0"/>
              </a:spcAft>
              <a:buClr>
                <a:srgbClr val="27272D"/>
              </a:buClr>
              <a:buSzPts val="1800"/>
              <a:buNone/>
              <a:defRPr sz="1800">
                <a:solidFill>
                  <a:srgbClr val="27272D"/>
                </a:solidFill>
              </a:defRPr>
            </a:lvl5pPr>
            <a:lvl6pPr lvl="5" algn="ctr">
              <a:lnSpc>
                <a:spcPct val="115000"/>
              </a:lnSpc>
              <a:spcBef>
                <a:spcPts val="0"/>
              </a:spcBef>
              <a:spcAft>
                <a:spcPts val="0"/>
              </a:spcAft>
              <a:buClr>
                <a:srgbClr val="27272D"/>
              </a:buClr>
              <a:buSzPts val="1800"/>
              <a:buNone/>
              <a:defRPr sz="1800">
                <a:solidFill>
                  <a:srgbClr val="27272D"/>
                </a:solidFill>
              </a:defRPr>
            </a:lvl6pPr>
            <a:lvl7pPr lvl="6" algn="ctr">
              <a:lnSpc>
                <a:spcPct val="115000"/>
              </a:lnSpc>
              <a:spcBef>
                <a:spcPts val="0"/>
              </a:spcBef>
              <a:spcAft>
                <a:spcPts val="0"/>
              </a:spcAft>
              <a:buClr>
                <a:srgbClr val="27272D"/>
              </a:buClr>
              <a:buSzPts val="1800"/>
              <a:buNone/>
              <a:defRPr sz="1800">
                <a:solidFill>
                  <a:srgbClr val="27272D"/>
                </a:solidFill>
              </a:defRPr>
            </a:lvl7pPr>
            <a:lvl8pPr lvl="7" algn="ctr">
              <a:lnSpc>
                <a:spcPct val="115000"/>
              </a:lnSpc>
              <a:spcBef>
                <a:spcPts val="0"/>
              </a:spcBef>
              <a:spcAft>
                <a:spcPts val="0"/>
              </a:spcAft>
              <a:buClr>
                <a:srgbClr val="27272D"/>
              </a:buClr>
              <a:buSzPts val="1800"/>
              <a:buNone/>
              <a:defRPr sz="1800">
                <a:solidFill>
                  <a:srgbClr val="27272D"/>
                </a:solidFill>
              </a:defRPr>
            </a:lvl8pPr>
            <a:lvl9pPr lvl="8" algn="ctr">
              <a:lnSpc>
                <a:spcPct val="115000"/>
              </a:lnSpc>
              <a:spcBef>
                <a:spcPts val="0"/>
              </a:spcBef>
              <a:spcAft>
                <a:spcPts val="0"/>
              </a:spcAft>
              <a:buClr>
                <a:srgbClr val="27272D"/>
              </a:buClr>
              <a:buSzPts val="1800"/>
              <a:buNone/>
              <a:defRPr sz="1800">
                <a:solidFill>
                  <a:srgbClr val="27272D"/>
                </a:solidFill>
              </a:defRPr>
            </a:lvl9pPr>
          </a:lstStyle>
          <a:p/>
        </p:txBody>
      </p:sp>
      <p:cxnSp>
        <p:nvCxnSpPr>
          <p:cNvPr id="59" name="Google Shape;59;g712bef50c0_1_49"/>
          <p:cNvCxnSpPr/>
          <p:nvPr/>
        </p:nvCxnSpPr>
        <p:spPr>
          <a:xfrm>
            <a:off x="3527100" y="2474305"/>
            <a:ext cx="2089800" cy="0"/>
          </a:xfrm>
          <a:prstGeom prst="straightConnector1">
            <a:avLst/>
          </a:prstGeom>
          <a:noFill/>
          <a:ln cap="flat" cmpd="sng" w="19050">
            <a:solidFill>
              <a:schemeClr val="accent1"/>
            </a:solidFill>
            <a:prstDash val="solid"/>
            <a:round/>
            <a:headEnd len="med" w="med" type="diamond"/>
            <a:tailEnd len="med" w="med" type="diamon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ed">
  <p:cSld name="BLANK_1">
    <p:bg>
      <p:bgPr>
        <a:solidFill>
          <a:schemeClr val="accent2"/>
        </a:solidFill>
      </p:bgPr>
    </p:bg>
    <p:spTree>
      <p:nvGrpSpPr>
        <p:cNvPr id="60" name="Shape 60"/>
        <p:cNvGrpSpPr/>
        <p:nvPr/>
      </p:nvGrpSpPr>
      <p:grpSpPr>
        <a:xfrm>
          <a:off x="0" y="0"/>
          <a:ext cx="0" cy="0"/>
          <a:chOff x="0" y="0"/>
          <a:chExt cx="0" cy="0"/>
        </a:xfrm>
      </p:grpSpPr>
      <p:sp>
        <p:nvSpPr>
          <p:cNvPr id="61" name="Google Shape;61;g712bef50c0_1_55"/>
          <p:cNvSpPr/>
          <p:nvPr/>
        </p:nvSpPr>
        <p:spPr>
          <a:xfrm>
            <a:off x="0" y="4593700"/>
            <a:ext cx="9144000" cy="549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2" name="Google Shape;62;g712bef50c0_1_55"/>
          <p:cNvSpPr/>
          <p:nvPr/>
        </p:nvSpPr>
        <p:spPr>
          <a:xfrm>
            <a:off x="3473700" y="4593700"/>
            <a:ext cx="2196600" cy="549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712bef50c0_1_55"/>
          <p:cNvSpPr/>
          <p:nvPr/>
        </p:nvSpPr>
        <p:spPr>
          <a:xfrm>
            <a:off x="4023300" y="4593700"/>
            <a:ext cx="1097400" cy="549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712bef50c0_1_55"/>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712bef50c0_1_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g712bef50c0_1_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712bef50c0_1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g712bef50c0_1_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g712bef50c0_1_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g712bef50c0_1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g712bef50c0_1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g712bef50c0_1_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g712bef50c0_1_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g712bef50c0_1_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712bef50c0_1_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g712bef50c0_1_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g712bef50c0_1_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g712bef50c0_1_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g712bef50c0_1_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g712bef50c0_1_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g712bef50c0_1_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g712bef50c0_1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712bef50c0_1_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g712bef50c0_1_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g712bef50c0_1_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g712bef50c0_1_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712bef50c0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712bef50c0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712bef50c0_1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whatsmyip.org/" TargetMode="External"/><Relationship Id="rId4"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 Id="rId4"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4.png"/><Relationship Id="rId4"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311708" y="744575"/>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7200"/>
              <a:t>PENETRATION TESTING</a:t>
            </a:r>
            <a:endParaRPr sz="7200"/>
          </a:p>
        </p:txBody>
      </p:sp>
      <p:pic>
        <p:nvPicPr>
          <p:cNvPr id="70" name="Google Shape;70;p1"/>
          <p:cNvPicPr preferRelativeResize="0"/>
          <p:nvPr/>
        </p:nvPicPr>
        <p:blipFill rotWithShape="1">
          <a:blip r:embed="rId3">
            <a:alphaModFix/>
          </a:blip>
          <a:srcRect b="0" l="0" r="0" t="0"/>
          <a:stretch/>
        </p:blipFill>
        <p:spPr>
          <a:xfrm>
            <a:off x="3806300" y="3493800"/>
            <a:ext cx="1531405" cy="1649700"/>
          </a:xfrm>
          <a:prstGeom prst="rect">
            <a:avLst/>
          </a:prstGeom>
          <a:noFill/>
          <a:ln>
            <a:noFill/>
          </a:ln>
        </p:spPr>
      </p:pic>
      <p:pic>
        <p:nvPicPr>
          <p:cNvPr id="71" name="Google Shape;71;p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144" name="Google Shape;14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a:latin typeface="Encode Sans"/>
                <a:ea typeface="Encode Sans"/>
                <a:cs typeface="Encode Sans"/>
                <a:sym typeface="Encode Sans"/>
              </a:rPr>
              <a:t>Data Link Layer:</a:t>
            </a:r>
            <a:r>
              <a:rPr lang="en"/>
              <a:t> this level has to do with local area networks (LAN). In a LAN, it is necessary to refer to the MAC address of a certain device.</a:t>
            </a:r>
            <a:endParaRPr/>
          </a:p>
          <a:p>
            <a:pPr indent="0" lvl="0" marL="0" rtl="0" algn="l">
              <a:lnSpc>
                <a:spcPct val="115000"/>
              </a:lnSpc>
              <a:spcBef>
                <a:spcPts val="600"/>
              </a:spcBef>
              <a:spcAft>
                <a:spcPts val="0"/>
              </a:spcAft>
              <a:buClr>
                <a:schemeClr val="dk1"/>
              </a:buClr>
              <a:buSzPts val="1100"/>
              <a:buFont typeface="Arial"/>
              <a:buNone/>
            </a:pPr>
            <a:r>
              <a:rPr lang="en"/>
              <a:t>The binding between the MAC address and the IP address (Network layer) is managed through ARP (Address Resolution Protocol) tables. </a:t>
            </a:r>
            <a:endParaRPr/>
          </a:p>
          <a:p>
            <a:pPr indent="0" lvl="0" marL="0" rtl="0" algn="l">
              <a:lnSpc>
                <a:spcPct val="115000"/>
              </a:lnSpc>
              <a:spcBef>
                <a:spcPts val="600"/>
              </a:spcBef>
              <a:spcAft>
                <a:spcPts val="0"/>
              </a:spcAft>
              <a:buClr>
                <a:schemeClr val="dk1"/>
              </a:buClr>
              <a:buSzPts val="1100"/>
              <a:buFont typeface="Arial"/>
              <a:buNone/>
            </a:pPr>
            <a:r>
              <a:rPr lang="en"/>
              <a:t>In Unix shells you can print the ARP table with </a:t>
            </a:r>
            <a:r>
              <a:rPr b="1" lang="en">
                <a:latin typeface="Courier New"/>
                <a:ea typeface="Courier New"/>
                <a:cs typeface="Courier New"/>
                <a:sym typeface="Courier New"/>
              </a:rPr>
              <a:t>arp -a</a:t>
            </a:r>
            <a:r>
              <a:rPr b="1" lang="en"/>
              <a:t> </a:t>
            </a:r>
            <a:endParaRPr b="1"/>
          </a:p>
          <a:p>
            <a:pPr indent="0" lvl="0" marL="0" rtl="0" algn="l">
              <a:lnSpc>
                <a:spcPct val="115000"/>
              </a:lnSpc>
              <a:spcBef>
                <a:spcPts val="600"/>
              </a:spcBef>
              <a:spcAft>
                <a:spcPts val="0"/>
              </a:spcAft>
              <a:buClr>
                <a:schemeClr val="dk1"/>
              </a:buClr>
              <a:buSzPts val="1100"/>
              <a:buFont typeface="Arial"/>
              <a:buNone/>
            </a:pPr>
            <a:r>
              <a:rPr lang="en"/>
              <a:t>ARP is a cross-layer protocol (data link + network)</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SzPts val="2400"/>
              <a:buNone/>
            </a:pPr>
            <a:r>
              <a:t/>
            </a:r>
            <a:endParaRPr/>
          </a:p>
        </p:txBody>
      </p:sp>
      <p:pic>
        <p:nvPicPr>
          <p:cNvPr id="145" name="Google Shape;145;p1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151" name="Google Shape;151;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b="1" lang="en">
                <a:latin typeface="Encode Sans"/>
                <a:ea typeface="Encode Sans"/>
                <a:cs typeface="Encode Sans"/>
                <a:sym typeface="Encode Sans"/>
              </a:rPr>
              <a:t>Network Layer: </a:t>
            </a:r>
            <a:r>
              <a:rPr lang="en"/>
              <a:t>this level focuses on the communication between different networks. In this case, we will mainly use the Internet Protocol (IP).</a:t>
            </a:r>
            <a:endParaRPr/>
          </a:p>
          <a:p>
            <a:pPr indent="0" lvl="0" marL="0" rtl="0" algn="l">
              <a:spcBef>
                <a:spcPts val="600"/>
              </a:spcBef>
              <a:spcAft>
                <a:spcPts val="0"/>
              </a:spcAft>
              <a:buSzPts val="2400"/>
              <a:buNone/>
            </a:pPr>
            <a:r>
              <a:rPr b="1" lang="en">
                <a:latin typeface="Encode Sans"/>
                <a:ea typeface="Encode Sans"/>
                <a:cs typeface="Encode Sans"/>
                <a:sym typeface="Encode Sans"/>
              </a:rPr>
              <a:t>Transport</a:t>
            </a:r>
            <a:r>
              <a:rPr b="1" lang="en">
                <a:latin typeface="Encode Sans"/>
                <a:ea typeface="Encode Sans"/>
                <a:cs typeface="Encode Sans"/>
                <a:sym typeface="Encode Sans"/>
              </a:rPr>
              <a:t> Layer: </a:t>
            </a:r>
            <a:r>
              <a:rPr lang="en"/>
              <a:t>this is where data exchanges is actually managed. In this layer we we discuss the two well-known TCP and UDP protocols.</a:t>
            </a:r>
            <a:endParaRPr/>
          </a:p>
          <a:p>
            <a:pPr indent="0" lvl="0" marL="0" rtl="0" algn="l">
              <a:lnSpc>
                <a:spcPct val="115000"/>
              </a:lnSpc>
              <a:spcBef>
                <a:spcPts val="600"/>
              </a:spcBef>
              <a:spcAft>
                <a:spcPts val="0"/>
              </a:spcAft>
              <a:buSzPts val="2400"/>
              <a:buNone/>
            </a:pPr>
            <a:r>
              <a:rPr b="1" lang="en">
                <a:latin typeface="Encode Sans"/>
                <a:ea typeface="Encode Sans"/>
                <a:cs typeface="Encode Sans"/>
                <a:sym typeface="Encode Sans"/>
              </a:rPr>
              <a:t>Application Layer: </a:t>
            </a:r>
            <a:r>
              <a:rPr lang="en"/>
              <a:t>high-level protocols interact with each other at this layer. Some of these protocols include (but are not limited to) HTTP, HTTPS, and FTP</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152" name="Google Shape;152;p1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MAC ADDRESS</a:t>
            </a:r>
            <a:endParaRPr/>
          </a:p>
        </p:txBody>
      </p:sp>
      <p:grpSp>
        <p:nvGrpSpPr>
          <p:cNvPr id="158" name="Google Shape;158;p12"/>
          <p:cNvGrpSpPr/>
          <p:nvPr/>
        </p:nvGrpSpPr>
        <p:grpSpPr>
          <a:xfrm>
            <a:off x="4392102" y="4301022"/>
            <a:ext cx="359234" cy="585619"/>
            <a:chOff x="6730350" y="2315900"/>
            <a:chExt cx="257700" cy="420100"/>
          </a:xfrm>
        </p:grpSpPr>
        <p:sp>
          <p:nvSpPr>
            <p:cNvPr id="159" name="Google Shape;159;p1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4" name="Google Shape;164;p1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170" name="Google Shape;170;p13"/>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dk1"/>
              </a:buClr>
              <a:buSzPts val="1100"/>
              <a:buFont typeface="Arial"/>
              <a:buNone/>
            </a:pPr>
            <a:r>
              <a:rPr b="0" i="0" lang="en" sz="2400" u="none" cap="none" strike="noStrike">
                <a:solidFill>
                  <a:srgbClr val="000000"/>
                </a:solidFill>
                <a:latin typeface="Encode Sans Condensed Thin"/>
                <a:ea typeface="Encode Sans Condensed Thin"/>
                <a:cs typeface="Encode Sans Condensed Thin"/>
                <a:sym typeface="Encode Sans Condensed Thin"/>
              </a:rPr>
              <a:t>The MAC (Media Access Control) address is a 48-bit identifier that is uniquely assigned by the manufacturer of each Ethernet or wireless network card.</a:t>
            </a:r>
            <a:endParaRPr b="0" i="0" sz="24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dk1"/>
              </a:buClr>
              <a:buSzPts val="1100"/>
              <a:buFont typeface="Arial"/>
              <a:buNone/>
            </a:pPr>
            <a:r>
              <a:t/>
            </a:r>
            <a:endParaRPr b="0" i="0" sz="24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accent1"/>
              </a:buClr>
              <a:buSzPts val="2400"/>
              <a:buFont typeface="Encode Sans Condensed Thin"/>
              <a:buNone/>
            </a:pPr>
            <a:r>
              <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sp>
        <p:nvSpPr>
          <p:cNvPr id="171" name="Google Shape;17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0" lang="en" sz="1000">
                <a:solidFill>
                  <a:schemeClr val="dk2"/>
                </a:solidFill>
                <a:latin typeface="Arial"/>
                <a:ea typeface="Arial"/>
                <a:cs typeface="Arial"/>
                <a:sym typeface="Arial"/>
              </a:rPr>
              <a:t>‹#›</a:t>
            </a:fld>
            <a:endParaRPr b="0" sz="1000">
              <a:solidFill>
                <a:schemeClr val="dk2"/>
              </a:solidFill>
              <a:latin typeface="Arial"/>
              <a:ea typeface="Arial"/>
              <a:cs typeface="Arial"/>
              <a:sym typeface="Arial"/>
            </a:endParaRPr>
          </a:p>
        </p:txBody>
      </p:sp>
      <p:pic>
        <p:nvPicPr>
          <p:cNvPr id="172" name="Google Shape;172;p1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178" name="Google Shape;17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Below is an example of a MAC address:</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latin typeface="Courier New"/>
              <a:ea typeface="Courier New"/>
              <a:cs typeface="Courier New"/>
              <a:sym typeface="Courier New"/>
            </a:endParaRPr>
          </a:p>
        </p:txBody>
      </p:sp>
      <p:pic>
        <p:nvPicPr>
          <p:cNvPr id="179" name="Google Shape;179;p1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180" name="Google Shape;180;p14"/>
          <p:cNvPicPr preferRelativeResize="0"/>
          <p:nvPr/>
        </p:nvPicPr>
        <p:blipFill rotWithShape="1">
          <a:blip r:embed="rId4">
            <a:alphaModFix/>
          </a:blip>
          <a:srcRect b="0" l="0" r="0" t="0"/>
          <a:stretch/>
        </p:blipFill>
        <p:spPr>
          <a:xfrm>
            <a:off x="1414450" y="1835250"/>
            <a:ext cx="6315075" cy="904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186" name="Google Shape;18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This address is fundamental in the world of networks because it allows a machine to be uniquely identified</a:t>
            </a:r>
            <a:endParaRPr sz="2200"/>
          </a:p>
          <a:p>
            <a:pPr indent="0" lvl="0" marL="0" rtl="0" algn="l">
              <a:lnSpc>
                <a:spcPct val="115000"/>
              </a:lnSpc>
              <a:spcBef>
                <a:spcPts val="600"/>
              </a:spcBef>
              <a:spcAft>
                <a:spcPts val="0"/>
              </a:spcAft>
              <a:buSzPts val="2400"/>
              <a:buNone/>
            </a:pPr>
            <a:r>
              <a:rPr lang="en" sz="2200"/>
              <a:t>Identification is only crucial in a local context (typically a LAN).</a:t>
            </a:r>
            <a:endParaRPr sz="2200"/>
          </a:p>
          <a:p>
            <a:pPr indent="0" lvl="0" marL="0" rtl="0" algn="l">
              <a:lnSpc>
                <a:spcPct val="115000"/>
              </a:lnSpc>
              <a:spcBef>
                <a:spcPts val="600"/>
              </a:spcBef>
              <a:spcAft>
                <a:spcPts val="0"/>
              </a:spcAft>
              <a:buSzPts val="2400"/>
              <a:buNone/>
            </a:pPr>
            <a:r>
              <a:rPr lang="en" sz="2200"/>
              <a:t>For this reason, MAC addresses are not used to globally identify a device (they can be fake)</a:t>
            </a:r>
            <a:endParaRPr sz="2200"/>
          </a:p>
          <a:p>
            <a:pPr indent="0" lvl="0" marL="0" rtl="0" algn="l">
              <a:lnSpc>
                <a:spcPct val="115000"/>
              </a:lnSpc>
              <a:spcBef>
                <a:spcPts val="600"/>
              </a:spcBef>
              <a:spcAft>
                <a:spcPts val="0"/>
              </a:spcAft>
              <a:buSzPts val="2400"/>
              <a:buNone/>
            </a:pPr>
            <a:r>
              <a:rPr lang="en" sz="2200"/>
              <a:t>IP addresses are used instead</a:t>
            </a:r>
            <a:endParaRPr sz="2200"/>
          </a:p>
          <a:p>
            <a:pPr indent="0" lvl="0" marL="0" rtl="0" algn="l">
              <a:lnSpc>
                <a:spcPct val="115000"/>
              </a:lnSpc>
              <a:spcBef>
                <a:spcPts val="600"/>
              </a:spcBef>
              <a:spcAft>
                <a:spcPts val="0"/>
              </a:spcAft>
              <a:buSzPts val="2400"/>
              <a:buNone/>
            </a:pPr>
            <a:r>
              <a:rPr lang="en" sz="2200"/>
              <a:t>Every MAC must be assigned an IP address (e.g., via DHCP) for communicating over IP networks</a:t>
            </a:r>
            <a:endParaRPr sz="2200"/>
          </a:p>
        </p:txBody>
      </p:sp>
      <p:pic>
        <p:nvPicPr>
          <p:cNvPr id="187" name="Google Shape;187;p1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193" name="Google Shape;19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When one or more devices are connected to a LAN network, they belong to the same subnetwork. </a:t>
            </a:r>
            <a:endParaRPr sz="2200"/>
          </a:p>
          <a:p>
            <a:pPr indent="0" lvl="0" marL="0" rtl="0" algn="l">
              <a:lnSpc>
                <a:spcPct val="115000"/>
              </a:lnSpc>
              <a:spcBef>
                <a:spcPts val="600"/>
              </a:spcBef>
              <a:spcAft>
                <a:spcPts val="0"/>
              </a:spcAft>
              <a:buSzPts val="2400"/>
              <a:buNone/>
            </a:pPr>
            <a:r>
              <a:rPr lang="en" sz="2200"/>
              <a:t>Therefore, each time one needs to communicate with (a device belonging to) another network, it refers to the IP address and not to the MAC address.</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194" name="Google Shape;194;p1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00" name="Google Shape;20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In order to find your device’s MAC address, you can type one of the following commands </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rPr lang="en" sz="2200"/>
              <a:t>unix shell (newer): </a:t>
            </a:r>
            <a:r>
              <a:rPr lang="en" sz="2200">
                <a:latin typeface="Courier New"/>
                <a:ea typeface="Courier New"/>
                <a:cs typeface="Courier New"/>
                <a:sym typeface="Courier New"/>
              </a:rPr>
              <a:t>ip addr</a:t>
            </a:r>
            <a:endParaRPr sz="2200">
              <a:latin typeface="Courier New"/>
              <a:ea typeface="Courier New"/>
              <a:cs typeface="Courier New"/>
              <a:sym typeface="Courier New"/>
            </a:endParaRPr>
          </a:p>
          <a:p>
            <a:pPr indent="0" lvl="0" marL="0" rtl="0" algn="l">
              <a:spcBef>
                <a:spcPts val="600"/>
              </a:spcBef>
              <a:spcAft>
                <a:spcPts val="0"/>
              </a:spcAft>
              <a:buClr>
                <a:schemeClr val="dk1"/>
              </a:buClr>
              <a:buSzPts val="2400"/>
              <a:buFont typeface="Arial"/>
              <a:buNone/>
            </a:pPr>
            <a:r>
              <a:rPr lang="en" sz="2200"/>
              <a:t>unix shell (older): </a:t>
            </a:r>
            <a:r>
              <a:rPr lang="en" sz="2200">
                <a:latin typeface="Courier New"/>
                <a:ea typeface="Courier New"/>
                <a:cs typeface="Courier New"/>
                <a:sym typeface="Courier New"/>
              </a:rPr>
              <a:t>ifconfig -a</a:t>
            </a:r>
            <a:endParaRPr sz="2200"/>
          </a:p>
          <a:p>
            <a:pPr indent="0" lvl="0" marL="0" rtl="0" algn="l">
              <a:lnSpc>
                <a:spcPct val="115000"/>
              </a:lnSpc>
              <a:spcBef>
                <a:spcPts val="600"/>
              </a:spcBef>
              <a:spcAft>
                <a:spcPts val="0"/>
              </a:spcAft>
              <a:buSzPts val="2400"/>
              <a:buNone/>
            </a:pPr>
            <a:r>
              <a:rPr lang="en" sz="2200"/>
              <a:t>Windows: </a:t>
            </a:r>
            <a:r>
              <a:rPr lang="en" sz="2200">
                <a:latin typeface="Courier New"/>
                <a:ea typeface="Courier New"/>
                <a:cs typeface="Courier New"/>
                <a:sym typeface="Courier New"/>
              </a:rPr>
              <a:t>ipconfig /all</a:t>
            </a:r>
            <a:r>
              <a:rPr lang="en" sz="2200"/>
              <a:t> </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201" name="Google Shape;201;p1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IP ADDRESS</a:t>
            </a:r>
            <a:endParaRPr/>
          </a:p>
        </p:txBody>
      </p:sp>
      <p:grpSp>
        <p:nvGrpSpPr>
          <p:cNvPr id="207" name="Google Shape;207;p18"/>
          <p:cNvGrpSpPr/>
          <p:nvPr/>
        </p:nvGrpSpPr>
        <p:grpSpPr>
          <a:xfrm>
            <a:off x="4392102" y="4301022"/>
            <a:ext cx="359234" cy="585619"/>
            <a:chOff x="6730350" y="2315900"/>
            <a:chExt cx="257700" cy="420100"/>
          </a:xfrm>
        </p:grpSpPr>
        <p:sp>
          <p:nvSpPr>
            <p:cNvPr id="208" name="Google Shape;208;p1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3" name="Google Shape;213;p1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19" name="Google Shape;21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Below is an example of a IP address:</a:t>
            </a:r>
            <a:endParaRPr/>
          </a:p>
        </p:txBody>
      </p:sp>
      <p:pic>
        <p:nvPicPr>
          <p:cNvPr id="220" name="Google Shape;220;p1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21" name="Google Shape;221;p19"/>
          <p:cNvPicPr preferRelativeResize="0"/>
          <p:nvPr/>
        </p:nvPicPr>
        <p:blipFill rotWithShape="1">
          <a:blip r:embed="rId4">
            <a:alphaModFix/>
          </a:blip>
          <a:srcRect b="0" l="0" r="0" t="0"/>
          <a:stretch/>
        </p:blipFill>
        <p:spPr>
          <a:xfrm>
            <a:off x="2144349" y="1947000"/>
            <a:ext cx="4855299" cy="2283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NETWORK THEORY 101</a:t>
            </a:r>
            <a:endParaRPr/>
          </a:p>
        </p:txBody>
      </p:sp>
      <p:grpSp>
        <p:nvGrpSpPr>
          <p:cNvPr id="77" name="Google Shape;77;p2"/>
          <p:cNvGrpSpPr/>
          <p:nvPr/>
        </p:nvGrpSpPr>
        <p:grpSpPr>
          <a:xfrm>
            <a:off x="4392102" y="4301022"/>
            <a:ext cx="359234" cy="585619"/>
            <a:chOff x="6730350" y="2315900"/>
            <a:chExt cx="257700" cy="420100"/>
          </a:xfrm>
        </p:grpSpPr>
        <p:sp>
          <p:nvSpPr>
            <p:cNvPr id="78" name="Google Shape;78;p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3" name="Google Shape;83;p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84" name="Google Shape;8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27" name="Google Shape;22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The IP address appears as a numeric value of 32 bits and allows the identification of both the network and the host. Basically, we can say that a part of the IP address is intended to identify the network while another one locates the host, which we will introduce later.</a:t>
            </a:r>
            <a:endParaRPr sz="2200"/>
          </a:p>
          <a:p>
            <a:pPr indent="0" lvl="0" marL="0" rtl="0" algn="l">
              <a:lnSpc>
                <a:spcPct val="115000"/>
              </a:lnSpc>
              <a:spcBef>
                <a:spcPts val="600"/>
              </a:spcBef>
              <a:spcAft>
                <a:spcPts val="0"/>
              </a:spcAft>
              <a:buSzPts val="2400"/>
              <a:buNone/>
            </a:pPr>
            <a:r>
              <a:t/>
            </a:r>
            <a:endParaRPr sz="2200"/>
          </a:p>
        </p:txBody>
      </p:sp>
      <p:pic>
        <p:nvPicPr>
          <p:cNvPr id="228" name="Google Shape;228;p2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34" name="Google Shape;234;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Each time we need to surf the Internet, or communicate with another subnetwork, we must necessarily use a previously assigned IP address. </a:t>
            </a:r>
            <a:endParaRPr sz="2200"/>
          </a:p>
          <a:p>
            <a:pPr indent="0" lvl="0" marL="0" rtl="0" algn="l">
              <a:lnSpc>
                <a:spcPct val="115000"/>
              </a:lnSpc>
              <a:spcBef>
                <a:spcPts val="600"/>
              </a:spcBef>
              <a:spcAft>
                <a:spcPts val="0"/>
              </a:spcAft>
              <a:buSzPts val="2400"/>
              <a:buNone/>
            </a:pPr>
            <a:r>
              <a:rPr lang="en" sz="2200"/>
              <a:t>No machine can browse if it is not provided with an IP address.</a:t>
            </a:r>
            <a:endParaRPr sz="2200"/>
          </a:p>
          <a:p>
            <a:pPr indent="0" lvl="0" marL="0" rtl="0" algn="l">
              <a:lnSpc>
                <a:spcPct val="115000"/>
              </a:lnSpc>
              <a:spcBef>
                <a:spcPts val="600"/>
              </a:spcBef>
              <a:spcAft>
                <a:spcPts val="0"/>
              </a:spcAft>
              <a:buSzPts val="2400"/>
              <a:buNone/>
            </a:pPr>
            <a:r>
              <a:t/>
            </a:r>
            <a:endParaRPr sz="2200"/>
          </a:p>
        </p:txBody>
      </p:sp>
      <p:pic>
        <p:nvPicPr>
          <p:cNvPr id="235" name="Google Shape;235;p2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41" name="Google Shape;24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IP addresses are divided into public and private. The public ones allow browsing on the Internet, while the private ones are used inside internal subnetworks (a company's network, for example); no private IP address will ever be able to surf the Internet.</a:t>
            </a:r>
            <a:endParaRPr sz="2200"/>
          </a:p>
          <a:p>
            <a:pPr indent="0" lvl="0" marL="0" rtl="0" algn="l">
              <a:lnSpc>
                <a:spcPct val="115000"/>
              </a:lnSpc>
              <a:spcBef>
                <a:spcPts val="600"/>
              </a:spcBef>
              <a:spcAft>
                <a:spcPts val="0"/>
              </a:spcAft>
              <a:buSzPts val="2400"/>
              <a:buNone/>
            </a:pPr>
            <a:r>
              <a:t/>
            </a:r>
            <a:endParaRPr sz="2200"/>
          </a:p>
        </p:txBody>
      </p:sp>
      <p:pic>
        <p:nvPicPr>
          <p:cNvPr id="242" name="Google Shape;242;p2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48" name="Google Shape;248;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Let me give you a practical example. Suppose we find ourselves inside a certain local network and that its IP address space is 192.168.1.0/24. </a:t>
            </a:r>
            <a:endParaRPr sz="2200"/>
          </a:p>
          <a:p>
            <a:pPr indent="0" lvl="0" marL="0" rtl="0" algn="l">
              <a:lnSpc>
                <a:spcPct val="115000"/>
              </a:lnSpc>
              <a:spcBef>
                <a:spcPts val="600"/>
              </a:spcBef>
              <a:spcAft>
                <a:spcPts val="0"/>
              </a:spcAft>
              <a:buSzPts val="2400"/>
              <a:buNone/>
            </a:pPr>
            <a:r>
              <a:rPr lang="en" sz="2200"/>
              <a:t>This reads like “all this network’s addresses have the first 24 bits (3 bytes) set to 192.168.1”.</a:t>
            </a:r>
            <a:endParaRPr sz="2200"/>
          </a:p>
          <a:p>
            <a:pPr indent="0" lvl="0" marL="0" rtl="0" algn="l">
              <a:lnSpc>
                <a:spcPct val="115000"/>
              </a:lnSpc>
              <a:spcBef>
                <a:spcPts val="600"/>
              </a:spcBef>
              <a:spcAft>
                <a:spcPts val="0"/>
              </a:spcAft>
              <a:buSzPts val="2400"/>
              <a:buNone/>
            </a:pPr>
            <a:r>
              <a:rPr lang="en" sz="2200"/>
              <a:t>Each connected PC has an IP such as PC1 -&gt; 192.168.1.1, PC2-&gt; 192.168.1.2, PC3 -&gt; 192.168.1.3.</a:t>
            </a:r>
            <a:endParaRPr sz="2200"/>
          </a:p>
        </p:txBody>
      </p:sp>
      <p:pic>
        <p:nvPicPr>
          <p:cNvPr id="249" name="Google Shape;249;p2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55" name="Google Shape;25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These are 3 examples of private IP addresses. These machines will always be able to communicate with each other over the same subnet, but they will never be able to do it on the Internet because they do not have a public IP address</a:t>
            </a:r>
            <a:endParaRPr sz="2200"/>
          </a:p>
          <a:p>
            <a:pPr indent="0" lvl="0" marL="0" rtl="0" algn="l">
              <a:lnSpc>
                <a:spcPct val="115000"/>
              </a:lnSpc>
              <a:spcBef>
                <a:spcPts val="600"/>
              </a:spcBef>
              <a:spcAft>
                <a:spcPts val="0"/>
              </a:spcAft>
              <a:buSzPts val="2400"/>
              <a:buNone/>
            </a:pPr>
            <a:r>
              <a:rPr lang="en" sz="2200"/>
              <a:t>Private IP address can be (are!) reused by several subnetworks, otherwise there would be a shortage of IP addresses</a:t>
            </a:r>
            <a:endParaRPr sz="2200"/>
          </a:p>
          <a:p>
            <a:pPr indent="0" lvl="0" marL="0" rtl="0" algn="l">
              <a:lnSpc>
                <a:spcPct val="115000"/>
              </a:lnSpc>
              <a:spcBef>
                <a:spcPts val="600"/>
              </a:spcBef>
              <a:spcAft>
                <a:spcPts val="0"/>
              </a:spcAft>
              <a:buSzPts val="2400"/>
              <a:buNone/>
            </a:pPr>
            <a:r>
              <a:rPr lang="en" sz="2200"/>
              <a:t>2</a:t>
            </a:r>
            <a:r>
              <a:rPr baseline="30000" lang="en" sz="2200"/>
              <a:t>32</a:t>
            </a:r>
            <a:r>
              <a:rPr lang="en" sz="2200"/>
              <a:t> ~ 4.3 billion addresses, not that much (IPv6 to the rescue!)</a:t>
            </a:r>
            <a:endParaRPr sz="2200"/>
          </a:p>
        </p:txBody>
      </p:sp>
      <p:pic>
        <p:nvPicPr>
          <p:cNvPr id="256" name="Google Shape;256;p2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62" name="Google Shape;262;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Private IP addresses are divided into 3 different classes:</a:t>
            </a:r>
            <a:endParaRPr sz="2200"/>
          </a:p>
          <a:p>
            <a:pPr indent="-368300" lvl="0" marL="457200" rtl="0" algn="l">
              <a:lnSpc>
                <a:spcPct val="115000"/>
              </a:lnSpc>
              <a:spcBef>
                <a:spcPts val="600"/>
              </a:spcBef>
              <a:spcAft>
                <a:spcPts val="0"/>
              </a:spcAft>
              <a:buSzPts val="2200"/>
              <a:buChar char="▪"/>
            </a:pPr>
            <a:r>
              <a:rPr b="1" lang="en" sz="2200">
                <a:latin typeface="Encode Sans"/>
                <a:ea typeface="Encode Sans"/>
                <a:cs typeface="Encode Sans"/>
                <a:sym typeface="Encode Sans"/>
              </a:rPr>
              <a:t>Class A </a:t>
            </a:r>
            <a:r>
              <a:rPr lang="en" sz="2200"/>
              <a:t>private IP addresses where the initial IP address is 10.0.0.0 and the final IP address is 10.255.255.255.</a:t>
            </a:r>
            <a:endParaRPr sz="2200"/>
          </a:p>
          <a:p>
            <a:pPr indent="-368300" lvl="0" marL="457200" rtl="0" algn="l">
              <a:lnSpc>
                <a:spcPct val="115000"/>
              </a:lnSpc>
              <a:spcBef>
                <a:spcPts val="0"/>
              </a:spcBef>
              <a:spcAft>
                <a:spcPts val="0"/>
              </a:spcAft>
              <a:buSzPts val="2200"/>
              <a:buChar char="▪"/>
            </a:pPr>
            <a:r>
              <a:rPr b="1" lang="en" sz="2200">
                <a:latin typeface="Encode Sans"/>
                <a:ea typeface="Encode Sans"/>
                <a:cs typeface="Encode Sans"/>
                <a:sym typeface="Encode Sans"/>
              </a:rPr>
              <a:t>Class B</a:t>
            </a:r>
            <a:r>
              <a:rPr lang="en" sz="2200"/>
              <a:t> private IP addresses where the initial IP address is 172.16.0.0 and the final IP address is 172.31.255.255.</a:t>
            </a:r>
            <a:endParaRPr sz="2200"/>
          </a:p>
          <a:p>
            <a:pPr indent="-368300" lvl="0" marL="457200" rtl="0" algn="l">
              <a:lnSpc>
                <a:spcPct val="115000"/>
              </a:lnSpc>
              <a:spcBef>
                <a:spcPts val="0"/>
              </a:spcBef>
              <a:spcAft>
                <a:spcPts val="0"/>
              </a:spcAft>
              <a:buSzPts val="2200"/>
              <a:buChar char="▪"/>
            </a:pPr>
            <a:r>
              <a:rPr b="1" lang="en" sz="2200">
                <a:latin typeface="Encode Sans"/>
                <a:ea typeface="Encode Sans"/>
                <a:cs typeface="Encode Sans"/>
                <a:sym typeface="Encode Sans"/>
              </a:rPr>
              <a:t>Class C</a:t>
            </a:r>
            <a:r>
              <a:rPr lang="en" sz="2200"/>
              <a:t> private IP addresses where the initial IP address is 192.168.0.0 and the final IP address is 192.168.255.255.</a:t>
            </a:r>
            <a:endParaRPr sz="2200"/>
          </a:p>
          <a:p>
            <a:pPr indent="0" lvl="0" marL="0" rtl="0" algn="l">
              <a:lnSpc>
                <a:spcPct val="115000"/>
              </a:lnSpc>
              <a:spcBef>
                <a:spcPts val="600"/>
              </a:spcBef>
              <a:spcAft>
                <a:spcPts val="0"/>
              </a:spcAft>
              <a:buClr>
                <a:schemeClr val="dk1"/>
              </a:buClr>
              <a:buSzPts val="1100"/>
              <a:buFont typeface="Arial"/>
              <a:buNone/>
            </a:pPr>
            <a:r>
              <a:t/>
            </a:r>
            <a:endParaRPr sz="2200"/>
          </a:p>
          <a:p>
            <a:pPr indent="0" lvl="0" marL="0" rtl="0" algn="l">
              <a:lnSpc>
                <a:spcPct val="115000"/>
              </a:lnSpc>
              <a:spcBef>
                <a:spcPts val="600"/>
              </a:spcBef>
              <a:spcAft>
                <a:spcPts val="0"/>
              </a:spcAft>
              <a:buSzPts val="2400"/>
              <a:buNone/>
            </a:pPr>
            <a:r>
              <a:t/>
            </a:r>
            <a:endParaRPr sz="2200"/>
          </a:p>
        </p:txBody>
      </p:sp>
      <p:pic>
        <p:nvPicPr>
          <p:cNvPr id="263" name="Google Shape;263;p2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69" name="Google Shape;26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200"/>
              <a:t>The choice of a specific class depends on the size of our subnet and on how many IP addresses we must assign to the machines.</a:t>
            </a:r>
            <a:endParaRPr sz="2200"/>
          </a:p>
          <a:p>
            <a:pPr indent="0" lvl="0" marL="0" rtl="0" algn="l">
              <a:lnSpc>
                <a:spcPct val="115000"/>
              </a:lnSpc>
              <a:spcBef>
                <a:spcPts val="600"/>
              </a:spcBef>
              <a:spcAft>
                <a:spcPts val="0"/>
              </a:spcAft>
              <a:buClr>
                <a:schemeClr val="dk1"/>
              </a:buClr>
              <a:buSzPts val="1100"/>
              <a:buFont typeface="Arial"/>
              <a:buNone/>
            </a:pPr>
            <a:r>
              <a:t/>
            </a:r>
            <a:endParaRPr sz="2200"/>
          </a:p>
          <a:p>
            <a:pPr indent="0" lvl="0" marL="0" rtl="0" algn="l">
              <a:lnSpc>
                <a:spcPct val="115000"/>
              </a:lnSpc>
              <a:spcBef>
                <a:spcPts val="600"/>
              </a:spcBef>
              <a:spcAft>
                <a:spcPts val="0"/>
              </a:spcAft>
              <a:buClr>
                <a:schemeClr val="dk1"/>
              </a:buClr>
              <a:buSzPts val="1100"/>
              <a:buFont typeface="Arial"/>
              <a:buNone/>
            </a:pPr>
            <a:r>
              <a:t/>
            </a:r>
            <a:endParaRPr sz="2200"/>
          </a:p>
          <a:p>
            <a:pPr indent="0" lvl="0" marL="0" rtl="0" algn="l">
              <a:lnSpc>
                <a:spcPct val="115000"/>
              </a:lnSpc>
              <a:spcBef>
                <a:spcPts val="600"/>
              </a:spcBef>
              <a:spcAft>
                <a:spcPts val="0"/>
              </a:spcAft>
              <a:buSzPts val="2400"/>
              <a:buNone/>
            </a:pPr>
            <a:r>
              <a:t/>
            </a:r>
            <a:endParaRPr sz="2200"/>
          </a:p>
        </p:txBody>
      </p:sp>
      <p:pic>
        <p:nvPicPr>
          <p:cNvPr id="270" name="Google Shape;270;p2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ARP PROTOCOL</a:t>
            </a:r>
            <a:endParaRPr/>
          </a:p>
        </p:txBody>
      </p:sp>
      <p:grpSp>
        <p:nvGrpSpPr>
          <p:cNvPr id="276" name="Google Shape;276;p27"/>
          <p:cNvGrpSpPr/>
          <p:nvPr/>
        </p:nvGrpSpPr>
        <p:grpSpPr>
          <a:xfrm>
            <a:off x="4392102" y="4301022"/>
            <a:ext cx="359234" cy="585619"/>
            <a:chOff x="6730350" y="2315900"/>
            <a:chExt cx="257700" cy="420100"/>
          </a:xfrm>
        </p:grpSpPr>
        <p:sp>
          <p:nvSpPr>
            <p:cNvPr id="277" name="Google Shape;277;p27"/>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7"/>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7"/>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2" name="Google Shape;282;p2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288" name="Google Shape;288;p28"/>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ARP stands for "Address Resolution Protocol". This protocol keeps track of the association between a MAC address and an IP address. </a:t>
            </a:r>
            <a:endParaRPr b="0" i="0" sz="24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accent1"/>
              </a:buClr>
              <a:buSzPts val="2400"/>
              <a:buFont typeface="Encode Sans Condensed Thin"/>
              <a:buNone/>
            </a:pPr>
            <a:r>
              <a:t/>
            </a:r>
            <a:endParaRPr b="0" i="0" sz="24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accent1"/>
              </a:buClr>
              <a:buSzPts val="2400"/>
              <a:buFont typeface="Encode Sans Condensed Thin"/>
              <a:buNone/>
            </a:pPr>
            <a:r>
              <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sp>
        <p:nvSpPr>
          <p:cNvPr id="289" name="Google Shape;28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0" lang="en" sz="1000">
                <a:solidFill>
                  <a:schemeClr val="dk2"/>
                </a:solidFill>
                <a:latin typeface="Arial"/>
                <a:ea typeface="Arial"/>
                <a:cs typeface="Arial"/>
                <a:sym typeface="Arial"/>
              </a:rPr>
              <a:t>‹#›</a:t>
            </a:fld>
            <a:endParaRPr b="0" sz="1000">
              <a:solidFill>
                <a:schemeClr val="dk2"/>
              </a:solidFill>
              <a:latin typeface="Arial"/>
              <a:ea typeface="Arial"/>
              <a:cs typeface="Arial"/>
              <a:sym typeface="Arial"/>
            </a:endParaRPr>
          </a:p>
        </p:txBody>
      </p:sp>
      <p:pic>
        <p:nvPicPr>
          <p:cNvPr id="290" name="Google Shape;290;p2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296" name="Google Shape;296;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Remember that in a local context we need our devices to be identified by a MAC address.</a:t>
            </a:r>
            <a:endParaRPr sz="2200"/>
          </a:p>
          <a:p>
            <a:pPr indent="0" lvl="0" marL="0" rtl="0" algn="l">
              <a:lnSpc>
                <a:spcPct val="115000"/>
              </a:lnSpc>
              <a:spcBef>
                <a:spcPts val="600"/>
              </a:spcBef>
              <a:spcAft>
                <a:spcPts val="0"/>
              </a:spcAft>
              <a:buSzPts val="2400"/>
              <a:buNone/>
            </a:pPr>
            <a:r>
              <a:rPr lang="en" sz="2200"/>
              <a:t>Then, once outside of it, we will communicate exclusively via an IP address. </a:t>
            </a:r>
            <a:endParaRPr sz="2200"/>
          </a:p>
          <a:p>
            <a:pPr indent="0" lvl="0" marL="0" rtl="0" algn="l">
              <a:lnSpc>
                <a:spcPct val="115000"/>
              </a:lnSpc>
              <a:spcBef>
                <a:spcPts val="600"/>
              </a:spcBef>
              <a:spcAft>
                <a:spcPts val="0"/>
              </a:spcAft>
              <a:buSzPts val="2400"/>
              <a:buNone/>
            </a:pPr>
            <a:r>
              <a:rPr lang="en" sz="2200"/>
              <a:t>This context switch is based on mapping that permits to resolve addresses</a:t>
            </a:r>
            <a:endParaRPr sz="2200"/>
          </a:p>
          <a:p>
            <a:pPr indent="0" lvl="0" marL="0" rtl="0" algn="l">
              <a:lnSpc>
                <a:spcPct val="115000"/>
              </a:lnSpc>
              <a:spcBef>
                <a:spcPts val="600"/>
              </a:spcBef>
              <a:spcAft>
                <a:spcPts val="0"/>
              </a:spcAft>
              <a:buSzPts val="2400"/>
              <a:buNone/>
            </a:pPr>
            <a:r>
              <a:rPr lang="en" sz="2200"/>
              <a:t>The mapping is contained in the ARP table, which lists the pairs (MAC-IP).</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297" name="Google Shape;297;p2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90" name="Google Shape;90;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We cannot talk about ethical hacking and computer security without grasping the basic network concepts.</a:t>
            </a:r>
            <a:endParaRPr/>
          </a:p>
          <a:p>
            <a:pPr indent="0" lvl="0" marL="0" rtl="0" algn="l">
              <a:lnSpc>
                <a:spcPct val="115000"/>
              </a:lnSpc>
              <a:spcBef>
                <a:spcPts val="600"/>
              </a:spcBef>
              <a:spcAft>
                <a:spcPts val="0"/>
              </a:spcAft>
              <a:buSzPts val="2400"/>
              <a:buNone/>
            </a:pPr>
            <a:r>
              <a:rPr lang="en"/>
              <a:t>This module aims to give you an overview and a basic understanding of the main network components, services and protocols.</a:t>
            </a:r>
            <a:endParaRPr/>
          </a:p>
        </p:txBody>
      </p:sp>
      <p:pic>
        <p:nvPicPr>
          <p:cNvPr id="91" name="Google Shape;91;p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303" name="Google Shape;303;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You can type the "arp -a" command to view the ARP table of a Windows/Unix machine.</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304" name="Google Shape;304;p3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305" name="Google Shape;305;p30"/>
          <p:cNvPicPr preferRelativeResize="0"/>
          <p:nvPr/>
        </p:nvPicPr>
        <p:blipFill rotWithShape="1">
          <a:blip r:embed="rId4">
            <a:alphaModFix/>
          </a:blip>
          <a:srcRect b="0" l="0" r="0" t="0"/>
          <a:stretch/>
        </p:blipFill>
        <p:spPr>
          <a:xfrm>
            <a:off x="3782700" y="2182025"/>
            <a:ext cx="4633400" cy="22335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DEFAULT GATEWAY</a:t>
            </a:r>
            <a:endParaRPr/>
          </a:p>
        </p:txBody>
      </p:sp>
      <p:grpSp>
        <p:nvGrpSpPr>
          <p:cNvPr id="311" name="Google Shape;311;p31"/>
          <p:cNvGrpSpPr/>
          <p:nvPr/>
        </p:nvGrpSpPr>
        <p:grpSpPr>
          <a:xfrm>
            <a:off x="4392102" y="4301022"/>
            <a:ext cx="359234" cy="585619"/>
            <a:chOff x="6730350" y="2315900"/>
            <a:chExt cx="257700" cy="420100"/>
          </a:xfrm>
        </p:grpSpPr>
        <p:sp>
          <p:nvSpPr>
            <p:cNvPr id="312" name="Google Shape;312;p31"/>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1"/>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1"/>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1"/>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1"/>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7" name="Google Shape;317;p3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323" name="Google Shape;323;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When you need to communicate within your local network, you will use the ARP protocol, which facilitates the association between a MAC address and an IP address.</a:t>
            </a:r>
            <a:endParaRPr sz="2200"/>
          </a:p>
          <a:p>
            <a:pPr indent="0" lvl="0" marL="0" rtl="0" algn="l">
              <a:lnSpc>
                <a:spcPct val="115000"/>
              </a:lnSpc>
              <a:spcBef>
                <a:spcPts val="600"/>
              </a:spcBef>
              <a:spcAft>
                <a:spcPts val="0"/>
              </a:spcAft>
              <a:buSzPts val="2400"/>
              <a:buNone/>
            </a:pPr>
            <a:r>
              <a:rPr lang="en" sz="2200"/>
              <a:t>However, you will also have to communicate externally, for example on the Internet. At this point, you will need to know exactly what other network devices you are trying to reach, like for example a router.</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324" name="Google Shape;324;p3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330" name="Google Shape;330;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This is where the default gateway comes into play. It is the “best device” to use when you need to communicate outside your local network.</a:t>
            </a:r>
            <a:endParaRPr sz="2200"/>
          </a:p>
          <a:p>
            <a:pPr indent="0" lvl="0" marL="0" rtl="0" algn="l">
              <a:lnSpc>
                <a:spcPct val="115000"/>
              </a:lnSpc>
              <a:spcBef>
                <a:spcPts val="600"/>
              </a:spcBef>
              <a:spcAft>
                <a:spcPts val="0"/>
              </a:spcAft>
              <a:buSzPts val="2400"/>
              <a:buNone/>
            </a:pPr>
            <a:r>
              <a:rPr lang="en" sz="2200"/>
              <a:t>Every time your PC does not know how to reach a certain IP, it will ask the default gateway, which will forward the request to the external word.</a:t>
            </a:r>
            <a:endParaRPr sz="2200"/>
          </a:p>
          <a:p>
            <a:pPr indent="0" lvl="0" marL="0" rtl="0" algn="l">
              <a:lnSpc>
                <a:spcPct val="115000"/>
              </a:lnSpc>
              <a:spcBef>
                <a:spcPts val="600"/>
              </a:spcBef>
              <a:spcAft>
                <a:spcPts val="0"/>
              </a:spcAft>
              <a:buSzPts val="2400"/>
              <a:buNone/>
            </a:pPr>
            <a:r>
              <a:rPr lang="en" sz="2200"/>
              <a:t>The IP packet contains the information necessary for this process.</a:t>
            </a:r>
            <a:endParaRPr sz="2200"/>
          </a:p>
          <a:p>
            <a:pPr indent="0" lvl="0" marL="0" rtl="0" algn="l">
              <a:lnSpc>
                <a:spcPct val="115000"/>
              </a:lnSpc>
              <a:spcBef>
                <a:spcPts val="600"/>
              </a:spcBef>
              <a:spcAft>
                <a:spcPts val="0"/>
              </a:spcAft>
              <a:buSzPts val="2400"/>
              <a:buNone/>
            </a:pPr>
            <a:r>
              <a:t/>
            </a:r>
            <a:endParaRPr sz="2200"/>
          </a:p>
        </p:txBody>
      </p:sp>
      <p:pic>
        <p:nvPicPr>
          <p:cNvPr id="331" name="Google Shape;331;p3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pic>
        <p:nvPicPr>
          <p:cNvPr id="337" name="Google Shape;337;p3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338" name="Google Shape;338;p34"/>
          <p:cNvPicPr preferRelativeResize="0"/>
          <p:nvPr/>
        </p:nvPicPr>
        <p:blipFill rotWithShape="1">
          <a:blip r:embed="rId4">
            <a:alphaModFix/>
          </a:blip>
          <a:srcRect b="0" l="0" r="0" t="0"/>
          <a:stretch/>
        </p:blipFill>
        <p:spPr>
          <a:xfrm>
            <a:off x="1665225" y="1332050"/>
            <a:ext cx="5813549" cy="2906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7141776ff7_0_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pic>
        <p:nvPicPr>
          <p:cNvPr id="344" name="Google Shape;344;g7141776ff7_0_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345" name="Google Shape;345;g7141776ff7_0_2"/>
          <p:cNvPicPr preferRelativeResize="0"/>
          <p:nvPr/>
        </p:nvPicPr>
        <p:blipFill rotWithShape="1">
          <a:blip r:embed="rId4">
            <a:alphaModFix/>
          </a:blip>
          <a:srcRect b="0" l="0" r="0" t="0"/>
          <a:stretch/>
        </p:blipFill>
        <p:spPr>
          <a:xfrm>
            <a:off x="1589772" y="1447775"/>
            <a:ext cx="5964451" cy="2583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351" name="Google Shape;351;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In one of the examples, whenever the PC does not know where to send a certain packet that does not belong to its own subnet, it will send it to the default gateway, having address 10.0.2.2.</a:t>
            </a:r>
            <a:endParaRPr sz="2200"/>
          </a:p>
          <a:p>
            <a:pPr indent="0" lvl="0" marL="0" rtl="0" algn="l">
              <a:lnSpc>
                <a:spcPct val="115000"/>
              </a:lnSpc>
              <a:spcBef>
                <a:spcPts val="600"/>
              </a:spcBef>
              <a:spcAft>
                <a:spcPts val="0"/>
              </a:spcAft>
              <a:buSzPts val="2400"/>
              <a:buNone/>
            </a:pPr>
            <a:r>
              <a:rPr lang="en" sz="2200"/>
              <a:t>If you want to know what your default gateway is, you can type the </a:t>
            </a:r>
            <a:r>
              <a:rPr lang="en" sz="2200">
                <a:latin typeface="Courier New"/>
                <a:ea typeface="Courier New"/>
                <a:cs typeface="Courier New"/>
                <a:sym typeface="Courier New"/>
              </a:rPr>
              <a:t>route -n </a:t>
            </a:r>
            <a:r>
              <a:rPr lang="en" sz="2200"/>
              <a:t>(Unix) or </a:t>
            </a:r>
            <a:r>
              <a:rPr lang="en" sz="2200">
                <a:latin typeface="Courier New"/>
                <a:ea typeface="Courier New"/>
                <a:cs typeface="Courier New"/>
                <a:sym typeface="Courier New"/>
              </a:rPr>
              <a:t>ipconfig </a:t>
            </a:r>
            <a:r>
              <a:rPr lang="en" sz="2200"/>
              <a:t>(Win)</a:t>
            </a:r>
            <a:endParaRPr sz="2200"/>
          </a:p>
        </p:txBody>
      </p:sp>
      <p:pic>
        <p:nvPicPr>
          <p:cNvPr id="352" name="Google Shape;352;p3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6"/>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NAT</a:t>
            </a:r>
            <a:endParaRPr/>
          </a:p>
        </p:txBody>
      </p:sp>
      <p:grpSp>
        <p:nvGrpSpPr>
          <p:cNvPr id="358" name="Google Shape;358;p36"/>
          <p:cNvGrpSpPr/>
          <p:nvPr/>
        </p:nvGrpSpPr>
        <p:grpSpPr>
          <a:xfrm>
            <a:off x="4392102" y="4301022"/>
            <a:ext cx="359234" cy="585619"/>
            <a:chOff x="6730350" y="2315900"/>
            <a:chExt cx="257700" cy="420100"/>
          </a:xfrm>
        </p:grpSpPr>
        <p:sp>
          <p:nvSpPr>
            <p:cNvPr id="359" name="Google Shape;359;p3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4" name="Google Shape;364;p3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7"/>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4800" u="none" cap="none" strike="noStrike">
                <a:solidFill>
                  <a:srgbClr val="000000"/>
                </a:solidFill>
                <a:latin typeface="Encode Sans"/>
                <a:ea typeface="Encode Sans"/>
                <a:cs typeface="Encode Sans"/>
                <a:sym typeface="Encode Sans"/>
              </a:rPr>
              <a:t>NAT</a:t>
            </a:r>
            <a:endParaRPr b="1" i="0" sz="4800" u="none" cap="none" strike="noStrike">
              <a:solidFill>
                <a:srgbClr val="000000"/>
              </a:solidFill>
              <a:latin typeface="Encode Sans"/>
              <a:ea typeface="Encode Sans"/>
              <a:cs typeface="Encode Sans"/>
              <a:sym typeface="Encode Sans"/>
            </a:endParaRPr>
          </a:p>
        </p:txBody>
      </p:sp>
      <p:sp>
        <p:nvSpPr>
          <p:cNvPr id="370" name="Google Shape;370;p37"/>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The word NAT stands for “Network Address Translation”. But what does it actually mean?</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371" name="Google Shape;371;p3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377" name="Google Shape;377;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When you surf the Internet from home, several things will happen: the first one is that your PC will receive a private IP address, usually belonging to class C (192.168.1.0/24).</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rPr lang="en" sz="2200"/>
              <a:t>However, as you already know, this is not enough to browse on the Internet. You need a public IP address, and this is where your home router and NAT come into play.</a:t>
            </a:r>
            <a:endParaRPr sz="2200"/>
          </a:p>
        </p:txBody>
      </p:sp>
      <p:pic>
        <p:nvPicPr>
          <p:cNvPr id="378" name="Google Shape;378;p3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4800" u="none" cap="none" strike="noStrike">
                <a:solidFill>
                  <a:srgbClr val="000000"/>
                </a:solidFill>
                <a:latin typeface="Encode Sans"/>
                <a:ea typeface="Encode Sans"/>
                <a:cs typeface="Encode Sans"/>
                <a:sym typeface="Encode Sans"/>
              </a:rPr>
              <a:t>ISO-OSI MODEL</a:t>
            </a:r>
            <a:endParaRPr b="1" i="0" sz="4800" u="none" cap="none" strike="noStrike">
              <a:solidFill>
                <a:srgbClr val="000000"/>
              </a:solidFill>
              <a:latin typeface="Encode Sans"/>
              <a:ea typeface="Encode Sans"/>
              <a:cs typeface="Encode Sans"/>
              <a:sym typeface="Encode Sans"/>
            </a:endParaRPr>
          </a:p>
        </p:txBody>
      </p:sp>
      <p:sp>
        <p:nvSpPr>
          <p:cNvPr id="97" name="Google Shape;97;p4"/>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Each time we mention any network functionality, we are referring to a model called ISO-OSI. What is it and why is it so useful?</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98" name="Google Shape;98;p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384" name="Google Shape;384;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The router will automatically translate the private IP address into a public address and therefore you will be able to navigate without  problems.</a:t>
            </a:r>
            <a:endParaRPr sz="2200"/>
          </a:p>
        </p:txBody>
      </p:sp>
      <p:pic>
        <p:nvPicPr>
          <p:cNvPr id="385" name="Google Shape;385;p3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391" name="Google Shape;391;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t>PRIVATE IP ADDRESS -&gt; to verify your private IP type the </a:t>
            </a:r>
            <a:r>
              <a:rPr lang="en" sz="2200">
                <a:latin typeface="Courier New"/>
                <a:ea typeface="Courier New"/>
                <a:cs typeface="Courier New"/>
                <a:sym typeface="Courier New"/>
              </a:rPr>
              <a:t>ifconfig</a:t>
            </a:r>
            <a:r>
              <a:rPr lang="en" sz="2200"/>
              <a:t> or </a:t>
            </a:r>
            <a:r>
              <a:rPr lang="en" sz="2200">
                <a:latin typeface="Courier New"/>
                <a:ea typeface="Courier New"/>
                <a:cs typeface="Courier New"/>
                <a:sym typeface="Courier New"/>
              </a:rPr>
              <a:t>ipconfig</a:t>
            </a:r>
            <a:r>
              <a:rPr lang="en" sz="2200"/>
              <a:t> command.</a:t>
            </a:r>
            <a:endParaRPr sz="2200"/>
          </a:p>
          <a:p>
            <a:pPr indent="0" lvl="0" marL="457200" rtl="0" algn="l">
              <a:lnSpc>
                <a:spcPct val="115000"/>
              </a:lnSpc>
              <a:spcBef>
                <a:spcPts val="600"/>
              </a:spcBef>
              <a:spcAft>
                <a:spcPts val="0"/>
              </a:spcAft>
              <a:buSzPts val="2400"/>
              <a:buNone/>
            </a:pPr>
            <a:r>
              <a:t/>
            </a:r>
            <a:endParaRPr sz="2200"/>
          </a:p>
          <a:p>
            <a:pPr indent="-368300" lvl="0" marL="457200" rtl="0" algn="l">
              <a:lnSpc>
                <a:spcPct val="115000"/>
              </a:lnSpc>
              <a:spcBef>
                <a:spcPts val="600"/>
              </a:spcBef>
              <a:spcAft>
                <a:spcPts val="0"/>
              </a:spcAft>
              <a:buSzPts val="2200"/>
              <a:buChar char="▪"/>
            </a:pPr>
            <a:r>
              <a:rPr lang="en" sz="2200"/>
              <a:t>PUBLIC IP ADDRESS -&gt; to check your public IP click on the following link: </a:t>
            </a:r>
            <a:r>
              <a:rPr lang="en" sz="2200" u="sng">
                <a:solidFill>
                  <a:schemeClr val="hlink"/>
                </a:solidFill>
                <a:hlinkClick r:id="rId3"/>
              </a:rPr>
              <a:t>https://www.whatsmyip.org/</a:t>
            </a:r>
            <a:r>
              <a:rPr lang="en" sz="2200"/>
              <a:t>. </a:t>
            </a:r>
            <a:endParaRPr sz="2200"/>
          </a:p>
          <a:p>
            <a:pPr indent="0" lvl="0" marL="457200" rtl="0" algn="l">
              <a:lnSpc>
                <a:spcPct val="115000"/>
              </a:lnSpc>
              <a:spcBef>
                <a:spcPts val="600"/>
              </a:spcBef>
              <a:spcAft>
                <a:spcPts val="0"/>
              </a:spcAft>
              <a:buSzPts val="2400"/>
              <a:buNone/>
            </a:pPr>
            <a:r>
              <a:t/>
            </a:r>
            <a:endParaRPr sz="2200"/>
          </a:p>
          <a:p>
            <a:pPr indent="0" lvl="0" marL="457200" rtl="0" algn="l">
              <a:lnSpc>
                <a:spcPct val="115000"/>
              </a:lnSpc>
              <a:spcBef>
                <a:spcPts val="600"/>
              </a:spcBef>
              <a:spcAft>
                <a:spcPts val="0"/>
              </a:spcAft>
              <a:buSzPts val="2400"/>
              <a:buNone/>
            </a:pPr>
            <a:r>
              <a:t/>
            </a:r>
            <a:endParaRPr sz="2200"/>
          </a:p>
          <a:p>
            <a:pPr indent="0" lvl="0" marL="457200" rtl="0" algn="l">
              <a:lnSpc>
                <a:spcPct val="115000"/>
              </a:lnSpc>
              <a:spcBef>
                <a:spcPts val="600"/>
              </a:spcBef>
              <a:spcAft>
                <a:spcPts val="0"/>
              </a:spcAft>
              <a:buSzPts val="2400"/>
              <a:buNone/>
            </a:pPr>
            <a:r>
              <a:t/>
            </a:r>
            <a:endParaRPr sz="2200"/>
          </a:p>
        </p:txBody>
      </p:sp>
      <p:pic>
        <p:nvPicPr>
          <p:cNvPr id="392" name="Google Shape;392;p40"/>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398" name="Google Shape;398;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Let’s imagine that the IP address of your PC is 192.168.1.10. When you try to access the outside network, the router will automatically translate that IP address into a public one, like for example 34.34.23.12.</a:t>
            </a:r>
            <a:endParaRPr sz="2200"/>
          </a:p>
        </p:txBody>
      </p:sp>
      <p:pic>
        <p:nvPicPr>
          <p:cNvPr id="399" name="Google Shape;399;p4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405" name="Google Shape;405;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The peculiarity of this mechanism is that, if you had ten devices at home each with its own private IP address, they would all be associated with the same public IP address 34.34.23.12.</a:t>
            </a:r>
            <a:endParaRPr sz="2200"/>
          </a:p>
          <a:p>
            <a:pPr indent="0" lvl="0" marL="0" rtl="0" algn="l">
              <a:lnSpc>
                <a:spcPct val="115000"/>
              </a:lnSpc>
              <a:spcBef>
                <a:spcPts val="600"/>
              </a:spcBef>
              <a:spcAft>
                <a:spcPts val="0"/>
              </a:spcAft>
              <a:buSzPts val="2400"/>
              <a:buNone/>
            </a:pPr>
            <a:r>
              <a:rPr lang="en" sz="2200"/>
              <a:t>So, how does the NAT server knows who </a:t>
            </a:r>
            <a:r>
              <a:rPr lang="en" sz="2200"/>
              <a:t>should</a:t>
            </a:r>
            <a:r>
              <a:rPr lang="en" sz="2200"/>
              <a:t> receive a response among all the internal IP </a:t>
            </a:r>
            <a:r>
              <a:rPr lang="en" sz="2200"/>
              <a:t>addresses</a:t>
            </a:r>
            <a:r>
              <a:rPr lang="en" sz="2200"/>
              <a:t>? By means of the </a:t>
            </a:r>
            <a:r>
              <a:rPr b="1" lang="en" sz="2200"/>
              <a:t>port forwarding</a:t>
            </a:r>
            <a:r>
              <a:rPr lang="en" sz="2200"/>
              <a:t>: all the IP addresses seems the same from outside, but communications occur on different port numbers.</a:t>
            </a:r>
            <a:endParaRPr sz="2200"/>
          </a:p>
          <a:p>
            <a:pPr indent="0" lvl="0" marL="0" rtl="0" algn="l">
              <a:lnSpc>
                <a:spcPct val="115000"/>
              </a:lnSpc>
              <a:spcBef>
                <a:spcPts val="600"/>
              </a:spcBef>
              <a:spcAft>
                <a:spcPts val="0"/>
              </a:spcAft>
              <a:buSzPts val="2400"/>
              <a:buNone/>
            </a:pPr>
            <a:r>
              <a:rPr lang="en" sz="2200"/>
              <a:t>Only the NAT server knows how to map ports back to IP addresses</a:t>
            </a:r>
            <a:endParaRPr sz="2200"/>
          </a:p>
        </p:txBody>
      </p:sp>
      <p:pic>
        <p:nvPicPr>
          <p:cNvPr id="406" name="Google Shape;406;p4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412" name="Google Shape;412;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In corporate networks, companies try to reduce the number of public IPs assigned. For this reason, few of these IPs tend to correspond to many private IP addresses for each of the PCs in the network. There are several reasons why this happens.</a:t>
            </a:r>
            <a:endParaRPr sz="2200"/>
          </a:p>
        </p:txBody>
      </p:sp>
      <p:pic>
        <p:nvPicPr>
          <p:cNvPr id="413" name="Google Shape;413;p4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419" name="Google Shape;419;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AutoNum type="arabicPeriod"/>
            </a:pPr>
            <a:r>
              <a:rPr lang="en" sz="2000"/>
              <a:t>The number of IPs is limited and only few of them are still available. This leads to higher prices for each IP address.</a:t>
            </a:r>
            <a:endParaRPr sz="2000"/>
          </a:p>
          <a:p>
            <a:pPr indent="-355600" lvl="0" marL="457200" rtl="0" algn="l">
              <a:lnSpc>
                <a:spcPct val="115000"/>
              </a:lnSpc>
              <a:spcBef>
                <a:spcPts val="0"/>
              </a:spcBef>
              <a:spcAft>
                <a:spcPts val="0"/>
              </a:spcAft>
              <a:buSzPts val="2000"/>
              <a:buAutoNum type="arabicPeriod"/>
            </a:pPr>
            <a:r>
              <a:rPr lang="en" sz="2000"/>
              <a:t>Using NAT allows you to create a first layer of network protection/privacy. This means that nobody from outside knows your private IP address. Instead, potential attackers might only be seeing your public IP address without knowing the table of private IP–public IP associations.</a:t>
            </a:r>
            <a:endParaRPr sz="2000"/>
          </a:p>
        </p:txBody>
      </p:sp>
      <p:pic>
        <p:nvPicPr>
          <p:cNvPr id="420" name="Google Shape;420;p4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ab9218bf96_0_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26" name="Google Shape;426;g2ab9218bf96_0_0"/>
          <p:cNvPicPr preferRelativeResize="0"/>
          <p:nvPr/>
        </p:nvPicPr>
        <p:blipFill>
          <a:blip r:embed="rId3">
            <a:alphaModFix/>
          </a:blip>
          <a:stretch>
            <a:fillRect/>
          </a:stretch>
        </p:blipFill>
        <p:spPr>
          <a:xfrm>
            <a:off x="696200" y="1172850"/>
            <a:ext cx="7751601" cy="3818249"/>
          </a:xfrm>
          <a:prstGeom prst="rect">
            <a:avLst/>
          </a:prstGeom>
          <a:noFill/>
          <a:ln>
            <a:noFill/>
          </a:ln>
        </p:spPr>
      </p:pic>
      <p:pic>
        <p:nvPicPr>
          <p:cNvPr id="427" name="Google Shape;427;g2ab9218bf96_0_0"/>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5"/>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DNS</a:t>
            </a:r>
            <a:endParaRPr/>
          </a:p>
        </p:txBody>
      </p:sp>
      <p:grpSp>
        <p:nvGrpSpPr>
          <p:cNvPr id="433" name="Google Shape;433;p45"/>
          <p:cNvGrpSpPr/>
          <p:nvPr/>
        </p:nvGrpSpPr>
        <p:grpSpPr>
          <a:xfrm>
            <a:off x="4392102" y="4301022"/>
            <a:ext cx="359234" cy="585619"/>
            <a:chOff x="6730350" y="2315900"/>
            <a:chExt cx="257700" cy="420100"/>
          </a:xfrm>
        </p:grpSpPr>
        <p:sp>
          <p:nvSpPr>
            <p:cNvPr id="434" name="Google Shape;434;p4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9" name="Google Shape;439;p4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6"/>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445" name="Google Shape;445;p46"/>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The DNS is another essential service of a network.</a:t>
            </a:r>
            <a:endParaRPr b="0" i="0" sz="24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accent1"/>
              </a:buClr>
              <a:buSzPts val="2400"/>
              <a:buFont typeface="Encode Sans Condensed Thin"/>
              <a:buNone/>
            </a:pPr>
            <a:r>
              <a:t/>
            </a:r>
            <a:endParaRPr b="0" i="0" sz="2400" u="none" cap="none" strike="noStrike">
              <a:solidFill>
                <a:srgbClr val="000000"/>
              </a:solidFill>
              <a:latin typeface="Encode Sans Condensed Thin"/>
              <a:ea typeface="Encode Sans Condensed Thin"/>
              <a:cs typeface="Encode Sans Condensed Thin"/>
              <a:sym typeface="Encode Sans Condensed Thin"/>
            </a:endParaRPr>
          </a:p>
          <a:p>
            <a:pPr indent="0" lvl="0" marL="0" marR="0" rtl="0" algn="l">
              <a:lnSpc>
                <a:spcPct val="115000"/>
              </a:lnSpc>
              <a:spcBef>
                <a:spcPts val="600"/>
              </a:spcBef>
              <a:spcAft>
                <a:spcPts val="0"/>
              </a:spcAft>
              <a:buClr>
                <a:schemeClr val="accent1"/>
              </a:buClr>
              <a:buSzPts val="2400"/>
              <a:buFont typeface="Encode Sans Condensed Thin"/>
              <a:buNone/>
            </a:pPr>
            <a:r>
              <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sp>
        <p:nvSpPr>
          <p:cNvPr id="446" name="Google Shape;446;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b="0" lang="en" sz="1000">
                <a:solidFill>
                  <a:schemeClr val="dk2"/>
                </a:solidFill>
                <a:latin typeface="Arial"/>
                <a:ea typeface="Arial"/>
                <a:cs typeface="Arial"/>
                <a:sym typeface="Arial"/>
              </a:rPr>
              <a:t>‹#›</a:t>
            </a:fld>
            <a:endParaRPr b="0" sz="1000">
              <a:solidFill>
                <a:schemeClr val="dk2"/>
              </a:solidFill>
              <a:latin typeface="Arial"/>
              <a:ea typeface="Arial"/>
              <a:cs typeface="Arial"/>
              <a:sym typeface="Arial"/>
            </a:endParaRPr>
          </a:p>
        </p:txBody>
      </p:sp>
      <p:pic>
        <p:nvPicPr>
          <p:cNvPr id="447" name="Google Shape;447;p4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453" name="Google Shape;453;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IP addresses are not mnemonic and adequate for applications.</a:t>
            </a:r>
            <a:endParaRPr sz="2200"/>
          </a:p>
          <a:p>
            <a:pPr indent="0" lvl="0" marL="0" rtl="0" algn="l">
              <a:lnSpc>
                <a:spcPct val="115000"/>
              </a:lnSpc>
              <a:spcBef>
                <a:spcPts val="600"/>
              </a:spcBef>
              <a:spcAft>
                <a:spcPts val="0"/>
              </a:spcAft>
              <a:buSzPts val="2400"/>
              <a:buNone/>
            </a:pPr>
            <a:r>
              <a:rPr lang="en" sz="2200"/>
              <a:t>For this reason, a mechanism was created to translate a numeric IP address into a line of text (URL), which is easier to understand, remember and manipulate.</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454" name="Google Shape;454;p4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ISO-OSI MODEL</a:t>
            </a:r>
            <a:endParaRPr/>
          </a:p>
        </p:txBody>
      </p:sp>
      <p:grpSp>
        <p:nvGrpSpPr>
          <p:cNvPr id="104" name="Google Shape;104;p5"/>
          <p:cNvGrpSpPr/>
          <p:nvPr/>
        </p:nvGrpSpPr>
        <p:grpSpPr>
          <a:xfrm>
            <a:off x="4392102" y="4301022"/>
            <a:ext cx="359234" cy="585619"/>
            <a:chOff x="6730350" y="2315900"/>
            <a:chExt cx="257700" cy="420100"/>
          </a:xfrm>
        </p:grpSpPr>
        <p:sp>
          <p:nvSpPr>
            <p:cNvPr id="105" name="Google Shape;105;p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0" name="Google Shape;110;p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460" name="Google Shape;460;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Rather than typing 34.25.7.34 on my browser, I will simply write www.google.com. You will soon realize that without DNS a network could not work, at least based on how we usually mean it.</a:t>
            </a:r>
            <a:endParaRPr sz="2200"/>
          </a:p>
        </p:txBody>
      </p:sp>
      <p:pic>
        <p:nvPicPr>
          <p:cNvPr id="461" name="Google Shape;461;p4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5" name="Shape 465"/>
        <p:cNvGrpSpPr/>
        <p:nvPr/>
      </p:nvGrpSpPr>
      <p:grpSpPr>
        <a:xfrm>
          <a:off x="0" y="0"/>
          <a:ext cx="0" cy="0"/>
          <a:chOff x="0" y="0"/>
          <a:chExt cx="0" cy="0"/>
        </a:xfrm>
      </p:grpSpPr>
      <p:sp>
        <p:nvSpPr>
          <p:cNvPr id="466" name="Google Shape;466;p4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pic>
        <p:nvPicPr>
          <p:cNvPr id="467" name="Google Shape;467;p4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468" name="Google Shape;468;p49"/>
          <p:cNvPicPr preferRelativeResize="0"/>
          <p:nvPr/>
        </p:nvPicPr>
        <p:blipFill rotWithShape="1">
          <a:blip r:embed="rId4">
            <a:alphaModFix/>
          </a:blip>
          <a:srcRect b="0" l="0" r="0" t="0"/>
          <a:stretch/>
        </p:blipFill>
        <p:spPr>
          <a:xfrm>
            <a:off x="2627886" y="1270063"/>
            <a:ext cx="3340425" cy="2964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474" name="Google Shape;474;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We can divide the DNS into two main categories: the public and the private ones. The public ones are meant to resolve the public IP addresses, while the private ones will translate the private IPs.</a:t>
            </a:r>
            <a:endParaRPr sz="2200"/>
          </a:p>
        </p:txBody>
      </p:sp>
      <p:pic>
        <p:nvPicPr>
          <p:cNvPr id="475" name="Google Shape;475;p5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481" name="Google Shape;481;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Let’s imagine that we are in a company. We need to translate tens of private IP addresses (access to shared folders, access to intranet, etc.). For this reason we need to rely on an internal DNS.</a:t>
            </a:r>
            <a:endParaRPr sz="2200"/>
          </a:p>
          <a:p>
            <a:pPr indent="0" lvl="0" marL="0" rtl="0" algn="l">
              <a:lnSpc>
                <a:spcPct val="115000"/>
              </a:lnSpc>
              <a:spcBef>
                <a:spcPts val="600"/>
              </a:spcBef>
              <a:spcAft>
                <a:spcPts val="0"/>
              </a:spcAft>
              <a:buSzPts val="2400"/>
              <a:buNone/>
            </a:pPr>
            <a:r>
              <a:rPr lang="en" sz="2200"/>
              <a:t>DNS have a hierarchical structure. </a:t>
            </a:r>
            <a:endParaRPr sz="2200"/>
          </a:p>
          <a:p>
            <a:pPr indent="0" lvl="0" marL="0" rtl="0" algn="l">
              <a:lnSpc>
                <a:spcPct val="115000"/>
              </a:lnSpc>
              <a:spcBef>
                <a:spcPts val="600"/>
              </a:spcBef>
              <a:spcAft>
                <a:spcPts val="0"/>
              </a:spcAft>
              <a:buSzPts val="2400"/>
              <a:buNone/>
            </a:pPr>
            <a:r>
              <a:rPr lang="en" sz="2200"/>
              <a:t>When a DNS does not know a response (what IP maps to this url?), it asks the upper level DNS (up to the root level)</a:t>
            </a:r>
            <a:endParaRPr sz="2200"/>
          </a:p>
        </p:txBody>
      </p:sp>
      <p:pic>
        <p:nvPicPr>
          <p:cNvPr id="482" name="Google Shape;482;p5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2ab9218bf96_0_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88" name="Google Shape;488;g2ab9218bf96_0_8"/>
          <p:cNvPicPr preferRelativeResize="0"/>
          <p:nvPr/>
        </p:nvPicPr>
        <p:blipFill>
          <a:blip r:embed="rId3">
            <a:alphaModFix/>
          </a:blip>
          <a:stretch>
            <a:fillRect/>
          </a:stretch>
        </p:blipFill>
        <p:spPr>
          <a:xfrm>
            <a:off x="1460688" y="152400"/>
            <a:ext cx="6222619" cy="4838701"/>
          </a:xfrm>
          <a:prstGeom prst="rect">
            <a:avLst/>
          </a:prstGeom>
          <a:noFill/>
          <a:ln>
            <a:noFill/>
          </a:ln>
        </p:spPr>
      </p:pic>
      <p:pic>
        <p:nvPicPr>
          <p:cNvPr id="489" name="Google Shape;489;g2ab9218bf96_0_8"/>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3"/>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DHCP</a:t>
            </a:r>
            <a:endParaRPr/>
          </a:p>
        </p:txBody>
      </p:sp>
      <p:grpSp>
        <p:nvGrpSpPr>
          <p:cNvPr id="495" name="Google Shape;495;p53"/>
          <p:cNvGrpSpPr/>
          <p:nvPr/>
        </p:nvGrpSpPr>
        <p:grpSpPr>
          <a:xfrm>
            <a:off x="4392102" y="4301022"/>
            <a:ext cx="359234" cy="585619"/>
            <a:chOff x="6730350" y="2315900"/>
            <a:chExt cx="257700" cy="420100"/>
          </a:xfrm>
        </p:grpSpPr>
        <p:sp>
          <p:nvSpPr>
            <p:cNvPr id="496" name="Google Shape;496;p5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1" name="Google Shape;501;p5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507" name="Google Shape;507;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We continue our analysis of the essential network services with the introduction of DHCP (Dynamic Host Configuration Protocol), namely the dynamic IP configuration protocol. </a:t>
            </a:r>
            <a:endParaRPr sz="2200"/>
          </a:p>
        </p:txBody>
      </p:sp>
      <p:pic>
        <p:nvPicPr>
          <p:cNvPr id="508" name="Google Shape;508;p5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514" name="Google Shape;514;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Let’s imagine we work as system engineers in a company with more than a thousand employees. We should assign to each one of them a private IP address as well as other parameters, like the default gateway and the DNS.</a:t>
            </a:r>
            <a:endParaRPr sz="2200"/>
          </a:p>
          <a:p>
            <a:pPr indent="0" lvl="0" marL="0" rtl="0" algn="l">
              <a:lnSpc>
                <a:spcPct val="115000"/>
              </a:lnSpc>
              <a:spcBef>
                <a:spcPts val="600"/>
              </a:spcBef>
              <a:spcAft>
                <a:spcPts val="0"/>
              </a:spcAft>
              <a:buSzPts val="2400"/>
              <a:buNone/>
            </a:pPr>
            <a:r>
              <a:rPr lang="en" sz="2200"/>
              <a:t>This task is time-consuming and complex (risk of IP collision). A systems engineer must be physically there in the office and assign the parameters to each PC.</a:t>
            </a:r>
            <a:endParaRPr sz="2200"/>
          </a:p>
          <a:p>
            <a:pPr indent="0" lvl="0" marL="0" rtl="0" algn="l">
              <a:lnSpc>
                <a:spcPct val="115000"/>
              </a:lnSpc>
              <a:spcBef>
                <a:spcPts val="600"/>
              </a:spcBef>
              <a:spcAft>
                <a:spcPts val="0"/>
              </a:spcAft>
              <a:buSzPts val="2400"/>
              <a:buNone/>
            </a:pPr>
            <a:r>
              <a:rPr lang="en" sz="2200"/>
              <a:t>Several IP address could be wasted (e.g., host PCs that rarely connect)</a:t>
            </a:r>
            <a:endParaRPr sz="2200"/>
          </a:p>
        </p:txBody>
      </p:sp>
      <p:pic>
        <p:nvPicPr>
          <p:cNvPr id="515" name="Google Shape;515;p5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521" name="Google Shape;521;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Besides being a considerable waste of time, network changes are not rare and can override the work of network managers.</a:t>
            </a:r>
            <a:endParaRPr sz="2200"/>
          </a:p>
          <a:p>
            <a:pPr indent="0" lvl="0" marL="0" rtl="0" algn="l">
              <a:lnSpc>
                <a:spcPct val="115000"/>
              </a:lnSpc>
              <a:spcBef>
                <a:spcPts val="600"/>
              </a:spcBef>
              <a:spcAft>
                <a:spcPts val="0"/>
              </a:spcAft>
              <a:buSzPts val="2400"/>
              <a:buNone/>
            </a:pPr>
            <a:r>
              <a:rPr lang="en" sz="2200"/>
              <a:t>For all these reasons, a feature was needed to automate this task. That is why the DHCP was created. This protocol automatically assigns all the parameters through a central server that manages the whole network.</a:t>
            </a:r>
            <a:endParaRPr sz="2200"/>
          </a:p>
          <a:p>
            <a:pPr indent="0" lvl="0" marL="0" rtl="0" algn="l">
              <a:lnSpc>
                <a:spcPct val="115000"/>
              </a:lnSpc>
              <a:spcBef>
                <a:spcPts val="600"/>
              </a:spcBef>
              <a:spcAft>
                <a:spcPts val="0"/>
              </a:spcAft>
              <a:buSzPts val="2400"/>
              <a:buNone/>
            </a:pPr>
            <a:r>
              <a:t/>
            </a:r>
            <a:endParaRPr sz="2200"/>
          </a:p>
        </p:txBody>
      </p:sp>
      <p:pic>
        <p:nvPicPr>
          <p:cNvPr id="522" name="Google Shape;522;p5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528" name="Google Shape;528;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To go into detail, a DHCP can generate two types of network packets:</a:t>
            </a:r>
            <a:endParaRPr sz="2200"/>
          </a:p>
          <a:p>
            <a:pPr indent="0" lvl="0" marL="0" rtl="0" algn="l">
              <a:lnSpc>
                <a:spcPct val="115000"/>
              </a:lnSpc>
              <a:spcBef>
                <a:spcPts val="600"/>
              </a:spcBef>
              <a:spcAft>
                <a:spcPts val="0"/>
              </a:spcAft>
              <a:buSzPts val="2400"/>
              <a:buNone/>
            </a:pPr>
            <a:r>
              <a:t/>
            </a:r>
            <a:endParaRPr sz="2200"/>
          </a:p>
          <a:p>
            <a:pPr indent="-368300" lvl="0" marL="457200" rtl="0" algn="l">
              <a:lnSpc>
                <a:spcPct val="115000"/>
              </a:lnSpc>
              <a:spcBef>
                <a:spcPts val="600"/>
              </a:spcBef>
              <a:spcAft>
                <a:spcPts val="0"/>
              </a:spcAft>
              <a:buSzPts val="2200"/>
              <a:buChar char="▪"/>
            </a:pPr>
            <a:r>
              <a:rPr lang="en" sz="2200"/>
              <a:t>DHCPDISCOVER. The PC that needs an IP address sends this packet in broadcast hoping for a DHCP server to receive it.</a:t>
            </a:r>
            <a:endParaRPr sz="2200"/>
          </a:p>
          <a:p>
            <a:pPr indent="0" lvl="0" marL="0" rtl="0" algn="l">
              <a:lnSpc>
                <a:spcPct val="115000"/>
              </a:lnSpc>
              <a:spcBef>
                <a:spcPts val="600"/>
              </a:spcBef>
              <a:spcAft>
                <a:spcPts val="0"/>
              </a:spcAft>
              <a:buSzPts val="2400"/>
              <a:buNone/>
            </a:pPr>
            <a:r>
              <a:t/>
            </a:r>
            <a:endParaRPr sz="2200"/>
          </a:p>
        </p:txBody>
      </p:sp>
      <p:pic>
        <p:nvPicPr>
          <p:cNvPr id="529" name="Google Shape;529;p5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116" name="Google Shape;116;p6"/>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The ISO-OSI model is a theoretical formulation that allows you to identify exactly in which network layer we are operating.</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117" name="Google Shape;117;p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535" name="Google Shape;535;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To go into detail, a DHCP can generate two types of network packets:</a:t>
            </a:r>
            <a:endParaRPr sz="2200"/>
          </a:p>
          <a:p>
            <a:pPr indent="-368300" lvl="0" marL="457200" rtl="0" algn="l">
              <a:lnSpc>
                <a:spcPct val="115000"/>
              </a:lnSpc>
              <a:spcBef>
                <a:spcPts val="600"/>
              </a:spcBef>
              <a:spcAft>
                <a:spcPts val="0"/>
              </a:spcAft>
              <a:buSzPts val="2200"/>
              <a:buChar char="▪"/>
            </a:pPr>
            <a:r>
              <a:rPr lang="en" sz="2200"/>
              <a:t>DHCPOFFER. When a DHCP server receives a DHCPDISCOVER packet, it tries to satisfy the request and sends a DHCPOFFER packet with all the necessary network parameters to the MAC address of the PC (the IP is obviously still unknown).</a:t>
            </a:r>
            <a:endParaRPr sz="2200"/>
          </a:p>
          <a:p>
            <a:pPr indent="0" lvl="0" marL="457200" rtl="0" algn="l">
              <a:lnSpc>
                <a:spcPct val="115000"/>
              </a:lnSpc>
              <a:spcBef>
                <a:spcPts val="600"/>
              </a:spcBef>
              <a:spcAft>
                <a:spcPts val="0"/>
              </a:spcAft>
              <a:buSzPts val="2400"/>
              <a:buNone/>
            </a:pPr>
            <a:r>
              <a:t/>
            </a:r>
            <a:endParaRPr sz="2200"/>
          </a:p>
          <a:p>
            <a:pPr indent="0" lvl="0" marL="45720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536" name="Google Shape;536;p5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pic>
        <p:nvPicPr>
          <p:cNvPr id="542" name="Google Shape;542;p5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543" name="Google Shape;543;p59"/>
          <p:cNvPicPr preferRelativeResize="0"/>
          <p:nvPr/>
        </p:nvPicPr>
        <p:blipFill rotWithShape="1">
          <a:blip r:embed="rId4">
            <a:alphaModFix/>
          </a:blip>
          <a:srcRect b="0" l="0" r="0" t="0"/>
          <a:stretch/>
        </p:blipFill>
        <p:spPr>
          <a:xfrm>
            <a:off x="6121829" y="366874"/>
            <a:ext cx="1381525" cy="1986601"/>
          </a:xfrm>
          <a:prstGeom prst="rect">
            <a:avLst/>
          </a:prstGeom>
          <a:noFill/>
          <a:ln>
            <a:noFill/>
          </a:ln>
        </p:spPr>
      </p:pic>
      <p:pic>
        <p:nvPicPr>
          <p:cNvPr id="544" name="Google Shape;544;p59"/>
          <p:cNvPicPr preferRelativeResize="0"/>
          <p:nvPr/>
        </p:nvPicPr>
        <p:blipFill>
          <a:blip r:embed="rId5">
            <a:alphaModFix/>
          </a:blip>
          <a:stretch>
            <a:fillRect/>
          </a:stretch>
        </p:blipFill>
        <p:spPr>
          <a:xfrm>
            <a:off x="1169050" y="1017725"/>
            <a:ext cx="4666399" cy="40280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0"/>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PORT AND SERVICE</a:t>
            </a:r>
            <a:endParaRPr/>
          </a:p>
        </p:txBody>
      </p:sp>
      <p:grpSp>
        <p:nvGrpSpPr>
          <p:cNvPr id="550" name="Google Shape;550;p60"/>
          <p:cNvGrpSpPr/>
          <p:nvPr/>
        </p:nvGrpSpPr>
        <p:grpSpPr>
          <a:xfrm>
            <a:off x="4392102" y="4301022"/>
            <a:ext cx="359234" cy="585619"/>
            <a:chOff x="6730350" y="2315900"/>
            <a:chExt cx="257700" cy="420100"/>
          </a:xfrm>
        </p:grpSpPr>
        <p:sp>
          <p:nvSpPr>
            <p:cNvPr id="551" name="Google Shape;551;p60"/>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0"/>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0"/>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0"/>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0"/>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56" name="Google Shape;556;p6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562" name="Google Shape;562;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000"/>
              <a:t>For a penetration tester, it is necessary to have a clear understanding of the notions of port and service. We will often refer to these concepts in the following chapters related to the work methodology of an ethical hacker.</a:t>
            </a:r>
            <a:endParaRPr sz="2000"/>
          </a:p>
          <a:p>
            <a:pPr indent="0" lvl="0" marL="0" rtl="0" algn="l">
              <a:lnSpc>
                <a:spcPct val="115000"/>
              </a:lnSpc>
              <a:spcBef>
                <a:spcPts val="600"/>
              </a:spcBef>
              <a:spcAft>
                <a:spcPts val="0"/>
              </a:spcAft>
              <a:buSzPts val="2400"/>
              <a:buNone/>
            </a:pPr>
            <a:r>
              <a:rPr lang="en" sz="2000"/>
              <a:t>We can say that both concepts of port and service are closely connected to each other. In order to perform its tasks, any PC needs to establish different types of connections with the outside world.</a:t>
            </a:r>
            <a:endParaRPr sz="2000"/>
          </a:p>
          <a:p>
            <a:pPr indent="0" lvl="0" marL="0" rtl="0" algn="l">
              <a:lnSpc>
                <a:spcPct val="115000"/>
              </a:lnSpc>
              <a:spcBef>
                <a:spcPts val="600"/>
              </a:spcBef>
              <a:spcAft>
                <a:spcPts val="0"/>
              </a:spcAft>
              <a:buSzPts val="2400"/>
              <a:buNone/>
            </a:pPr>
            <a:r>
              <a:t/>
            </a:r>
            <a:endParaRPr sz="2000"/>
          </a:p>
        </p:txBody>
      </p:sp>
      <p:pic>
        <p:nvPicPr>
          <p:cNvPr id="563" name="Google Shape;563;p6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569" name="Google Shape;569;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There are 65535 ports available but not all of them are used. All the ports up to 1024 are usually dedicated to the most common services. For this reason, they are also called “well-known ports".</a:t>
            </a:r>
            <a:endParaRPr sz="2200"/>
          </a:p>
          <a:p>
            <a:pPr indent="0" lvl="0" marL="0" rtl="0" algn="l">
              <a:lnSpc>
                <a:spcPct val="115000"/>
              </a:lnSpc>
              <a:spcBef>
                <a:spcPts val="600"/>
              </a:spcBef>
              <a:spcAft>
                <a:spcPts val="0"/>
              </a:spcAft>
              <a:buSzPts val="2400"/>
              <a:buNone/>
            </a:pPr>
            <a:r>
              <a:rPr lang="en" sz="2200"/>
              <a:t>For instance, the SSH protocol standard port is 22 and the FTP protocol uses port 21. </a:t>
            </a:r>
            <a:endParaRPr sz="2200"/>
          </a:p>
          <a:p>
            <a:pPr indent="0" lvl="0" marL="457200" rtl="0" algn="l">
              <a:lnSpc>
                <a:spcPct val="115000"/>
              </a:lnSpc>
              <a:spcBef>
                <a:spcPts val="600"/>
              </a:spcBef>
              <a:spcAft>
                <a:spcPts val="0"/>
              </a:spcAft>
              <a:buSzPts val="2400"/>
              <a:buNone/>
            </a:pPr>
            <a:r>
              <a:t/>
            </a:r>
            <a:endParaRPr sz="2200"/>
          </a:p>
          <a:p>
            <a:pPr indent="0" lvl="0" marL="45720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570" name="Google Shape;570;p6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576" name="Google Shape;576;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In summary, each service needs a specific port to communicate with and from the outside world. This mechanism will have a strong impact on our actions as a penetration tester.</a:t>
            </a:r>
            <a:endParaRPr sz="2200"/>
          </a:p>
          <a:p>
            <a:pPr indent="0" lvl="0" marL="0" rtl="0" algn="l">
              <a:lnSpc>
                <a:spcPct val="115000"/>
              </a:lnSpc>
              <a:spcBef>
                <a:spcPts val="600"/>
              </a:spcBef>
              <a:spcAft>
                <a:spcPts val="0"/>
              </a:spcAft>
              <a:buSzPts val="2400"/>
              <a:buNone/>
            </a:pPr>
            <a:r>
              <a:rPr lang="en" sz="2200"/>
              <a:t>In fact, a list of the open ports available on a certain PC can provide excellent information and a possible access to this system.</a:t>
            </a:r>
            <a:endParaRPr sz="2200"/>
          </a:p>
          <a:p>
            <a:pPr indent="0" lvl="0" marL="45720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577" name="Google Shape;577;p6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583" name="Google Shape;583;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If we want to see all the active communications you can use the following commands</a:t>
            </a:r>
            <a:endParaRPr sz="2200"/>
          </a:p>
          <a:p>
            <a:pPr indent="0" lvl="0" marL="0" rtl="0" algn="l">
              <a:lnSpc>
                <a:spcPct val="115000"/>
              </a:lnSpc>
              <a:spcBef>
                <a:spcPts val="600"/>
              </a:spcBef>
              <a:spcAft>
                <a:spcPts val="0"/>
              </a:spcAft>
              <a:buSzPts val="2400"/>
              <a:buNone/>
            </a:pPr>
            <a:r>
              <a:rPr lang="en" sz="2200"/>
              <a:t>Windows:</a:t>
            </a:r>
            <a:r>
              <a:rPr lang="en" sz="2200">
                <a:latin typeface="Courier New"/>
                <a:ea typeface="Courier New"/>
                <a:cs typeface="Courier New"/>
                <a:sym typeface="Courier New"/>
              </a:rPr>
              <a:t> netstat -ano</a:t>
            </a:r>
            <a:endParaRPr sz="2200">
              <a:latin typeface="Courier New"/>
              <a:ea typeface="Courier New"/>
              <a:cs typeface="Courier New"/>
              <a:sym typeface="Courier New"/>
            </a:endParaRPr>
          </a:p>
          <a:p>
            <a:pPr indent="0" lvl="0" marL="0" rtl="0" algn="l">
              <a:lnSpc>
                <a:spcPct val="115000"/>
              </a:lnSpc>
              <a:spcBef>
                <a:spcPts val="600"/>
              </a:spcBef>
              <a:spcAft>
                <a:spcPts val="0"/>
              </a:spcAft>
              <a:buSzPts val="2400"/>
              <a:buNone/>
            </a:pPr>
            <a:r>
              <a:rPr lang="en" sz="2200"/>
              <a:t>Unix:</a:t>
            </a:r>
            <a:r>
              <a:rPr lang="en" sz="2200">
                <a:latin typeface="Courier New"/>
                <a:ea typeface="Courier New"/>
                <a:cs typeface="Courier New"/>
                <a:sym typeface="Courier New"/>
              </a:rPr>
              <a:t> netstat -tulpn</a:t>
            </a:r>
            <a:endParaRPr sz="2200">
              <a:latin typeface="Courier New"/>
              <a:ea typeface="Courier New"/>
              <a:cs typeface="Courier New"/>
              <a:sym typeface="Courier New"/>
            </a:endParaRPr>
          </a:p>
          <a:p>
            <a:pPr indent="0" lvl="0" marL="45720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584" name="Google Shape;584;p6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pic>
        <p:nvPicPr>
          <p:cNvPr id="590" name="Google Shape;590;p6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591" name="Google Shape;591;p65"/>
          <p:cNvPicPr preferRelativeResize="0"/>
          <p:nvPr/>
        </p:nvPicPr>
        <p:blipFill rotWithShape="1">
          <a:blip r:embed="rId4">
            <a:alphaModFix/>
          </a:blip>
          <a:srcRect b="0" l="0" r="0" t="0"/>
          <a:stretch/>
        </p:blipFill>
        <p:spPr>
          <a:xfrm>
            <a:off x="1234362" y="1116175"/>
            <a:ext cx="6127475" cy="29111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6"/>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ARP - PING - TRACEROUTE</a:t>
            </a:r>
            <a:endParaRPr/>
          </a:p>
        </p:txBody>
      </p:sp>
      <p:grpSp>
        <p:nvGrpSpPr>
          <p:cNvPr id="597" name="Google Shape;597;p66"/>
          <p:cNvGrpSpPr/>
          <p:nvPr/>
        </p:nvGrpSpPr>
        <p:grpSpPr>
          <a:xfrm>
            <a:off x="4392102" y="4301022"/>
            <a:ext cx="359234" cy="585619"/>
            <a:chOff x="6730350" y="2315900"/>
            <a:chExt cx="257700" cy="420100"/>
          </a:xfrm>
        </p:grpSpPr>
        <p:sp>
          <p:nvSpPr>
            <p:cNvPr id="598" name="Google Shape;598;p6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03" name="Google Shape;603;p6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609" name="Google Shape;609;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200"/>
              <a:t>I will now introduce two important commands which will help you in many situations.</a:t>
            </a:r>
            <a:endParaRPr sz="2200"/>
          </a:p>
          <a:p>
            <a:pPr indent="0" lvl="0" marL="0" rtl="0" algn="l">
              <a:lnSpc>
                <a:spcPct val="115000"/>
              </a:lnSpc>
              <a:spcBef>
                <a:spcPts val="600"/>
              </a:spcBef>
              <a:spcAft>
                <a:spcPts val="0"/>
              </a:spcAft>
              <a:buClr>
                <a:schemeClr val="dk1"/>
              </a:buClr>
              <a:buSzPts val="1100"/>
              <a:buFont typeface="Arial"/>
              <a:buNone/>
            </a:pPr>
            <a:r>
              <a:rPr lang="en" sz="2200"/>
              <a:t>I'm referring to the “ARP” and “PING” commands.</a:t>
            </a:r>
            <a:endParaRPr sz="2200"/>
          </a:p>
          <a:p>
            <a:pPr indent="0" lvl="0" marL="0" rtl="0" algn="l">
              <a:lnSpc>
                <a:spcPct val="115000"/>
              </a:lnSpc>
              <a:spcBef>
                <a:spcPts val="600"/>
              </a:spcBef>
              <a:spcAft>
                <a:spcPts val="0"/>
              </a:spcAft>
              <a:buSzPts val="2400"/>
              <a:buNone/>
            </a:pPr>
            <a:r>
              <a:rPr lang="en" sz="2200"/>
              <a:t>The first major distinction between them lays in the layer of the ISO-OSI model in which they operate.</a:t>
            </a:r>
            <a:endParaRPr sz="2200"/>
          </a:p>
        </p:txBody>
      </p:sp>
      <p:pic>
        <p:nvPicPr>
          <p:cNvPr id="610" name="Google Shape;610;p6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123" name="Google Shape;123;p7"/>
          <p:cNvSpPr txBox="1"/>
          <p:nvPr>
            <p:ph idx="1" type="body"/>
          </p:nvPr>
        </p:nvSpPr>
        <p:spPr>
          <a:xfrm>
            <a:off x="549600" y="1098600"/>
            <a:ext cx="7497000" cy="29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000"/>
              <a:t>These layers are:</a:t>
            </a:r>
            <a:endParaRPr sz="2000"/>
          </a:p>
          <a:p>
            <a:pPr indent="-355600" lvl="0" marL="457200" rtl="0" algn="l">
              <a:lnSpc>
                <a:spcPct val="115000"/>
              </a:lnSpc>
              <a:spcBef>
                <a:spcPts val="600"/>
              </a:spcBef>
              <a:spcAft>
                <a:spcPts val="0"/>
              </a:spcAft>
              <a:buSzPts val="2000"/>
              <a:buChar char="▪"/>
            </a:pPr>
            <a:r>
              <a:rPr lang="en" sz="2000"/>
              <a:t>Application Layer</a:t>
            </a:r>
            <a:endParaRPr sz="2000"/>
          </a:p>
          <a:p>
            <a:pPr indent="-355600" lvl="0" marL="457200" rtl="0" algn="l">
              <a:lnSpc>
                <a:spcPct val="115000"/>
              </a:lnSpc>
              <a:spcBef>
                <a:spcPts val="0"/>
              </a:spcBef>
              <a:spcAft>
                <a:spcPts val="0"/>
              </a:spcAft>
              <a:buSzPts val="2000"/>
              <a:buChar char="▪"/>
            </a:pPr>
            <a:r>
              <a:rPr lang="en" sz="2000"/>
              <a:t>Presentation Layer</a:t>
            </a:r>
            <a:endParaRPr sz="2000"/>
          </a:p>
          <a:p>
            <a:pPr indent="-355600" lvl="0" marL="457200" rtl="0" algn="l">
              <a:lnSpc>
                <a:spcPct val="115000"/>
              </a:lnSpc>
              <a:spcBef>
                <a:spcPts val="0"/>
              </a:spcBef>
              <a:spcAft>
                <a:spcPts val="0"/>
              </a:spcAft>
              <a:buSzPts val="2000"/>
              <a:buChar char="▪"/>
            </a:pPr>
            <a:r>
              <a:rPr lang="en" sz="2000"/>
              <a:t>Session Layer</a:t>
            </a:r>
            <a:endParaRPr sz="2000"/>
          </a:p>
          <a:p>
            <a:pPr indent="-355600" lvl="0" marL="457200" rtl="0" algn="l">
              <a:lnSpc>
                <a:spcPct val="115000"/>
              </a:lnSpc>
              <a:spcBef>
                <a:spcPts val="0"/>
              </a:spcBef>
              <a:spcAft>
                <a:spcPts val="0"/>
              </a:spcAft>
              <a:buSzPts val="2000"/>
              <a:buChar char="▪"/>
            </a:pPr>
            <a:r>
              <a:rPr lang="en" sz="2000"/>
              <a:t>Transport Layer</a:t>
            </a:r>
            <a:endParaRPr sz="2000"/>
          </a:p>
          <a:p>
            <a:pPr indent="-355600" lvl="0" marL="457200" rtl="0" algn="l">
              <a:lnSpc>
                <a:spcPct val="115000"/>
              </a:lnSpc>
              <a:spcBef>
                <a:spcPts val="0"/>
              </a:spcBef>
              <a:spcAft>
                <a:spcPts val="0"/>
              </a:spcAft>
              <a:buSzPts val="2000"/>
              <a:buChar char="▪"/>
            </a:pPr>
            <a:r>
              <a:rPr lang="en" sz="2000"/>
              <a:t>Network Layer</a:t>
            </a:r>
            <a:endParaRPr sz="2000"/>
          </a:p>
          <a:p>
            <a:pPr indent="-355600" lvl="0" marL="457200" rtl="0" algn="l">
              <a:lnSpc>
                <a:spcPct val="115000"/>
              </a:lnSpc>
              <a:spcBef>
                <a:spcPts val="0"/>
              </a:spcBef>
              <a:spcAft>
                <a:spcPts val="0"/>
              </a:spcAft>
              <a:buSzPts val="2000"/>
              <a:buChar char="▪"/>
            </a:pPr>
            <a:r>
              <a:rPr lang="en" sz="2000"/>
              <a:t>Data Link Layer</a:t>
            </a:r>
            <a:endParaRPr sz="2000"/>
          </a:p>
          <a:p>
            <a:pPr indent="-355600" lvl="0" marL="457200" rtl="0" algn="l">
              <a:lnSpc>
                <a:spcPct val="115000"/>
              </a:lnSpc>
              <a:spcBef>
                <a:spcPts val="0"/>
              </a:spcBef>
              <a:spcAft>
                <a:spcPts val="0"/>
              </a:spcAft>
              <a:buSzPts val="2000"/>
              <a:buChar char="▪"/>
            </a:pPr>
            <a:r>
              <a:rPr lang="en" sz="2000"/>
              <a:t>Physical Layer</a:t>
            </a:r>
            <a:endParaRPr sz="2000"/>
          </a:p>
          <a:p>
            <a:pPr indent="0" lvl="0" marL="457200" rtl="0" algn="l">
              <a:lnSpc>
                <a:spcPct val="115000"/>
              </a:lnSpc>
              <a:spcBef>
                <a:spcPts val="600"/>
              </a:spcBef>
              <a:spcAft>
                <a:spcPts val="0"/>
              </a:spcAft>
              <a:buSzPts val="2400"/>
              <a:buNone/>
            </a:pPr>
            <a:r>
              <a:t/>
            </a:r>
            <a:endParaRPr sz="2000"/>
          </a:p>
        </p:txBody>
      </p:sp>
      <p:pic>
        <p:nvPicPr>
          <p:cNvPr id="124" name="Google Shape;124;p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616" name="Google Shape;616;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ARP -&gt; between data link layer (MAC address) and network layer (IP address).</a:t>
            </a:r>
            <a:endParaRPr sz="2200"/>
          </a:p>
          <a:p>
            <a:pPr indent="0" lvl="0" marL="0" rtl="0" algn="l">
              <a:lnSpc>
                <a:spcPct val="115000"/>
              </a:lnSpc>
              <a:spcBef>
                <a:spcPts val="600"/>
              </a:spcBef>
              <a:spcAft>
                <a:spcPts val="0"/>
              </a:spcAft>
              <a:buSzPts val="2400"/>
              <a:buNone/>
            </a:pPr>
            <a:r>
              <a:rPr lang="en" sz="2200"/>
              <a:t>PING -&gt; network layer (IP address).</a:t>
            </a:r>
            <a:endParaRPr sz="2200"/>
          </a:p>
          <a:p>
            <a:pPr indent="0" lvl="0" marL="0" rtl="0" algn="l">
              <a:lnSpc>
                <a:spcPct val="115000"/>
              </a:lnSpc>
              <a:spcBef>
                <a:spcPts val="600"/>
              </a:spcBef>
              <a:spcAft>
                <a:spcPts val="0"/>
              </a:spcAft>
              <a:buSzPts val="2400"/>
              <a:buNone/>
            </a:pPr>
            <a:r>
              <a:rPr lang="en" sz="2200"/>
              <a:t>I will present a working method that can be applied to multiple scenarios.</a:t>
            </a:r>
            <a:endParaRPr sz="2200"/>
          </a:p>
          <a:p>
            <a:pPr indent="0" lvl="0" marL="0" rtl="0" algn="l">
              <a:lnSpc>
                <a:spcPct val="115000"/>
              </a:lnSpc>
              <a:spcBef>
                <a:spcPts val="600"/>
              </a:spcBef>
              <a:spcAft>
                <a:spcPts val="0"/>
              </a:spcAft>
              <a:buSzPts val="2400"/>
              <a:buNone/>
            </a:pPr>
            <a:r>
              <a:rPr lang="en" sz="2200"/>
              <a:t>PROBLEM: a user reports a lack of PC connectivity within the network.</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617" name="Google Shape;617;p6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623" name="Google Shape;623;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TROUBLESHOOTING:</a:t>
            </a:r>
            <a:endParaRPr sz="2200"/>
          </a:p>
          <a:p>
            <a:pPr indent="-368300" lvl="0" marL="457200" rtl="0" algn="l">
              <a:lnSpc>
                <a:spcPct val="115000"/>
              </a:lnSpc>
              <a:spcBef>
                <a:spcPts val="600"/>
              </a:spcBef>
              <a:spcAft>
                <a:spcPts val="0"/>
              </a:spcAft>
              <a:buSzPts val="2200"/>
              <a:buChar char="▪"/>
            </a:pPr>
            <a:r>
              <a:rPr lang="en" sz="2200"/>
              <a:t>Check that the network cable of that PC is in good condition. You can try replacing it. ISO-OSI PHYSICAL LAYER.</a:t>
            </a:r>
            <a:endParaRPr sz="2200"/>
          </a:p>
          <a:p>
            <a:pPr indent="-368300" lvl="0" marL="457200" rtl="0" algn="l">
              <a:lnSpc>
                <a:spcPct val="115000"/>
              </a:lnSpc>
              <a:spcBef>
                <a:spcPts val="0"/>
              </a:spcBef>
              <a:spcAft>
                <a:spcPts val="0"/>
              </a:spcAft>
              <a:buSzPts val="2200"/>
              <a:buChar char="▪"/>
            </a:pPr>
            <a:r>
              <a:rPr lang="en" sz="2200"/>
              <a:t>Check that the PC has a private IP address assigned. Run the “ifconfig”/“ipconfig” command on the Unix/Windows machine. ISO-OSI NETWORK LAYER.</a:t>
            </a:r>
            <a:endParaRPr sz="2200"/>
          </a:p>
          <a:p>
            <a:pPr indent="0" lvl="0" marL="0" rtl="0" algn="l">
              <a:lnSpc>
                <a:spcPct val="115000"/>
              </a:lnSpc>
              <a:spcBef>
                <a:spcPts val="600"/>
              </a:spcBef>
              <a:spcAft>
                <a:spcPts val="0"/>
              </a:spcAft>
              <a:buSzPts val="2400"/>
              <a:buNone/>
            </a:pPr>
            <a:r>
              <a:t/>
            </a:r>
            <a:endParaRPr sz="2200"/>
          </a:p>
          <a:p>
            <a:pPr indent="0" lvl="0" marL="0" rtl="0" algn="l">
              <a:lnSpc>
                <a:spcPct val="115000"/>
              </a:lnSpc>
              <a:spcBef>
                <a:spcPts val="600"/>
              </a:spcBef>
              <a:spcAft>
                <a:spcPts val="0"/>
              </a:spcAft>
              <a:buSzPts val="2400"/>
              <a:buNone/>
            </a:pPr>
            <a:r>
              <a:t/>
            </a:r>
            <a:endParaRPr sz="2200"/>
          </a:p>
        </p:txBody>
      </p:sp>
      <p:pic>
        <p:nvPicPr>
          <p:cNvPr id="624" name="Google Shape;624;p6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630" name="Google Shape;630;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1800"/>
              <a:t>TROUBLESHOOTING:</a:t>
            </a:r>
            <a:endParaRPr sz="1800"/>
          </a:p>
          <a:p>
            <a:pPr indent="-342900" lvl="0" marL="457200" rtl="0" algn="l">
              <a:lnSpc>
                <a:spcPct val="115000"/>
              </a:lnSpc>
              <a:spcBef>
                <a:spcPts val="600"/>
              </a:spcBef>
              <a:spcAft>
                <a:spcPts val="0"/>
              </a:spcAft>
              <a:buSzPts val="1800"/>
              <a:buChar char="▪"/>
            </a:pPr>
            <a:r>
              <a:rPr lang="en" sz="1800"/>
              <a:t>If you do not have direct access to the PC, try using another one to launch the "PING IP-address PC" command where “IP-address PC” is the IP address of the PC. ISO-OSI NETWORK LAYER.</a:t>
            </a:r>
            <a:endParaRPr sz="1800"/>
          </a:p>
          <a:p>
            <a:pPr indent="0" lvl="0" marL="457200" rtl="0" algn="l">
              <a:lnSpc>
                <a:spcPct val="115000"/>
              </a:lnSpc>
              <a:spcBef>
                <a:spcPts val="600"/>
              </a:spcBef>
              <a:spcAft>
                <a:spcPts val="0"/>
              </a:spcAft>
              <a:buSzPts val="2400"/>
              <a:buNone/>
            </a:pPr>
            <a:r>
              <a:t/>
            </a:r>
            <a:endParaRPr sz="1800"/>
          </a:p>
          <a:p>
            <a:pPr indent="-342900" lvl="0" marL="457200" rtl="0" algn="l">
              <a:lnSpc>
                <a:spcPct val="115000"/>
              </a:lnSpc>
              <a:spcBef>
                <a:spcPts val="600"/>
              </a:spcBef>
              <a:spcAft>
                <a:spcPts val="0"/>
              </a:spcAft>
              <a:buSzPts val="1800"/>
              <a:buChar char="▪"/>
            </a:pPr>
            <a:r>
              <a:rPr lang="en" sz="1800"/>
              <a:t>If the PING command does not offer a positive response, execute the ARP command and check the presence of the MAC/IP address association on that PC. ISO-OSI DATA LINK LAYER.</a:t>
            </a:r>
            <a:endParaRPr sz="1800"/>
          </a:p>
          <a:p>
            <a:pPr indent="0" lvl="0" marL="0" rtl="0" algn="l">
              <a:lnSpc>
                <a:spcPct val="115000"/>
              </a:lnSpc>
              <a:spcBef>
                <a:spcPts val="600"/>
              </a:spcBef>
              <a:spcAft>
                <a:spcPts val="0"/>
              </a:spcAft>
              <a:buSzPts val="2400"/>
              <a:buNone/>
            </a:pPr>
            <a:r>
              <a:t/>
            </a:r>
            <a:endParaRPr sz="1800"/>
          </a:p>
          <a:p>
            <a:pPr indent="0" lvl="0" marL="0" rtl="0" algn="l">
              <a:lnSpc>
                <a:spcPct val="115000"/>
              </a:lnSpc>
              <a:spcBef>
                <a:spcPts val="600"/>
              </a:spcBef>
              <a:spcAft>
                <a:spcPts val="0"/>
              </a:spcAft>
              <a:buSzPts val="2400"/>
              <a:buNone/>
            </a:pPr>
            <a:r>
              <a:t/>
            </a:r>
            <a:endParaRPr sz="1800"/>
          </a:p>
        </p:txBody>
      </p:sp>
      <p:pic>
        <p:nvPicPr>
          <p:cNvPr id="631" name="Google Shape;631;p7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637" name="Google Shape;637;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200"/>
              <a:t>If the PC does not respond to the PING command but the ARP entry is present, then we might be dealing with a network layer problem. If even the ARP is present, it is then an issue of the data link layer.</a:t>
            </a:r>
            <a:endParaRPr sz="2200"/>
          </a:p>
        </p:txBody>
      </p:sp>
      <p:pic>
        <p:nvPicPr>
          <p:cNvPr id="638" name="Google Shape;638;p7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130" name="Google Shape;13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Layer distinction is conventional (some protocols operate at different layers) but convenient to focus on specific aspects.</a:t>
            </a:r>
            <a:endParaRPr/>
          </a:p>
          <a:p>
            <a:pPr indent="0" lvl="0" marL="0" rtl="0" algn="l">
              <a:lnSpc>
                <a:spcPct val="115000"/>
              </a:lnSpc>
              <a:spcBef>
                <a:spcPts val="600"/>
              </a:spcBef>
              <a:spcAft>
                <a:spcPts val="0"/>
              </a:spcAft>
              <a:buSzPts val="2400"/>
              <a:buNone/>
            </a:pPr>
            <a:r>
              <a:rPr lang="en"/>
              <a:t>Here we will only discuss physical, data link, network, transport and application layer.</a:t>
            </a:r>
            <a:endParaRPr/>
          </a:p>
          <a:p>
            <a:pPr indent="0" lvl="0" marL="0" rtl="0" algn="l">
              <a:lnSpc>
                <a:spcPct val="115000"/>
              </a:lnSpc>
              <a:spcBef>
                <a:spcPts val="600"/>
              </a:spcBef>
              <a:spcAft>
                <a:spcPts val="0"/>
              </a:spcAft>
              <a:buSzPts val="2400"/>
              <a:buNone/>
            </a:pPr>
            <a:r>
              <a:rPr lang="en"/>
              <a:t>Session and Presentation are not very relevant for our purposes and for understanding how the network works.</a:t>
            </a:r>
            <a:endParaRPr/>
          </a:p>
        </p:txBody>
      </p:sp>
      <p:pic>
        <p:nvPicPr>
          <p:cNvPr id="131" name="Google Shape;131;p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THEORY</a:t>
            </a:r>
            <a:endParaRPr/>
          </a:p>
        </p:txBody>
      </p:sp>
      <p:sp>
        <p:nvSpPr>
          <p:cNvPr id="137" name="Google Shape;13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b="1" lang="en">
                <a:latin typeface="Encode Sans"/>
                <a:ea typeface="Encode Sans"/>
                <a:cs typeface="Encode Sans"/>
                <a:sym typeface="Encode Sans"/>
              </a:rPr>
              <a:t>Physical Layer</a:t>
            </a:r>
            <a:r>
              <a:rPr lang="en"/>
              <a:t>: this layer includes everything related to the transfer of data within a specific means of communication (copper, optic fiber or radio wave).</a:t>
            </a:r>
            <a:endParaRPr/>
          </a:p>
        </p:txBody>
      </p:sp>
      <p:pic>
        <p:nvPicPr>
          <p:cNvPr id="138" name="Google Shape;138;p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