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y="5143500" cx="9144000"/>
  <p:notesSz cx="6858000" cy="9144000"/>
  <p:embeddedFontLst>
    <p:embeddedFont>
      <p:font typeface="Encode Sans"/>
      <p:regular r:id="rId80"/>
      <p:bold r:id="rId81"/>
    </p:embeddedFont>
    <p:embeddedFont>
      <p:font typeface="Encode Sans Condensed Thin"/>
      <p:regular r:id="rId82"/>
      <p:bold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4" roundtripDataSignature="AMtx7mj+bXOaOeX8vxDxLPb9DeCzm7WD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customschemas.google.com/relationships/presentationmetadata" Target="metadata"/><Relationship Id="rId83" Type="http://schemas.openxmlformats.org/officeDocument/2006/relationships/font" Target="fonts/EncodeSansCondensedThin-bold.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EncodeSans-regular.fntdata"/><Relationship Id="rId82" Type="http://schemas.openxmlformats.org/officeDocument/2006/relationships/font" Target="fonts/EncodeSansCondensedThin-regular.fntdata"/><Relationship Id="rId81" Type="http://schemas.openxmlformats.org/officeDocument/2006/relationships/font" Target="fonts/Encode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17e8caa4e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717e8caa4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f4970c213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7f4970c21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1ba338388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71ba33838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1c64e8fa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71c64e8fa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1c64e8fa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71c64e8fa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f4970c21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7f4970c2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1c64e8fa1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71c64e8fa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uci set network.lan.ipaddr=192.168.0.1</a:t>
            </a:r>
            <a:endParaRPr sz="12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uci set network.lan.proto='static' </a:t>
            </a:r>
            <a:endParaRPr sz="12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uci set network.wan.ipaddr=192.168.1.1</a:t>
            </a:r>
            <a:endParaRPr sz="12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uci set network.wan.proto='static'</a:t>
            </a:r>
            <a:endParaRPr sz="12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uci commit &amp;&amp; /etc/init.d/network restart</a:t>
            </a:r>
            <a:endParaRPr sz="12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200">
              <a:solidFill>
                <a:schemeClr val="dk2"/>
              </a:solidFill>
              <a:latin typeface="Courier New"/>
              <a:ea typeface="Courier New"/>
              <a:cs typeface="Courier New"/>
              <a:sym typeface="Courier New"/>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71c64e8fa1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71c64e8fa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71c64e8fa1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71c64e8fa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iptables -L</a:t>
            </a:r>
            <a:endParaRPr/>
          </a:p>
          <a:p>
            <a:pPr indent="0" lvl="0" marL="0" rtl="0" algn="l">
              <a:lnSpc>
                <a:spcPct val="100000"/>
              </a:lnSpc>
              <a:spcBef>
                <a:spcPts val="0"/>
              </a:spcBef>
              <a:spcAft>
                <a:spcPts val="0"/>
              </a:spcAft>
              <a:buClr>
                <a:schemeClr val="dk1"/>
              </a:buClr>
              <a:buSzPts val="1100"/>
              <a:buFont typeface="Arial"/>
              <a:buNone/>
            </a:pPr>
            <a:r>
              <a:rPr lang="en"/>
              <a:t>iptables -F</a:t>
            </a:r>
            <a:endParaRPr/>
          </a:p>
          <a:p>
            <a:pPr indent="0" lvl="0" marL="0" rtl="0" algn="l">
              <a:lnSpc>
                <a:spcPct val="100000"/>
              </a:lnSpc>
              <a:spcBef>
                <a:spcPts val="0"/>
              </a:spcBef>
              <a:spcAft>
                <a:spcPts val="0"/>
              </a:spcAft>
              <a:buClr>
                <a:schemeClr val="dk1"/>
              </a:buClr>
              <a:buSzPts val="1100"/>
              <a:buFont typeface="Arial"/>
              <a:buNone/>
            </a:pPr>
            <a:r>
              <a:rPr lang="en"/>
              <a:t>iptables -P INPUT ACCEPT</a:t>
            </a:r>
            <a:endParaRPr/>
          </a:p>
          <a:p>
            <a:pPr indent="0" lvl="0" marL="0" rtl="0" algn="l">
              <a:lnSpc>
                <a:spcPct val="100000"/>
              </a:lnSpc>
              <a:spcBef>
                <a:spcPts val="0"/>
              </a:spcBef>
              <a:spcAft>
                <a:spcPts val="0"/>
              </a:spcAft>
              <a:buClr>
                <a:schemeClr val="dk1"/>
              </a:buClr>
              <a:buSzPts val="1100"/>
              <a:buFont typeface="Arial"/>
              <a:buNone/>
            </a:pPr>
            <a:r>
              <a:rPr lang="en"/>
              <a:t>iptables -P OUTPUT ACCEPT</a:t>
            </a:r>
            <a:endParaRPr/>
          </a:p>
          <a:p>
            <a:pPr indent="0" lvl="0" marL="0" rtl="0" algn="l">
              <a:lnSpc>
                <a:spcPct val="100000"/>
              </a:lnSpc>
              <a:spcBef>
                <a:spcPts val="0"/>
              </a:spcBef>
              <a:spcAft>
                <a:spcPts val="0"/>
              </a:spcAft>
              <a:buClr>
                <a:schemeClr val="dk1"/>
              </a:buClr>
              <a:buSzPts val="1100"/>
              <a:buFont typeface="Arial"/>
              <a:buNone/>
            </a:pPr>
            <a:r>
              <a:rPr lang="en"/>
              <a:t>iptables -P FORWARD ACCEPT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71c64e8fa1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g71c64e8fa1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71c64e8fa1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71c64e8fa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71c64e8fa1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71c64e8fa1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17e8caa4e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717e8caa4e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17e8caa4e_1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717e8caa4e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717e8caa4e_0_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g717e8caa4e_0_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717e8caa4e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717e8caa4e_0_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g717e8caa4e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717e8caa4e_0_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g717e8caa4e_0_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g717e8caa4e_0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chemeClr val="accent2"/>
        </a:solidFill>
      </p:bgPr>
    </p:bg>
    <p:spTree>
      <p:nvGrpSpPr>
        <p:cNvPr id="50" name="Shape 50"/>
        <p:cNvGrpSpPr/>
        <p:nvPr/>
      </p:nvGrpSpPr>
      <p:grpSpPr>
        <a:xfrm>
          <a:off x="0" y="0"/>
          <a:ext cx="0" cy="0"/>
          <a:chOff x="0" y="0"/>
          <a:chExt cx="0" cy="0"/>
        </a:xfrm>
      </p:grpSpPr>
      <p:sp>
        <p:nvSpPr>
          <p:cNvPr id="51" name="Google Shape;51;g717e8caa4e_0_45"/>
          <p:cNvSpPr/>
          <p:nvPr/>
        </p:nvSpPr>
        <p:spPr>
          <a:xfrm>
            <a:off x="0" y="3493950"/>
            <a:ext cx="9144000" cy="164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2" name="Google Shape;52;g717e8caa4e_0_45"/>
          <p:cNvSpPr/>
          <p:nvPr/>
        </p:nvSpPr>
        <p:spPr>
          <a:xfrm>
            <a:off x="3747300" y="3493900"/>
            <a:ext cx="1649400" cy="1649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717e8caa4e_0_45"/>
          <p:cNvSpPr txBox="1"/>
          <p:nvPr>
            <p:ph type="ctrTitle"/>
          </p:nvPr>
        </p:nvSpPr>
        <p:spPr>
          <a:xfrm>
            <a:off x="984050" y="0"/>
            <a:ext cx="7175700" cy="349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bg>
      <p:bgPr>
        <a:solidFill>
          <a:schemeClr val="accent2"/>
        </a:solidFill>
      </p:bgPr>
    </p:bg>
    <p:spTree>
      <p:nvGrpSpPr>
        <p:cNvPr id="54" name="Shape 54"/>
        <p:cNvGrpSpPr/>
        <p:nvPr/>
      </p:nvGrpSpPr>
      <p:grpSpPr>
        <a:xfrm>
          <a:off x="0" y="0"/>
          <a:ext cx="0" cy="0"/>
          <a:chOff x="0" y="0"/>
          <a:chExt cx="0" cy="0"/>
        </a:xfrm>
      </p:grpSpPr>
      <p:sp>
        <p:nvSpPr>
          <p:cNvPr id="55" name="Google Shape;55;g717e8caa4e_0_49"/>
          <p:cNvSpPr/>
          <p:nvPr/>
        </p:nvSpPr>
        <p:spPr>
          <a:xfrm>
            <a:off x="0" y="4044100"/>
            <a:ext cx="9144000" cy="1099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6" name="Google Shape;56;g717e8caa4e_0_49"/>
          <p:cNvSpPr/>
          <p:nvPr/>
        </p:nvSpPr>
        <p:spPr>
          <a:xfrm>
            <a:off x="4022400" y="4044100"/>
            <a:ext cx="10992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717e8caa4e_0_49"/>
          <p:cNvSpPr txBox="1"/>
          <p:nvPr>
            <p:ph type="ctrTitle"/>
          </p:nvPr>
        </p:nvSpPr>
        <p:spPr>
          <a:xfrm>
            <a:off x="1735925" y="1126150"/>
            <a:ext cx="56721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g717e8caa4e_0_49"/>
          <p:cNvSpPr txBox="1"/>
          <p:nvPr>
            <p:ph idx="1" type="subTitle"/>
          </p:nvPr>
        </p:nvSpPr>
        <p:spPr>
          <a:xfrm>
            <a:off x="1735925" y="2665541"/>
            <a:ext cx="56721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27272D"/>
              </a:buClr>
              <a:buSzPts val="1800"/>
              <a:buNone/>
              <a:defRPr sz="1800">
                <a:solidFill>
                  <a:srgbClr val="27272D"/>
                </a:solidFill>
              </a:defRPr>
            </a:lvl1pPr>
            <a:lvl2pPr lvl="1" algn="ctr">
              <a:lnSpc>
                <a:spcPct val="115000"/>
              </a:lnSpc>
              <a:spcBef>
                <a:spcPts val="0"/>
              </a:spcBef>
              <a:spcAft>
                <a:spcPts val="0"/>
              </a:spcAft>
              <a:buClr>
                <a:srgbClr val="27272D"/>
              </a:buClr>
              <a:buSzPts val="1800"/>
              <a:buNone/>
              <a:defRPr sz="1800">
                <a:solidFill>
                  <a:srgbClr val="27272D"/>
                </a:solidFill>
              </a:defRPr>
            </a:lvl2pPr>
            <a:lvl3pPr lvl="2" algn="ctr">
              <a:lnSpc>
                <a:spcPct val="115000"/>
              </a:lnSpc>
              <a:spcBef>
                <a:spcPts val="0"/>
              </a:spcBef>
              <a:spcAft>
                <a:spcPts val="0"/>
              </a:spcAft>
              <a:buClr>
                <a:srgbClr val="27272D"/>
              </a:buClr>
              <a:buSzPts val="1800"/>
              <a:buNone/>
              <a:defRPr sz="1800">
                <a:solidFill>
                  <a:srgbClr val="27272D"/>
                </a:solidFill>
              </a:defRPr>
            </a:lvl3pPr>
            <a:lvl4pPr lvl="3" algn="ctr">
              <a:lnSpc>
                <a:spcPct val="115000"/>
              </a:lnSpc>
              <a:spcBef>
                <a:spcPts val="0"/>
              </a:spcBef>
              <a:spcAft>
                <a:spcPts val="0"/>
              </a:spcAft>
              <a:buClr>
                <a:srgbClr val="27272D"/>
              </a:buClr>
              <a:buSzPts val="1800"/>
              <a:buNone/>
              <a:defRPr sz="1800">
                <a:solidFill>
                  <a:srgbClr val="27272D"/>
                </a:solidFill>
              </a:defRPr>
            </a:lvl4pPr>
            <a:lvl5pPr lvl="4" algn="ctr">
              <a:lnSpc>
                <a:spcPct val="115000"/>
              </a:lnSpc>
              <a:spcBef>
                <a:spcPts val="0"/>
              </a:spcBef>
              <a:spcAft>
                <a:spcPts val="0"/>
              </a:spcAft>
              <a:buClr>
                <a:srgbClr val="27272D"/>
              </a:buClr>
              <a:buSzPts val="1800"/>
              <a:buNone/>
              <a:defRPr sz="1800">
                <a:solidFill>
                  <a:srgbClr val="27272D"/>
                </a:solidFill>
              </a:defRPr>
            </a:lvl5pPr>
            <a:lvl6pPr lvl="5" algn="ctr">
              <a:lnSpc>
                <a:spcPct val="115000"/>
              </a:lnSpc>
              <a:spcBef>
                <a:spcPts val="0"/>
              </a:spcBef>
              <a:spcAft>
                <a:spcPts val="0"/>
              </a:spcAft>
              <a:buClr>
                <a:srgbClr val="27272D"/>
              </a:buClr>
              <a:buSzPts val="1800"/>
              <a:buNone/>
              <a:defRPr sz="1800">
                <a:solidFill>
                  <a:srgbClr val="27272D"/>
                </a:solidFill>
              </a:defRPr>
            </a:lvl6pPr>
            <a:lvl7pPr lvl="6" algn="ctr">
              <a:lnSpc>
                <a:spcPct val="115000"/>
              </a:lnSpc>
              <a:spcBef>
                <a:spcPts val="0"/>
              </a:spcBef>
              <a:spcAft>
                <a:spcPts val="0"/>
              </a:spcAft>
              <a:buClr>
                <a:srgbClr val="27272D"/>
              </a:buClr>
              <a:buSzPts val="1800"/>
              <a:buNone/>
              <a:defRPr sz="1800">
                <a:solidFill>
                  <a:srgbClr val="27272D"/>
                </a:solidFill>
              </a:defRPr>
            </a:lvl7pPr>
            <a:lvl8pPr lvl="7" algn="ctr">
              <a:lnSpc>
                <a:spcPct val="115000"/>
              </a:lnSpc>
              <a:spcBef>
                <a:spcPts val="0"/>
              </a:spcBef>
              <a:spcAft>
                <a:spcPts val="0"/>
              </a:spcAft>
              <a:buClr>
                <a:srgbClr val="27272D"/>
              </a:buClr>
              <a:buSzPts val="1800"/>
              <a:buNone/>
              <a:defRPr sz="1800">
                <a:solidFill>
                  <a:srgbClr val="27272D"/>
                </a:solidFill>
              </a:defRPr>
            </a:lvl8pPr>
            <a:lvl9pPr lvl="8" algn="ctr">
              <a:lnSpc>
                <a:spcPct val="115000"/>
              </a:lnSpc>
              <a:spcBef>
                <a:spcPts val="0"/>
              </a:spcBef>
              <a:spcAft>
                <a:spcPts val="0"/>
              </a:spcAft>
              <a:buClr>
                <a:srgbClr val="27272D"/>
              </a:buClr>
              <a:buSzPts val="1800"/>
              <a:buNone/>
              <a:defRPr sz="1800">
                <a:solidFill>
                  <a:srgbClr val="27272D"/>
                </a:solidFill>
              </a:defRPr>
            </a:lvl9pPr>
          </a:lstStyle>
          <a:p/>
        </p:txBody>
      </p:sp>
      <p:cxnSp>
        <p:nvCxnSpPr>
          <p:cNvPr id="59" name="Google Shape;59;g717e8caa4e_0_49"/>
          <p:cNvCxnSpPr/>
          <p:nvPr/>
        </p:nvCxnSpPr>
        <p:spPr>
          <a:xfrm>
            <a:off x="3527100" y="2474305"/>
            <a:ext cx="2089800" cy="0"/>
          </a:xfrm>
          <a:prstGeom prst="straightConnector1">
            <a:avLst/>
          </a:prstGeom>
          <a:noFill/>
          <a:ln cap="flat" cmpd="sng" w="19050">
            <a:solidFill>
              <a:schemeClr val="accent1"/>
            </a:solidFill>
            <a:prstDash val="solid"/>
            <a:round/>
            <a:headEnd len="med" w="med" type="diamond"/>
            <a:tailEnd len="med" w="med" type="diamon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ed">
  <p:cSld name="BLANK_1">
    <p:bg>
      <p:bgPr>
        <a:solidFill>
          <a:schemeClr val="accent2"/>
        </a:solidFill>
      </p:bgPr>
    </p:bg>
    <p:spTree>
      <p:nvGrpSpPr>
        <p:cNvPr id="60" name="Shape 60"/>
        <p:cNvGrpSpPr/>
        <p:nvPr/>
      </p:nvGrpSpPr>
      <p:grpSpPr>
        <a:xfrm>
          <a:off x="0" y="0"/>
          <a:ext cx="0" cy="0"/>
          <a:chOff x="0" y="0"/>
          <a:chExt cx="0" cy="0"/>
        </a:xfrm>
      </p:grpSpPr>
      <p:sp>
        <p:nvSpPr>
          <p:cNvPr id="61" name="Google Shape;61;g717e8caa4e_0_55"/>
          <p:cNvSpPr/>
          <p:nvPr/>
        </p:nvSpPr>
        <p:spPr>
          <a:xfrm>
            <a:off x="0" y="4593700"/>
            <a:ext cx="9144000" cy="549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2" name="Google Shape;62;g717e8caa4e_0_55"/>
          <p:cNvSpPr/>
          <p:nvPr/>
        </p:nvSpPr>
        <p:spPr>
          <a:xfrm>
            <a:off x="3473700" y="4593700"/>
            <a:ext cx="2196600" cy="549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717e8caa4e_0_55"/>
          <p:cNvSpPr/>
          <p:nvPr/>
        </p:nvSpPr>
        <p:spPr>
          <a:xfrm>
            <a:off x="4023300" y="4593700"/>
            <a:ext cx="1097400" cy="549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717e8caa4e_0_55"/>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717e8caa4e_0_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g717e8caa4e_0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717e8caa4e_0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g717e8caa4e_0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g717e8caa4e_0_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g717e8caa4e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g717e8caa4e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g717e8caa4e_0_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g717e8caa4e_0_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g717e8caa4e_0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717e8caa4e_0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g717e8caa4e_0_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g717e8caa4e_0_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g717e8caa4e_0_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g717e8caa4e_0_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g717e8caa4e_0_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g717e8caa4e_0_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g717e8caa4e_0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717e8caa4e_0_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g717e8caa4e_0_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g717e8caa4e_0_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g717e8caa4e_0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717e8caa4e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717e8caa4e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717e8caa4e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wireshark.org/" TargetMode="External"/><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checkpoint.com/" TargetMode="External"/><Relationship Id="rId4" Type="http://schemas.openxmlformats.org/officeDocument/2006/relationships/hyperlink" Target="https://www.paloaltonetworks.com/" TargetMode="External"/><Relationship Id="rId5" Type="http://schemas.openxmlformats.org/officeDocument/2006/relationships/hyperlink" Target="https://www.fortinet.com/" TargetMode="External"/><Relationship Id="rId6" Type="http://schemas.openxmlformats.org/officeDocument/2006/relationships/hyperlink" Target="https://www.cisco.com/c/en/us/products/security/firewalls/index.html" TargetMode="External"/><Relationship Id="rId7"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pfsense.org/" TargetMode="External"/><Relationship Id="rId4" Type="http://schemas.openxmlformats.org/officeDocument/2006/relationships/hyperlink" Target="https://www.pfsense.org/" TargetMode="External"/><Relationship Id="rId5"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 Id="rId4"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ns3.com"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311708" y="744575"/>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7200"/>
              <a:t>PENETRATION TESTING</a:t>
            </a:r>
            <a:endParaRPr sz="7200"/>
          </a:p>
        </p:txBody>
      </p:sp>
      <p:pic>
        <p:nvPicPr>
          <p:cNvPr id="70" name="Google Shape;70;p1"/>
          <p:cNvPicPr preferRelativeResize="0"/>
          <p:nvPr/>
        </p:nvPicPr>
        <p:blipFill rotWithShape="1">
          <a:blip r:embed="rId3">
            <a:alphaModFix/>
          </a:blip>
          <a:srcRect b="0" l="0" r="0" t="0"/>
          <a:stretch/>
        </p:blipFill>
        <p:spPr>
          <a:xfrm>
            <a:off x="3806300" y="3493800"/>
            <a:ext cx="1531405" cy="1649700"/>
          </a:xfrm>
          <a:prstGeom prst="rect">
            <a:avLst/>
          </a:prstGeom>
          <a:noFill/>
          <a:ln>
            <a:noFill/>
          </a:ln>
        </p:spPr>
      </p:pic>
      <p:pic>
        <p:nvPicPr>
          <p:cNvPr id="71" name="Google Shape;71;p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LAN - WAN - DMZ</a:t>
            </a:r>
            <a:endParaRPr/>
          </a:p>
        </p:txBody>
      </p:sp>
      <p:grpSp>
        <p:nvGrpSpPr>
          <p:cNvPr id="144" name="Google Shape;144;p11"/>
          <p:cNvGrpSpPr/>
          <p:nvPr/>
        </p:nvGrpSpPr>
        <p:grpSpPr>
          <a:xfrm>
            <a:off x="4392102" y="4301022"/>
            <a:ext cx="359234" cy="585619"/>
            <a:chOff x="6730350" y="2315900"/>
            <a:chExt cx="257700" cy="420100"/>
          </a:xfrm>
        </p:grpSpPr>
        <p:sp>
          <p:nvSpPr>
            <p:cNvPr id="145" name="Google Shape;145;p11"/>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1"/>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1"/>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0" name="Google Shape;150;p1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LAN - WAN - DMZ</a:t>
            </a:r>
            <a:endParaRPr/>
          </a:p>
        </p:txBody>
      </p:sp>
      <p:sp>
        <p:nvSpPr>
          <p:cNvPr id="156" name="Google Shape;15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In order to interact with a medium/large network, we first need to define its topology.</a:t>
            </a:r>
            <a:endParaRPr/>
          </a:p>
          <a:p>
            <a:pPr indent="0" lvl="0" marL="0" rtl="0" algn="l">
              <a:lnSpc>
                <a:spcPct val="115000"/>
              </a:lnSpc>
              <a:spcBef>
                <a:spcPts val="600"/>
              </a:spcBef>
              <a:spcAft>
                <a:spcPts val="0"/>
              </a:spcAft>
              <a:buClr>
                <a:schemeClr val="dk1"/>
              </a:buClr>
              <a:buSzPts val="1100"/>
              <a:buFont typeface="Arial"/>
              <a:buNone/>
            </a:pPr>
            <a:r>
              <a:rPr lang="en"/>
              <a:t>We split our network into several areas, each characterized by some property.</a:t>
            </a:r>
            <a:endParaRPr/>
          </a:p>
          <a:p>
            <a:pPr indent="0" lvl="0" marL="0" rtl="0" algn="l">
              <a:lnSpc>
                <a:spcPct val="115000"/>
              </a:lnSpc>
              <a:spcBef>
                <a:spcPts val="600"/>
              </a:spcBef>
              <a:spcAft>
                <a:spcPts val="0"/>
              </a:spcAft>
              <a:buSzPts val="2400"/>
              <a:buNone/>
            </a:pPr>
            <a:r>
              <a:rPr lang="en"/>
              <a:t>This is called </a:t>
            </a:r>
            <a:r>
              <a:rPr b="1" lang="en"/>
              <a:t>segmentation</a:t>
            </a:r>
            <a:r>
              <a:rPr lang="en"/>
              <a:t> and helps to organize and manage the traffic passing through our network.</a:t>
            </a:r>
            <a:endParaRPr/>
          </a:p>
        </p:txBody>
      </p:sp>
      <p:pic>
        <p:nvPicPr>
          <p:cNvPr id="157" name="Google Shape;157;p1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LAN - WAN - DMZ</a:t>
            </a:r>
            <a:endParaRPr/>
          </a:p>
        </p:txBody>
      </p:sp>
      <p:sp>
        <p:nvSpPr>
          <p:cNvPr id="163" name="Google Shape;16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first distinction we need to make is between "internal world" and "external world". </a:t>
            </a:r>
            <a:endParaRPr/>
          </a:p>
          <a:p>
            <a:pPr indent="0" lvl="0" marL="0" rtl="0" algn="l">
              <a:lnSpc>
                <a:spcPct val="115000"/>
              </a:lnSpc>
              <a:spcBef>
                <a:spcPts val="600"/>
              </a:spcBef>
              <a:spcAft>
                <a:spcPts val="0"/>
              </a:spcAft>
              <a:buSzPts val="2400"/>
              <a:buNone/>
            </a:pPr>
            <a:r>
              <a:rPr lang="en"/>
              <a:t>By internal world we mean everything happening inside our private network, where our private IP addresses are assigned. This is called LAN (Local Area Network).</a:t>
            </a:r>
            <a:endParaRPr/>
          </a:p>
        </p:txBody>
      </p:sp>
      <p:pic>
        <p:nvPicPr>
          <p:cNvPr id="164" name="Google Shape;164;p1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170" name="Google Shape;170;p14"/>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When we need to communicate with the outside world (especially to connect to the Internet), we will refer to the WAN (Wide Area Network).</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171" name="Google Shape;171;p1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LAN - WAN - DMZ</a:t>
            </a:r>
            <a:endParaRPr/>
          </a:p>
        </p:txBody>
      </p:sp>
      <p:sp>
        <p:nvSpPr>
          <p:cNvPr id="177" name="Google Shape;17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This distinction helps us to emphasize, once again, the concept of "inside" and "outside".</a:t>
            </a:r>
            <a:endParaRPr/>
          </a:p>
          <a:p>
            <a:pPr indent="0" lvl="0" marL="0" rtl="0" algn="l">
              <a:lnSpc>
                <a:spcPct val="115000"/>
              </a:lnSpc>
              <a:spcBef>
                <a:spcPts val="600"/>
              </a:spcBef>
              <a:spcAft>
                <a:spcPts val="0"/>
              </a:spcAft>
              <a:buSzPts val="2400"/>
              <a:buNone/>
            </a:pPr>
            <a:r>
              <a:rPr lang="en"/>
              <a:t>We will almost never use only LAN and WAN. There are also other parts of the network that we will introduce for different purposes. One of these is the so called "DMZ", which means "demilitarized zone".</a:t>
            </a:r>
            <a:endParaRPr/>
          </a:p>
        </p:txBody>
      </p:sp>
      <p:pic>
        <p:nvPicPr>
          <p:cNvPr id="178" name="Google Shape;178;p1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LAN - WAN - DMZ</a:t>
            </a:r>
            <a:endParaRPr/>
          </a:p>
        </p:txBody>
      </p:sp>
      <p:sp>
        <p:nvSpPr>
          <p:cNvPr id="184" name="Google Shape;18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 this area reside services that, although being “inside”, are exposed to the outside world. Precisely because of the implicit risks, the DMZ and LAN should have different security levels and be adequately protected.</a:t>
            </a:r>
            <a:endParaRPr/>
          </a:p>
        </p:txBody>
      </p:sp>
      <p:pic>
        <p:nvPicPr>
          <p:cNvPr id="185" name="Google Shape;185;p1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LAN - WAN - DMZ</a:t>
            </a:r>
            <a:endParaRPr/>
          </a:p>
        </p:txBody>
      </p:sp>
      <p:sp>
        <p:nvSpPr>
          <p:cNvPr id="191" name="Google Shape;19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We can summarize this concept by saying that each network will always consist of a LAN part and a WAN part. </a:t>
            </a:r>
            <a:endParaRPr/>
          </a:p>
          <a:p>
            <a:pPr indent="0" lvl="0" marL="0" rtl="0" algn="l">
              <a:lnSpc>
                <a:spcPct val="115000"/>
              </a:lnSpc>
              <a:spcBef>
                <a:spcPts val="600"/>
              </a:spcBef>
              <a:spcAft>
                <a:spcPts val="0"/>
              </a:spcAft>
              <a:buSzPts val="2400"/>
              <a:buNone/>
            </a:pPr>
            <a:r>
              <a:rPr lang="en"/>
              <a:t>However, if necessary, we can add and define other portions of the network, like for example the DMZ.</a:t>
            </a:r>
            <a:endParaRPr/>
          </a:p>
        </p:txBody>
      </p:sp>
      <p:pic>
        <p:nvPicPr>
          <p:cNvPr id="192" name="Google Shape;192;p1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LAN - WAN - DMZ</a:t>
            </a:r>
            <a:endParaRPr/>
          </a:p>
        </p:txBody>
      </p:sp>
      <p:pic>
        <p:nvPicPr>
          <p:cNvPr id="198" name="Google Shape;198;p1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199" name="Google Shape;199;p18"/>
          <p:cNvPicPr preferRelativeResize="0"/>
          <p:nvPr/>
        </p:nvPicPr>
        <p:blipFill rotWithShape="1">
          <a:blip r:embed="rId4">
            <a:alphaModFix/>
          </a:blip>
          <a:srcRect b="0" l="5665" r="5657" t="0"/>
          <a:stretch/>
        </p:blipFill>
        <p:spPr>
          <a:xfrm>
            <a:off x="1767327" y="947297"/>
            <a:ext cx="6111849" cy="3875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THE SWITCH</a:t>
            </a:r>
            <a:endParaRPr/>
          </a:p>
        </p:txBody>
      </p:sp>
      <p:grpSp>
        <p:nvGrpSpPr>
          <p:cNvPr id="205" name="Google Shape;205;p19"/>
          <p:cNvGrpSpPr/>
          <p:nvPr/>
        </p:nvGrpSpPr>
        <p:grpSpPr>
          <a:xfrm>
            <a:off x="4392102" y="4301022"/>
            <a:ext cx="359234" cy="585619"/>
            <a:chOff x="6730350" y="2315900"/>
            <a:chExt cx="257700" cy="420100"/>
          </a:xfrm>
        </p:grpSpPr>
        <p:sp>
          <p:nvSpPr>
            <p:cNvPr id="206" name="Google Shape;206;p1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1" name="Google Shape;211;p1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217" name="Google Shape;217;p20"/>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The switch is based on MAC addresses and works inside a specific subnet. Within a subnet we can find one or more switches.</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218" name="Google Shape;218;p2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ENTERPRISE NETWORKS</a:t>
            </a:r>
            <a:endParaRPr/>
          </a:p>
        </p:txBody>
      </p:sp>
      <p:grpSp>
        <p:nvGrpSpPr>
          <p:cNvPr id="77" name="Google Shape;77;p2"/>
          <p:cNvGrpSpPr/>
          <p:nvPr/>
        </p:nvGrpSpPr>
        <p:grpSpPr>
          <a:xfrm>
            <a:off x="4392102" y="4301022"/>
            <a:ext cx="359234" cy="585619"/>
            <a:chOff x="6730350" y="2315900"/>
            <a:chExt cx="257700" cy="420100"/>
          </a:xfrm>
        </p:grpSpPr>
        <p:sp>
          <p:nvSpPr>
            <p:cNvPr id="78" name="Google Shape;78;p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3" name="Google Shape;83;p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84" name="Google Shape;8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SWITCH</a:t>
            </a:r>
            <a:endParaRPr/>
          </a:p>
        </p:txBody>
      </p:sp>
      <p:sp>
        <p:nvSpPr>
          <p:cNvPr id="224" name="Google Shape;224;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 switch can never be connected to two or more subnets (as there would be the need to perform routing).</a:t>
            </a:r>
            <a:endParaRPr/>
          </a:p>
          <a:p>
            <a:pPr indent="0" lvl="0" marL="0" rtl="0" algn="l">
              <a:lnSpc>
                <a:spcPct val="115000"/>
              </a:lnSpc>
              <a:spcBef>
                <a:spcPts val="600"/>
              </a:spcBef>
              <a:spcAft>
                <a:spcPts val="0"/>
              </a:spcAft>
              <a:buSzPts val="2400"/>
              <a:buNone/>
            </a:pPr>
            <a:r>
              <a:rPr lang="en"/>
              <a:t>Each time more PCs need to communicate within the same subnet, we will have to insert and then configure a switch. This device is made up of several ports, which work as multiple network interfaces.</a:t>
            </a:r>
            <a:endParaRPr/>
          </a:p>
        </p:txBody>
      </p:sp>
      <p:pic>
        <p:nvPicPr>
          <p:cNvPr id="225" name="Google Shape;225;p2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 SWITCH</a:t>
            </a:r>
            <a:endParaRPr/>
          </a:p>
        </p:txBody>
      </p:sp>
      <p:sp>
        <p:nvSpPr>
          <p:cNvPr id="231" name="Google Shape;23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 each port, we can insert the network cable of the PCs that we want to communicate through the switch.</a:t>
            </a:r>
            <a:endParaRPr/>
          </a:p>
        </p:txBody>
      </p:sp>
      <p:pic>
        <p:nvPicPr>
          <p:cNvPr id="232" name="Google Shape;232;p2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 SWITCH</a:t>
            </a:r>
            <a:endParaRPr/>
          </a:p>
        </p:txBody>
      </p:sp>
      <p:pic>
        <p:nvPicPr>
          <p:cNvPr id="238" name="Google Shape;238;p2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39" name="Google Shape;239;p23"/>
          <p:cNvPicPr preferRelativeResize="0"/>
          <p:nvPr/>
        </p:nvPicPr>
        <p:blipFill rotWithShape="1">
          <a:blip r:embed="rId4">
            <a:alphaModFix/>
          </a:blip>
          <a:srcRect b="0" l="0" r="0" t="0"/>
          <a:stretch/>
        </p:blipFill>
        <p:spPr>
          <a:xfrm>
            <a:off x="1062938" y="1630847"/>
            <a:ext cx="6470313" cy="18818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 SWITCH</a:t>
            </a:r>
            <a:endParaRPr/>
          </a:p>
        </p:txBody>
      </p:sp>
      <p:sp>
        <p:nvSpPr>
          <p:cNvPr id="245" name="Google Shape;245;p24"/>
          <p:cNvSpPr txBox="1"/>
          <p:nvPr>
            <p:ph idx="1" type="body"/>
          </p:nvPr>
        </p:nvSpPr>
        <p:spPr>
          <a:xfrm>
            <a:off x="549600" y="1129400"/>
            <a:ext cx="7497000" cy="29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packets sorted by the switch are called FRAME. One of the key features of the switch is its ability to forward packets in an efficient way.</a:t>
            </a:r>
            <a:endParaRPr/>
          </a:p>
          <a:p>
            <a:pPr indent="0" lvl="0" marL="0" rtl="0" algn="l">
              <a:lnSpc>
                <a:spcPct val="115000"/>
              </a:lnSpc>
              <a:spcBef>
                <a:spcPts val="600"/>
              </a:spcBef>
              <a:spcAft>
                <a:spcPts val="0"/>
              </a:spcAft>
              <a:buSzPts val="2400"/>
              <a:buNone/>
            </a:pPr>
            <a:r>
              <a:rPr lang="en"/>
              <a:t>A switch reads the destination MAC address contained in the Ethernet frames.</a:t>
            </a:r>
            <a:endParaRPr/>
          </a:p>
          <a:p>
            <a:pPr indent="0" lvl="0" marL="0" rtl="0" algn="l">
              <a:lnSpc>
                <a:spcPct val="115000"/>
              </a:lnSpc>
              <a:spcBef>
                <a:spcPts val="600"/>
              </a:spcBef>
              <a:spcAft>
                <a:spcPts val="0"/>
              </a:spcAft>
              <a:buSzPts val="2400"/>
              <a:buNone/>
            </a:pPr>
            <a:r>
              <a:rPr lang="en"/>
              <a:t>The MAC uniquely identifies a machine and, thus, a port in the switch. </a:t>
            </a:r>
            <a:endParaRPr/>
          </a:p>
          <a:p>
            <a:pPr indent="0" lvl="0" marL="0" rtl="0" algn="l">
              <a:lnSpc>
                <a:spcPct val="115000"/>
              </a:lnSpc>
              <a:spcBef>
                <a:spcPts val="600"/>
              </a:spcBef>
              <a:spcAft>
                <a:spcPts val="0"/>
              </a:spcAft>
              <a:buSzPts val="2400"/>
              <a:buNone/>
            </a:pPr>
            <a:r>
              <a:rPr lang="en"/>
              <a:t>Thus, minimal frame inspection is needed (just reading the MAC address) and no broadcastings (the recipient is connected through a wire).</a:t>
            </a:r>
            <a:endParaRPr/>
          </a:p>
          <a:p>
            <a:pPr indent="0" lvl="0" marL="0" rtl="0" algn="l">
              <a:lnSpc>
                <a:spcPct val="115000"/>
              </a:lnSpc>
              <a:spcBef>
                <a:spcPts val="600"/>
              </a:spcBef>
              <a:spcAft>
                <a:spcPts val="0"/>
              </a:spcAft>
              <a:buSzPts val="2400"/>
              <a:buNone/>
            </a:pPr>
            <a:r>
              <a:t/>
            </a:r>
            <a:endParaRPr/>
          </a:p>
        </p:txBody>
      </p:sp>
      <p:pic>
        <p:nvPicPr>
          <p:cNvPr id="246" name="Google Shape;246;p2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717e8caa4e_1_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ETHERNET FRAME</a:t>
            </a:r>
            <a:endParaRPr/>
          </a:p>
        </p:txBody>
      </p:sp>
      <p:pic>
        <p:nvPicPr>
          <p:cNvPr id="252" name="Google Shape;252;g717e8caa4e_1_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53" name="Google Shape;253;g717e8caa4e_1_0"/>
          <p:cNvPicPr preferRelativeResize="0"/>
          <p:nvPr/>
        </p:nvPicPr>
        <p:blipFill rotWithShape="1">
          <a:blip r:embed="rId4">
            <a:alphaModFix/>
          </a:blip>
          <a:srcRect b="0" l="0" r="0" t="0"/>
          <a:stretch/>
        </p:blipFill>
        <p:spPr>
          <a:xfrm>
            <a:off x="152400" y="1791412"/>
            <a:ext cx="8839200" cy="156067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SWITCH</a:t>
            </a:r>
            <a:endParaRPr/>
          </a:p>
        </p:txBody>
      </p:sp>
      <p:sp>
        <p:nvSpPr>
          <p:cNvPr id="259" name="Google Shape;25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Now let see the detailed process behind how this device works:</a:t>
            </a:r>
            <a:endParaRPr/>
          </a:p>
          <a:p>
            <a:pPr indent="-381000" lvl="0" marL="457200" rtl="0" algn="l">
              <a:lnSpc>
                <a:spcPct val="115000"/>
              </a:lnSpc>
              <a:spcBef>
                <a:spcPts val="600"/>
              </a:spcBef>
              <a:spcAft>
                <a:spcPts val="0"/>
              </a:spcAft>
              <a:buSzPts val="2400"/>
              <a:buChar char="▪"/>
            </a:pPr>
            <a:r>
              <a:rPr lang="en"/>
              <a:t>The switch automatically learns the topology of the LAN network. It can figure out to which of its ports each PC is connected.</a:t>
            </a:r>
            <a:endParaRPr/>
          </a:p>
          <a:p>
            <a:pPr indent="0" lvl="0" marL="0" rtl="0" algn="l">
              <a:lnSpc>
                <a:spcPct val="115000"/>
              </a:lnSpc>
              <a:spcBef>
                <a:spcPts val="600"/>
              </a:spcBef>
              <a:spcAft>
                <a:spcPts val="0"/>
              </a:spcAft>
              <a:buSzPts val="2400"/>
              <a:buNone/>
            </a:pPr>
            <a:r>
              <a:t/>
            </a:r>
            <a:endParaRPr/>
          </a:p>
        </p:txBody>
      </p:sp>
      <p:pic>
        <p:nvPicPr>
          <p:cNvPr id="260" name="Google Shape;260;p2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SWITCH</a:t>
            </a:r>
            <a:endParaRPr/>
          </a:p>
        </p:txBody>
      </p:sp>
      <p:sp>
        <p:nvSpPr>
          <p:cNvPr id="266" name="Google Shape;26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t/>
            </a:r>
            <a:endParaRPr/>
          </a:p>
          <a:p>
            <a:pPr indent="-381000" lvl="0" marL="457200" rtl="0" algn="l">
              <a:lnSpc>
                <a:spcPct val="115000"/>
              </a:lnSpc>
              <a:spcBef>
                <a:spcPts val="600"/>
              </a:spcBef>
              <a:spcAft>
                <a:spcPts val="0"/>
              </a:spcAft>
              <a:buSzPts val="2400"/>
              <a:buChar char="▪"/>
            </a:pPr>
            <a:r>
              <a:rPr lang="en"/>
              <a:t>It summarizes in a table, called the Content Addressable Memory (CAM) table, the associations between each port and MAC address. This table is then automatically updated every time new packets arrive.</a:t>
            </a:r>
            <a:endParaRPr/>
          </a:p>
          <a:p>
            <a:pPr indent="-342900" lvl="0" marL="457200" rtl="0" algn="l">
              <a:lnSpc>
                <a:spcPct val="115000"/>
              </a:lnSpc>
              <a:spcBef>
                <a:spcPts val="600"/>
              </a:spcBef>
              <a:spcAft>
                <a:spcPts val="0"/>
              </a:spcAft>
              <a:buSzPts val="1800"/>
              <a:buChar char="▪"/>
            </a:pPr>
            <a:r>
              <a:rPr lang="en"/>
              <a:t>If a frame from a new source A arrives from port P, then a binding (A,P) is added to the CAM table.</a:t>
            </a:r>
            <a:endParaRPr/>
          </a:p>
          <a:p>
            <a:pPr indent="0" lvl="0" marL="0" rtl="0" algn="l">
              <a:lnSpc>
                <a:spcPct val="115000"/>
              </a:lnSpc>
              <a:spcBef>
                <a:spcPts val="600"/>
              </a:spcBef>
              <a:spcAft>
                <a:spcPts val="0"/>
              </a:spcAft>
              <a:buSzPts val="2400"/>
              <a:buNone/>
            </a:pPr>
            <a:r>
              <a:t/>
            </a:r>
            <a:endParaRPr/>
          </a:p>
        </p:txBody>
      </p:sp>
      <p:pic>
        <p:nvPicPr>
          <p:cNvPr id="267" name="Google Shape;267;p2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SWITCH</a:t>
            </a:r>
            <a:endParaRPr/>
          </a:p>
        </p:txBody>
      </p:sp>
      <p:sp>
        <p:nvSpPr>
          <p:cNvPr id="273" name="Google Shape;27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t/>
            </a:r>
            <a:endParaRPr/>
          </a:p>
          <a:p>
            <a:pPr indent="-381000" lvl="0" marL="457200" rtl="0" algn="l">
              <a:lnSpc>
                <a:spcPct val="115000"/>
              </a:lnSpc>
              <a:spcBef>
                <a:spcPts val="600"/>
              </a:spcBef>
              <a:spcAft>
                <a:spcPts val="0"/>
              </a:spcAft>
              <a:buSzPts val="2400"/>
              <a:buChar char="▪"/>
            </a:pPr>
            <a:r>
              <a:rPr lang="en"/>
              <a:t>Moreover, when a frame arrives at a port, the switch checks whether the recipient's address is already present in the CAM table.</a:t>
            </a:r>
            <a:endParaRPr/>
          </a:p>
          <a:p>
            <a:pPr indent="0" lvl="0" marL="0" rtl="0" algn="l">
              <a:lnSpc>
                <a:spcPct val="115000"/>
              </a:lnSpc>
              <a:spcBef>
                <a:spcPts val="600"/>
              </a:spcBef>
              <a:spcAft>
                <a:spcPts val="0"/>
              </a:spcAft>
              <a:buSzPts val="2400"/>
              <a:buNone/>
            </a:pPr>
            <a:r>
              <a:t/>
            </a:r>
            <a:endParaRPr/>
          </a:p>
        </p:txBody>
      </p:sp>
      <p:pic>
        <p:nvPicPr>
          <p:cNvPr id="274" name="Google Shape;274;p2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SWITCH</a:t>
            </a:r>
            <a:endParaRPr/>
          </a:p>
        </p:txBody>
      </p:sp>
      <p:sp>
        <p:nvSpPr>
          <p:cNvPr id="280" name="Google Shape;28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t/>
            </a:r>
            <a:endParaRPr/>
          </a:p>
          <a:p>
            <a:pPr indent="-381000" lvl="0" marL="457200" rtl="0" algn="l">
              <a:lnSpc>
                <a:spcPct val="115000"/>
              </a:lnSpc>
              <a:spcBef>
                <a:spcPts val="600"/>
              </a:spcBef>
              <a:spcAft>
                <a:spcPts val="0"/>
              </a:spcAft>
              <a:buSzPts val="2400"/>
              <a:buChar char="▪"/>
            </a:pPr>
            <a:r>
              <a:rPr lang="en"/>
              <a:t>If the address is present but the recipient's port is different from the sender's, the packet is sent to the associated port and only to that one.</a:t>
            </a:r>
            <a:endParaRPr/>
          </a:p>
          <a:p>
            <a:pPr indent="-381000" lvl="0" marL="457200" rtl="0" algn="l">
              <a:lnSpc>
                <a:spcPct val="115000"/>
              </a:lnSpc>
              <a:spcBef>
                <a:spcPts val="0"/>
              </a:spcBef>
              <a:spcAft>
                <a:spcPts val="0"/>
              </a:spcAft>
              <a:buSzPts val="2400"/>
              <a:buChar char="▪"/>
            </a:pPr>
            <a:r>
              <a:rPr lang="en"/>
              <a:t>If not present, the packet is sent to all the ports, except for the sender’s one.</a:t>
            </a:r>
            <a:endParaRPr/>
          </a:p>
          <a:p>
            <a:pPr indent="0" lvl="0" marL="0" rtl="0" algn="l">
              <a:lnSpc>
                <a:spcPct val="115000"/>
              </a:lnSpc>
              <a:spcBef>
                <a:spcPts val="600"/>
              </a:spcBef>
              <a:spcAft>
                <a:spcPts val="0"/>
              </a:spcAft>
              <a:buSzPts val="2400"/>
              <a:buNone/>
            </a:pPr>
            <a:r>
              <a:t/>
            </a:r>
            <a:endParaRPr/>
          </a:p>
        </p:txBody>
      </p:sp>
      <p:pic>
        <p:nvPicPr>
          <p:cNvPr id="281" name="Google Shape;281;p2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SWITCH</a:t>
            </a:r>
            <a:endParaRPr/>
          </a:p>
        </p:txBody>
      </p:sp>
      <p:sp>
        <p:nvSpPr>
          <p:cNvPr id="287" name="Google Shape;287;p29"/>
          <p:cNvSpPr txBox="1"/>
          <p:nvPr>
            <p:ph idx="1" type="body"/>
          </p:nvPr>
        </p:nvSpPr>
        <p:spPr>
          <a:xfrm>
            <a:off x="549600" y="1129400"/>
            <a:ext cx="7497000" cy="29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switch has other more advanced features, such as MAC address filtering or other particular control operations.</a:t>
            </a:r>
            <a:endParaRPr/>
          </a:p>
          <a:p>
            <a:pPr indent="0" lvl="0" marL="0" rtl="0" algn="l">
              <a:lnSpc>
                <a:spcPct val="115000"/>
              </a:lnSpc>
              <a:spcBef>
                <a:spcPts val="600"/>
              </a:spcBef>
              <a:spcAft>
                <a:spcPts val="0"/>
              </a:spcAft>
              <a:buSzPts val="2400"/>
              <a:buNone/>
            </a:pPr>
            <a:r>
              <a:rPr lang="en"/>
              <a:t>For example, you can create a switch in GNS3 and connect some PCs to see how the LAN works.</a:t>
            </a:r>
            <a:endParaRPr/>
          </a:p>
          <a:p>
            <a:pPr indent="0" lvl="0" marL="0" rtl="0" algn="l">
              <a:lnSpc>
                <a:spcPct val="115000"/>
              </a:lnSpc>
              <a:spcBef>
                <a:spcPts val="600"/>
              </a:spcBef>
              <a:spcAft>
                <a:spcPts val="0"/>
              </a:spcAft>
              <a:buSzPts val="2400"/>
              <a:buNone/>
            </a:pPr>
            <a:r>
              <a:rPr lang="en"/>
              <a:t>(Note that you have to configure static IPs to ping the PCs)</a:t>
            </a:r>
            <a:endParaRPr/>
          </a:p>
        </p:txBody>
      </p:sp>
      <p:pic>
        <p:nvPicPr>
          <p:cNvPr id="288" name="Google Shape;288;p2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ENTERPRISE NETWORKS</a:t>
            </a:r>
            <a:endParaRPr/>
          </a:p>
        </p:txBody>
      </p:sp>
      <p:sp>
        <p:nvSpPr>
          <p:cNvPr id="90" name="Google Shape;9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For a penetration tester, it is certainly helpful to understand the basic functioning of an enterprise network. </a:t>
            </a:r>
            <a:endParaRPr/>
          </a:p>
          <a:p>
            <a:pPr indent="0" lvl="0" marL="0" rtl="0" algn="l">
              <a:lnSpc>
                <a:spcPct val="115000"/>
              </a:lnSpc>
              <a:spcBef>
                <a:spcPts val="600"/>
              </a:spcBef>
              <a:spcAft>
                <a:spcPts val="0"/>
              </a:spcAft>
              <a:buSzPts val="2400"/>
              <a:buNone/>
            </a:pPr>
            <a:r>
              <a:rPr lang="en"/>
              <a:t>Going into details would take a dedicated course.</a:t>
            </a:r>
            <a:endParaRPr/>
          </a:p>
          <a:p>
            <a:pPr indent="0" lvl="0" marL="0" rtl="0" algn="l">
              <a:lnSpc>
                <a:spcPct val="115000"/>
              </a:lnSpc>
              <a:spcBef>
                <a:spcPts val="600"/>
              </a:spcBef>
              <a:spcAft>
                <a:spcPts val="0"/>
              </a:spcAft>
              <a:buClr>
                <a:schemeClr val="dk1"/>
              </a:buClr>
              <a:buSzPts val="1100"/>
              <a:buFont typeface="Arial"/>
              <a:buNone/>
            </a:pPr>
            <a:r>
              <a:rPr lang="en"/>
              <a:t>We will mainly focus on introducing the basics and some common elements.</a:t>
            </a:r>
            <a:endParaRPr/>
          </a:p>
          <a:p>
            <a:pPr indent="0" lvl="0" marL="0" rtl="0" algn="l">
              <a:lnSpc>
                <a:spcPct val="115000"/>
              </a:lnSpc>
              <a:spcBef>
                <a:spcPts val="600"/>
              </a:spcBef>
              <a:spcAft>
                <a:spcPts val="0"/>
              </a:spcAft>
              <a:buSzPts val="2400"/>
              <a:buNone/>
            </a:pPr>
            <a:r>
              <a:t/>
            </a:r>
            <a:endParaRPr/>
          </a:p>
        </p:txBody>
      </p:sp>
      <p:pic>
        <p:nvPicPr>
          <p:cNvPr id="91" name="Google Shape;91;p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SWITCH</a:t>
            </a:r>
            <a:endParaRPr/>
          </a:p>
        </p:txBody>
      </p:sp>
      <p:pic>
        <p:nvPicPr>
          <p:cNvPr id="294" name="Google Shape;294;p3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95" name="Google Shape;295;p30"/>
          <p:cNvPicPr preferRelativeResize="0"/>
          <p:nvPr/>
        </p:nvPicPr>
        <p:blipFill rotWithShape="1">
          <a:blip r:embed="rId4">
            <a:alphaModFix/>
          </a:blip>
          <a:srcRect b="0" l="0" r="0" t="0"/>
          <a:stretch/>
        </p:blipFill>
        <p:spPr>
          <a:xfrm>
            <a:off x="2050263" y="1026500"/>
            <a:ext cx="5043484" cy="38209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WIRESHARK</a:t>
            </a:r>
            <a:endParaRPr/>
          </a:p>
        </p:txBody>
      </p:sp>
      <p:grpSp>
        <p:nvGrpSpPr>
          <p:cNvPr id="301" name="Google Shape;301;p31"/>
          <p:cNvGrpSpPr/>
          <p:nvPr/>
        </p:nvGrpSpPr>
        <p:grpSpPr>
          <a:xfrm>
            <a:off x="4392102" y="4301022"/>
            <a:ext cx="359234" cy="585619"/>
            <a:chOff x="6730350" y="2315900"/>
            <a:chExt cx="257700" cy="420100"/>
          </a:xfrm>
        </p:grpSpPr>
        <p:sp>
          <p:nvSpPr>
            <p:cNvPr id="302" name="Google Shape;302;p31"/>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1"/>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1"/>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1"/>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1"/>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07" name="Google Shape;307;p3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7f4970c213_0_1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WIRESHARK</a:t>
            </a:r>
            <a:endParaRPr/>
          </a:p>
        </p:txBody>
      </p:sp>
      <p:sp>
        <p:nvSpPr>
          <p:cNvPr id="313" name="Google Shape;313;g7f4970c213_0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Before continuing with other network devices we need to make a digression</a:t>
            </a:r>
            <a:endParaRPr/>
          </a:p>
          <a:p>
            <a:pPr indent="0" lvl="0" marL="0" rtl="0" algn="l">
              <a:lnSpc>
                <a:spcPct val="115000"/>
              </a:lnSpc>
              <a:spcBef>
                <a:spcPts val="600"/>
              </a:spcBef>
              <a:spcAft>
                <a:spcPts val="0"/>
              </a:spcAft>
              <a:buSzPts val="2400"/>
              <a:buNone/>
            </a:pPr>
            <a:r>
              <a:rPr lang="en"/>
              <a:t>Most of the things that we want to observe right now are network communications</a:t>
            </a:r>
            <a:endParaRPr/>
          </a:p>
          <a:p>
            <a:pPr indent="0" lvl="0" marL="0" rtl="0" algn="l">
              <a:lnSpc>
                <a:spcPct val="115000"/>
              </a:lnSpc>
              <a:spcBef>
                <a:spcPts val="600"/>
              </a:spcBef>
              <a:spcAft>
                <a:spcPts val="0"/>
              </a:spcAft>
              <a:buSzPts val="2400"/>
              <a:buNone/>
            </a:pPr>
            <a:r>
              <a:rPr lang="en"/>
              <a:t>The best way to do this is through a network sniffer</a:t>
            </a:r>
            <a:endParaRPr/>
          </a:p>
          <a:p>
            <a:pPr indent="457200" lvl="0" marL="0" rtl="0" algn="l">
              <a:lnSpc>
                <a:spcPct val="115000"/>
              </a:lnSpc>
              <a:spcBef>
                <a:spcPts val="600"/>
              </a:spcBef>
              <a:spcAft>
                <a:spcPts val="0"/>
              </a:spcAft>
              <a:buSzPts val="2400"/>
              <a:buNone/>
            </a:pPr>
            <a:r>
              <a:rPr lang="en"/>
              <a:t>A software that reads the traffic and allows us to inspect it</a:t>
            </a:r>
            <a:endParaRPr/>
          </a:p>
          <a:p>
            <a:pPr indent="0" lvl="0" marL="0" rtl="0" algn="l">
              <a:lnSpc>
                <a:spcPct val="115000"/>
              </a:lnSpc>
              <a:spcBef>
                <a:spcPts val="600"/>
              </a:spcBef>
              <a:spcAft>
                <a:spcPts val="0"/>
              </a:spcAft>
              <a:buSzPts val="2400"/>
              <a:buNone/>
            </a:pPr>
            <a:r>
              <a:rPr lang="en"/>
              <a:t>The best sniffer around is probably </a:t>
            </a:r>
            <a:r>
              <a:rPr b="1" lang="en"/>
              <a:t>Wireshark </a:t>
            </a:r>
            <a:r>
              <a:rPr lang="en"/>
              <a:t>(</a:t>
            </a:r>
            <a:r>
              <a:rPr lang="en" u="sng">
                <a:solidFill>
                  <a:schemeClr val="hlink"/>
                </a:solidFill>
                <a:hlinkClick r:id="rId3"/>
              </a:rPr>
              <a:t>https://www.wireshark.org/</a:t>
            </a:r>
            <a:r>
              <a:rPr lang="en"/>
              <a:t>)</a:t>
            </a:r>
            <a:endParaRPr/>
          </a:p>
          <a:p>
            <a:pPr indent="0" lvl="0" marL="0" rtl="0" algn="l">
              <a:lnSpc>
                <a:spcPct val="115000"/>
              </a:lnSpc>
              <a:spcBef>
                <a:spcPts val="600"/>
              </a:spcBef>
              <a:spcAft>
                <a:spcPts val="0"/>
              </a:spcAft>
              <a:buSzPts val="2400"/>
              <a:buNone/>
            </a:pPr>
            <a:r>
              <a:rPr lang="en"/>
              <a:t>Multi-platform, free and opens source, preinstalled on Kali</a:t>
            </a:r>
            <a:endParaRPr/>
          </a:p>
        </p:txBody>
      </p:sp>
      <p:pic>
        <p:nvPicPr>
          <p:cNvPr id="314" name="Google Shape;314;g7f4970c213_0_11"/>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71ba338388_0_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WIRESHARK</a:t>
            </a:r>
            <a:endParaRPr/>
          </a:p>
        </p:txBody>
      </p:sp>
      <p:pic>
        <p:nvPicPr>
          <p:cNvPr id="320" name="Google Shape;320;g71ba338388_0_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321" name="Google Shape;321;g71ba338388_0_2"/>
          <p:cNvPicPr preferRelativeResize="0"/>
          <p:nvPr/>
        </p:nvPicPr>
        <p:blipFill rotWithShape="1">
          <a:blip r:embed="rId4">
            <a:alphaModFix/>
          </a:blip>
          <a:srcRect b="0" l="0" r="0" t="0"/>
          <a:stretch/>
        </p:blipFill>
        <p:spPr>
          <a:xfrm>
            <a:off x="640813" y="1157075"/>
            <a:ext cx="7862368" cy="38122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71c64e8fa1_0_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WIRESHARK</a:t>
            </a:r>
            <a:endParaRPr/>
          </a:p>
        </p:txBody>
      </p:sp>
      <p:sp>
        <p:nvSpPr>
          <p:cNvPr id="327" name="Google Shape;327;g71c64e8fa1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Wireshark can be used live or offline</a:t>
            </a:r>
            <a:endParaRPr/>
          </a:p>
          <a:p>
            <a:pPr indent="457200" lvl="0" marL="0" rtl="0" algn="l">
              <a:lnSpc>
                <a:spcPct val="115000"/>
              </a:lnSpc>
              <a:spcBef>
                <a:spcPts val="600"/>
              </a:spcBef>
              <a:spcAft>
                <a:spcPts val="0"/>
              </a:spcAft>
              <a:buSzPts val="2400"/>
              <a:buNone/>
            </a:pPr>
            <a:r>
              <a:rPr lang="en"/>
              <a:t>Live: attached to an interface to display the traffic</a:t>
            </a:r>
            <a:endParaRPr/>
          </a:p>
          <a:p>
            <a:pPr indent="457200" lvl="0" marL="0" rtl="0" algn="l">
              <a:lnSpc>
                <a:spcPct val="115000"/>
              </a:lnSpc>
              <a:spcBef>
                <a:spcPts val="600"/>
              </a:spcBef>
              <a:spcAft>
                <a:spcPts val="0"/>
              </a:spcAft>
              <a:buSzPts val="2400"/>
              <a:buNone/>
            </a:pPr>
            <a:r>
              <a:rPr lang="en"/>
              <a:t>Offline: a file is loaded (.pcap format)</a:t>
            </a:r>
            <a:endParaRPr/>
          </a:p>
          <a:p>
            <a:pPr indent="0" lvl="0" marL="0" rtl="0" algn="l">
              <a:lnSpc>
                <a:spcPct val="115000"/>
              </a:lnSpc>
              <a:spcBef>
                <a:spcPts val="600"/>
              </a:spcBef>
              <a:spcAft>
                <a:spcPts val="0"/>
              </a:spcAft>
              <a:buSzPts val="2400"/>
              <a:buNone/>
            </a:pPr>
            <a:r>
              <a:rPr lang="en"/>
              <a:t> Wireshark is well integrated in GNS3</a:t>
            </a:r>
            <a:endParaRPr/>
          </a:p>
          <a:p>
            <a:pPr indent="0" lvl="0" marL="0" rtl="0" algn="l">
              <a:lnSpc>
                <a:spcPct val="115000"/>
              </a:lnSpc>
              <a:spcBef>
                <a:spcPts val="600"/>
              </a:spcBef>
              <a:spcAft>
                <a:spcPts val="0"/>
              </a:spcAft>
              <a:buSzPts val="2400"/>
              <a:buNone/>
            </a:pPr>
            <a:r>
              <a:rPr lang="en"/>
              <a:t>	right-click on a connection -&gt; start capture</a:t>
            </a:r>
            <a:endParaRPr/>
          </a:p>
        </p:txBody>
      </p:sp>
      <p:pic>
        <p:nvPicPr>
          <p:cNvPr id="328" name="Google Shape;328;g71c64e8fa1_0_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71c64e8fa1_0_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WIRESHARK</a:t>
            </a:r>
            <a:endParaRPr/>
          </a:p>
        </p:txBody>
      </p:sp>
      <p:sp>
        <p:nvSpPr>
          <p:cNvPr id="334" name="Google Shape;334;g71c64e8fa1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Consideration: Wireshark is not properly for pentesting</a:t>
            </a:r>
            <a:endParaRPr/>
          </a:p>
          <a:p>
            <a:pPr indent="0" lvl="0" marL="0" rtl="0" algn="l">
              <a:lnSpc>
                <a:spcPct val="115000"/>
              </a:lnSpc>
              <a:spcBef>
                <a:spcPts val="600"/>
              </a:spcBef>
              <a:spcAft>
                <a:spcPts val="0"/>
              </a:spcAft>
              <a:buSzPts val="2400"/>
              <a:buNone/>
            </a:pPr>
            <a:r>
              <a:rPr lang="en"/>
              <a:t>We can use it only to inspect the traffic of a network segment that we control</a:t>
            </a:r>
            <a:endParaRPr/>
          </a:p>
          <a:p>
            <a:pPr indent="0" lvl="0" marL="0" rtl="0" algn="l">
              <a:lnSpc>
                <a:spcPct val="115000"/>
              </a:lnSpc>
              <a:spcBef>
                <a:spcPts val="600"/>
              </a:spcBef>
              <a:spcAft>
                <a:spcPts val="0"/>
              </a:spcAft>
              <a:buSzPts val="2400"/>
              <a:buNone/>
            </a:pPr>
            <a:r>
              <a:rPr lang="en"/>
              <a:t>Our assumption is that the attacker only controls her/his own machine</a:t>
            </a:r>
            <a:endParaRPr/>
          </a:p>
          <a:p>
            <a:pPr indent="0" lvl="0" marL="0" rtl="0" algn="l">
              <a:lnSpc>
                <a:spcPct val="115000"/>
              </a:lnSpc>
              <a:spcBef>
                <a:spcPts val="600"/>
              </a:spcBef>
              <a:spcAft>
                <a:spcPts val="0"/>
              </a:spcAft>
              <a:buSzPts val="2400"/>
              <a:buNone/>
            </a:pPr>
            <a:r>
              <a:rPr lang="en"/>
              <a:t>Yet, local traffic may be interesting and relevant (</a:t>
            </a:r>
            <a:r>
              <a:rPr b="1" lang="en"/>
              <a:t>man in the middle</a:t>
            </a:r>
            <a:r>
              <a:rPr lang="en"/>
              <a:t>)</a:t>
            </a:r>
            <a:endParaRPr/>
          </a:p>
          <a:p>
            <a:pPr indent="0" lvl="0" marL="0" rtl="0" algn="l">
              <a:lnSpc>
                <a:spcPct val="115000"/>
              </a:lnSpc>
              <a:spcBef>
                <a:spcPts val="600"/>
              </a:spcBef>
              <a:spcAft>
                <a:spcPts val="0"/>
              </a:spcAft>
              <a:buSzPts val="2400"/>
              <a:buNone/>
            </a:pPr>
            <a:r>
              <a:rPr lang="en"/>
              <a:t>However, once we know the layer of interaction (e.g., application) we can use better, specialized tools to inspect the traffic (e.g., HTTP)</a:t>
            </a:r>
            <a:endParaRPr/>
          </a:p>
          <a:p>
            <a:pPr indent="0" lvl="0" marL="0" rtl="0" algn="l">
              <a:lnSpc>
                <a:spcPct val="115000"/>
              </a:lnSpc>
              <a:spcBef>
                <a:spcPts val="600"/>
              </a:spcBef>
              <a:spcAft>
                <a:spcPts val="0"/>
              </a:spcAft>
              <a:buSzPts val="2400"/>
              <a:buNone/>
            </a:pPr>
            <a:r>
              <a:rPr lang="en"/>
              <a:t>In particular, Wireshark is not the best tool for inspecting encrypted communications (e.g., HTTPS)</a:t>
            </a:r>
            <a:endParaRPr/>
          </a:p>
        </p:txBody>
      </p:sp>
      <p:pic>
        <p:nvPicPr>
          <p:cNvPr id="335" name="Google Shape;335;g71c64e8fa1_0_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7f4970c213_0_0"/>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THE ROUTER</a:t>
            </a:r>
            <a:endParaRPr/>
          </a:p>
        </p:txBody>
      </p:sp>
      <p:grpSp>
        <p:nvGrpSpPr>
          <p:cNvPr id="341" name="Google Shape;341;g7f4970c213_0_0"/>
          <p:cNvGrpSpPr/>
          <p:nvPr/>
        </p:nvGrpSpPr>
        <p:grpSpPr>
          <a:xfrm>
            <a:off x="4392097" y="4301024"/>
            <a:ext cx="359234" cy="585619"/>
            <a:chOff x="6730350" y="2315900"/>
            <a:chExt cx="257700" cy="420100"/>
          </a:xfrm>
        </p:grpSpPr>
        <p:sp>
          <p:nvSpPr>
            <p:cNvPr id="342" name="Google Shape;342;g7f4970c213_0_0"/>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7f4970c213_0_0"/>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7f4970c213_0_0"/>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7f4970c213_0_0"/>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7f4970c213_0_0"/>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47" name="Google Shape;347;g7f4970c213_0_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353" name="Google Shape;353;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When using a switch, we have to insert the network cable of the PCs that we want to communicate with the other ones.</a:t>
            </a:r>
            <a:endParaRPr/>
          </a:p>
          <a:p>
            <a:pPr indent="0" lvl="0" marL="0" rtl="0" algn="l">
              <a:lnSpc>
                <a:spcPct val="115000"/>
              </a:lnSpc>
              <a:spcBef>
                <a:spcPts val="600"/>
              </a:spcBef>
              <a:spcAft>
                <a:spcPts val="0"/>
              </a:spcAft>
              <a:buSzPts val="2400"/>
              <a:buNone/>
            </a:pPr>
            <a:r>
              <a:rPr lang="en"/>
              <a:t>The need to use this new network device stems from the fact that we cannot remain confined within our subnet. In the future, we will need to communicate externally, i.e., on the Internet or with another subnet.</a:t>
            </a:r>
            <a:endParaRPr/>
          </a:p>
        </p:txBody>
      </p:sp>
      <p:pic>
        <p:nvPicPr>
          <p:cNvPr id="354" name="Google Shape;354;p3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360" name="Google Shape;360;p33"/>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The router's function is to transport the packets outside the subnet they originate from.</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361" name="Google Shape;361;p3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367" name="Google Shape;367;p34"/>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Remember that we are dealing with IP addresses, not MAC addresses. A router operates at the network layer of the ISO/OSI model.</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368" name="Google Shape;368;p3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97" name="Google Shape;97;p4"/>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No network can work without being supported by at least two devices: a SWITCH and a ROUTER.</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98" name="Google Shape;98;p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374" name="Google Shape;374;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To give a practical example, let’s suppose that we are in a company with two distinct departments: the administrative and the technical one. Most likely these two will belong to different networks.</a:t>
            </a:r>
            <a:endParaRPr/>
          </a:p>
        </p:txBody>
      </p:sp>
      <p:pic>
        <p:nvPicPr>
          <p:cNvPr id="375" name="Google Shape;375;p3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381" name="Google Shape;381;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Let assume that we can count on two networks with the following settings:</a:t>
            </a:r>
            <a:endParaRPr/>
          </a:p>
          <a:p>
            <a:pPr indent="0" lvl="0" marL="0" rtl="0" algn="l">
              <a:lnSpc>
                <a:spcPct val="115000"/>
              </a:lnSpc>
              <a:spcBef>
                <a:spcPts val="600"/>
              </a:spcBef>
              <a:spcAft>
                <a:spcPts val="0"/>
              </a:spcAft>
              <a:buSzPts val="2400"/>
              <a:buNone/>
            </a:pPr>
            <a:r>
              <a:t/>
            </a:r>
            <a:endParaRPr/>
          </a:p>
          <a:p>
            <a:pPr indent="-381000" lvl="0" marL="457200" rtl="0" algn="l">
              <a:lnSpc>
                <a:spcPct val="115000"/>
              </a:lnSpc>
              <a:spcBef>
                <a:spcPts val="600"/>
              </a:spcBef>
              <a:spcAft>
                <a:spcPts val="0"/>
              </a:spcAft>
              <a:buSzPts val="2400"/>
              <a:buChar char="▪"/>
            </a:pPr>
            <a:r>
              <a:rPr lang="en"/>
              <a:t>Administration: network 192.168.1.0/24.</a:t>
            </a:r>
            <a:endParaRPr/>
          </a:p>
          <a:p>
            <a:pPr indent="-381000" lvl="0" marL="457200" rtl="0" algn="l">
              <a:lnSpc>
                <a:spcPct val="115000"/>
              </a:lnSpc>
              <a:spcBef>
                <a:spcPts val="0"/>
              </a:spcBef>
              <a:spcAft>
                <a:spcPts val="0"/>
              </a:spcAft>
              <a:buSzPts val="2400"/>
              <a:buChar char="▪"/>
            </a:pPr>
            <a:r>
              <a:rPr lang="en"/>
              <a:t>Technicians: network 192.168.2.0 /24.</a:t>
            </a:r>
            <a:endParaRPr/>
          </a:p>
        </p:txBody>
      </p:sp>
      <p:pic>
        <p:nvPicPr>
          <p:cNvPr id="382" name="Google Shape;382;p3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388" name="Google Shape;388;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All administration PCs will certainly have a switch that connects them and therefore will be able to talk to each other, and the same happens for the technical department.</a:t>
            </a:r>
            <a:endParaRPr/>
          </a:p>
        </p:txBody>
      </p:sp>
      <p:pic>
        <p:nvPicPr>
          <p:cNvPr id="389" name="Google Shape;389;p3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395" name="Google Shape;39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But what if an administration PC wants to send a file to a technician's PC? It cannot do this, because they belong to different networks and the switch cannot establish a connection between different networks. It is in this case that the router comes into play.</a:t>
            </a:r>
            <a:endParaRPr/>
          </a:p>
        </p:txBody>
      </p:sp>
      <p:pic>
        <p:nvPicPr>
          <p:cNvPr id="396" name="Google Shape;396;p3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402" name="Google Shape;402;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This device will have its own interface connected to the 192.168.1.0/24 network and another one connected to 192.168.2.0/24. In this way, the two networks can communicate with each other.</a:t>
            </a:r>
            <a:endParaRPr/>
          </a:p>
          <a:p>
            <a:pPr indent="0" lvl="0" marL="0" rtl="0" algn="l">
              <a:lnSpc>
                <a:spcPct val="115000"/>
              </a:lnSpc>
              <a:spcBef>
                <a:spcPts val="600"/>
              </a:spcBef>
              <a:spcAft>
                <a:spcPts val="0"/>
              </a:spcAft>
              <a:buSzPts val="2400"/>
              <a:buNone/>
            </a:pPr>
            <a:r>
              <a:rPr lang="en"/>
              <a:t>A router may look similar to a switch, but its function is completely different.</a:t>
            </a:r>
            <a:endParaRPr/>
          </a:p>
          <a:p>
            <a:pPr indent="0" lvl="0" marL="0" rtl="0" algn="l">
              <a:lnSpc>
                <a:spcPct val="115000"/>
              </a:lnSpc>
              <a:spcBef>
                <a:spcPts val="600"/>
              </a:spcBef>
              <a:spcAft>
                <a:spcPts val="0"/>
              </a:spcAft>
              <a:buSzPts val="2400"/>
              <a:buNone/>
            </a:pPr>
            <a:r>
              <a:t/>
            </a:r>
            <a:endParaRPr/>
          </a:p>
        </p:txBody>
      </p:sp>
      <p:pic>
        <p:nvPicPr>
          <p:cNvPr id="403" name="Google Shape;403;p3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pic>
        <p:nvPicPr>
          <p:cNvPr id="409" name="Google Shape;409;p4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410" name="Google Shape;410;p40"/>
          <p:cNvPicPr preferRelativeResize="0"/>
          <p:nvPr/>
        </p:nvPicPr>
        <p:blipFill rotWithShape="1">
          <a:blip r:embed="rId4">
            <a:alphaModFix/>
          </a:blip>
          <a:srcRect b="0" l="0" r="0" t="0"/>
          <a:stretch/>
        </p:blipFill>
        <p:spPr>
          <a:xfrm>
            <a:off x="2006714" y="1324309"/>
            <a:ext cx="4582775" cy="297539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416" name="Google Shape;416;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Besides, a router can allow us to connect to the Internet (as one would expect).</a:t>
            </a:r>
            <a:endParaRPr/>
          </a:p>
          <a:p>
            <a:pPr indent="0" lvl="0" marL="0" rtl="0" algn="l">
              <a:lnSpc>
                <a:spcPct val="115000"/>
              </a:lnSpc>
              <a:spcBef>
                <a:spcPts val="600"/>
              </a:spcBef>
              <a:spcAft>
                <a:spcPts val="0"/>
              </a:spcAft>
              <a:buSzPts val="2400"/>
              <a:buNone/>
            </a:pPr>
            <a:r>
              <a:t/>
            </a:r>
            <a:endParaRPr/>
          </a:p>
        </p:txBody>
      </p:sp>
      <p:pic>
        <p:nvPicPr>
          <p:cNvPr id="417" name="Google Shape;417;p4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2"/>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423" name="Google Shape;423;p42"/>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dk1"/>
              </a:buClr>
              <a:buSzPts val="1100"/>
              <a:buFont typeface="Arial"/>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The Internet itself is just a group of distinct networks.</a:t>
            </a:r>
            <a:endParaRPr b="0" i="0" sz="24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dk1"/>
              </a:buClr>
              <a:buSzPts val="1100"/>
              <a:buFont typeface="Arial"/>
              <a:buNone/>
            </a:pPr>
            <a:r>
              <a:t/>
            </a:r>
            <a:endParaRPr b="0" i="0" sz="24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accent1"/>
              </a:buClr>
              <a:buSzPts val="2400"/>
              <a:buFont typeface="Encode Sans Condensed Thin"/>
              <a:buNone/>
            </a:pPr>
            <a:r>
              <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424" name="Google Shape;424;p4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430" name="Google Shape;430;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Even in this case, I suggest you experiment with the router using GNS3. You must define a network architecture composed of some PCs, at least two SWITCHES and a ROUTER.</a:t>
            </a:r>
            <a:endParaRPr/>
          </a:p>
          <a:p>
            <a:pPr indent="0" lvl="0" marL="0" rtl="0" algn="l">
              <a:lnSpc>
                <a:spcPct val="115000"/>
              </a:lnSpc>
              <a:spcBef>
                <a:spcPts val="600"/>
              </a:spcBef>
              <a:spcAft>
                <a:spcPts val="0"/>
              </a:spcAft>
              <a:buSzPts val="2400"/>
              <a:buNone/>
            </a:pPr>
            <a:r>
              <a:t/>
            </a:r>
            <a:endParaRPr/>
          </a:p>
        </p:txBody>
      </p:sp>
      <p:pic>
        <p:nvPicPr>
          <p:cNvPr id="431" name="Google Shape;431;p4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pic>
        <p:nvPicPr>
          <p:cNvPr id="437" name="Google Shape;437;p4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438" name="Google Shape;438;p44"/>
          <p:cNvPicPr preferRelativeResize="0"/>
          <p:nvPr/>
        </p:nvPicPr>
        <p:blipFill rotWithShape="1">
          <a:blip r:embed="rId4">
            <a:alphaModFix/>
          </a:blip>
          <a:srcRect b="0" l="0" r="0" t="0"/>
          <a:stretch/>
        </p:blipFill>
        <p:spPr>
          <a:xfrm>
            <a:off x="1396800" y="1026500"/>
            <a:ext cx="6350399" cy="373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Graphical Network Simulator 3</a:t>
            </a:r>
            <a:endParaRPr/>
          </a:p>
        </p:txBody>
      </p:sp>
      <p:grpSp>
        <p:nvGrpSpPr>
          <p:cNvPr id="104" name="Google Shape;104;p5"/>
          <p:cNvGrpSpPr/>
          <p:nvPr/>
        </p:nvGrpSpPr>
        <p:grpSpPr>
          <a:xfrm>
            <a:off x="4392102" y="4301022"/>
            <a:ext cx="359234" cy="585619"/>
            <a:chOff x="6730350" y="2315900"/>
            <a:chExt cx="257700" cy="420100"/>
          </a:xfrm>
        </p:grpSpPr>
        <p:sp>
          <p:nvSpPr>
            <p:cNvPr id="105" name="Google Shape;105;p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0" name="Google Shape;110;p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444" name="Google Shape;444;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You will need to configure the IP addresses on the PCs and on the router by defining an IP address for each network interface used.</a:t>
            </a:r>
            <a:endParaRPr/>
          </a:p>
          <a:p>
            <a:pPr indent="0" lvl="0" marL="0" rtl="0" algn="l">
              <a:lnSpc>
                <a:spcPct val="115000"/>
              </a:lnSpc>
              <a:spcBef>
                <a:spcPts val="600"/>
              </a:spcBef>
              <a:spcAft>
                <a:spcPts val="0"/>
              </a:spcAft>
              <a:buSzPts val="2400"/>
              <a:buNone/>
            </a:pPr>
            <a:r>
              <a:rPr lang="en"/>
              <a:t>	(Although the router also has DHCP server capability)</a:t>
            </a:r>
            <a:endParaRPr/>
          </a:p>
          <a:p>
            <a:pPr indent="0" lvl="0" marL="0" rtl="0" algn="l">
              <a:lnSpc>
                <a:spcPct val="115000"/>
              </a:lnSpc>
              <a:spcBef>
                <a:spcPts val="600"/>
              </a:spcBef>
              <a:spcAft>
                <a:spcPts val="0"/>
              </a:spcAft>
              <a:buSzPts val="2400"/>
              <a:buNone/>
            </a:pPr>
            <a:r>
              <a:t/>
            </a:r>
            <a:endParaRPr/>
          </a:p>
        </p:txBody>
      </p:sp>
      <p:pic>
        <p:nvPicPr>
          <p:cNvPr id="445" name="Google Shape;445;p4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pic>
        <p:nvPicPr>
          <p:cNvPr id="451" name="Google Shape;451;p4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452" name="Google Shape;452;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 this example I am using OpenWRT (an open, Linux-based router + firewall)</a:t>
            </a:r>
            <a:endParaRPr/>
          </a:p>
          <a:p>
            <a:pPr indent="0" lvl="0" marL="0" rtl="0" algn="l">
              <a:lnSpc>
                <a:spcPct val="115000"/>
              </a:lnSpc>
              <a:spcBef>
                <a:spcPts val="600"/>
              </a:spcBef>
              <a:spcAft>
                <a:spcPts val="0"/>
              </a:spcAft>
              <a:buSzPts val="2400"/>
              <a:buNone/>
            </a:pPr>
            <a:r>
              <a:rPr lang="en"/>
              <a:t>Things won’t work unless we configure addresses, routes and firewall rules</a:t>
            </a:r>
            <a:endParaRPr/>
          </a:p>
          <a:p>
            <a:pPr indent="0" lvl="0" marL="0" rtl="0" algn="l">
              <a:lnSpc>
                <a:spcPct val="115000"/>
              </a:lnSpc>
              <a:spcBef>
                <a:spcPts val="600"/>
              </a:spcBef>
              <a:spcAft>
                <a:spcPts val="0"/>
              </a:spcAft>
              <a:buSzPts val="2400"/>
              <a:buNone/>
            </a:pPr>
            <a:r>
              <a:rPr lang="en"/>
              <a:t>	</a:t>
            </a:r>
            <a:endParaRPr>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71c64e8fa1_0_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pic>
        <p:nvPicPr>
          <p:cNvPr id="458" name="Google Shape;458;g71c64e8fa1_0_1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459" name="Google Shape;459;g71c64e8fa1_0_19"/>
          <p:cNvSpPr txBox="1"/>
          <p:nvPr>
            <p:ph idx="1" type="body"/>
          </p:nvPr>
        </p:nvSpPr>
        <p:spPr>
          <a:xfrm>
            <a:off x="311700" y="956050"/>
            <a:ext cx="7848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Setting static addresses </a:t>
            </a:r>
            <a:endParaRPr/>
          </a:p>
          <a:p>
            <a:pPr indent="457200" lvl="0" marL="0" rtl="0" algn="l">
              <a:lnSpc>
                <a:spcPct val="115000"/>
              </a:lnSpc>
              <a:spcBef>
                <a:spcPts val="600"/>
              </a:spcBef>
              <a:spcAft>
                <a:spcPts val="0"/>
              </a:spcAft>
              <a:buSzPts val="2400"/>
              <a:buNone/>
            </a:pPr>
            <a:r>
              <a:rPr lang="en"/>
              <a:t>OpenWRT has a CLI called </a:t>
            </a:r>
            <a:endParaRPr/>
          </a:p>
          <a:p>
            <a:pPr indent="457200" lvl="0" marL="0" rtl="0" algn="l">
              <a:lnSpc>
                <a:spcPct val="115000"/>
              </a:lnSpc>
              <a:spcBef>
                <a:spcPts val="600"/>
              </a:spcBef>
              <a:spcAft>
                <a:spcPts val="0"/>
              </a:spcAft>
              <a:buSzPts val="2400"/>
              <a:buNone/>
            </a:pPr>
            <a:r>
              <a:rPr lang="en"/>
              <a:t>Unified Configuration Interface (uci)</a:t>
            </a:r>
            <a:endParaRPr/>
          </a:p>
          <a:p>
            <a:pPr indent="457200" lvl="0" marL="457200" rtl="0" algn="l">
              <a:lnSpc>
                <a:spcPct val="115000"/>
              </a:lnSpc>
              <a:spcBef>
                <a:spcPts val="600"/>
              </a:spcBef>
              <a:spcAft>
                <a:spcPts val="0"/>
              </a:spcAft>
              <a:buSzPts val="2400"/>
              <a:buNone/>
            </a:pPr>
            <a:r>
              <a:rPr lang="en">
                <a:latin typeface="Courier New"/>
                <a:ea typeface="Courier New"/>
                <a:cs typeface="Courier New"/>
                <a:sym typeface="Courier New"/>
              </a:rPr>
              <a:t>uci show</a:t>
            </a:r>
            <a:endParaRPr/>
          </a:p>
          <a:p>
            <a:pPr indent="0" lvl="0" marL="0" rtl="0" algn="l">
              <a:lnSpc>
                <a:spcPct val="115000"/>
              </a:lnSpc>
              <a:spcBef>
                <a:spcPts val="600"/>
              </a:spcBef>
              <a:spcAft>
                <a:spcPts val="0"/>
              </a:spcAft>
              <a:buSzPts val="2400"/>
              <a:buNone/>
            </a:pPr>
            <a:r>
              <a:rPr lang="en"/>
              <a:t>	Instead we will use the Web UI </a:t>
            </a:r>
            <a:endParaRPr/>
          </a:p>
          <a:p>
            <a:pPr indent="457200" lvl="0" marL="457200" rtl="0" algn="l">
              <a:lnSpc>
                <a:spcPct val="115000"/>
              </a:lnSpc>
              <a:spcBef>
                <a:spcPts val="600"/>
              </a:spcBef>
              <a:spcAft>
                <a:spcPts val="0"/>
              </a:spcAft>
              <a:buSzPts val="2400"/>
              <a:buNone/>
            </a:pPr>
            <a:r>
              <a:rPr lang="en"/>
              <a:t>(browser needed!)</a:t>
            </a:r>
            <a:endParaRPr/>
          </a:p>
          <a:p>
            <a:pPr indent="0" lvl="0" marL="0" rtl="0" algn="l">
              <a:lnSpc>
                <a:spcPct val="115000"/>
              </a:lnSpc>
              <a:spcBef>
                <a:spcPts val="600"/>
              </a:spcBef>
              <a:spcAft>
                <a:spcPts val="0"/>
              </a:spcAft>
              <a:buSzPts val="2400"/>
              <a:buNone/>
            </a:pPr>
            <a:r>
              <a:rPr lang="en"/>
              <a:t>		</a:t>
            </a:r>
            <a:endParaRPr/>
          </a:p>
        </p:txBody>
      </p:sp>
      <p:pic>
        <p:nvPicPr>
          <p:cNvPr id="460" name="Google Shape;460;g71c64e8fa1_0_19"/>
          <p:cNvPicPr preferRelativeResize="0"/>
          <p:nvPr/>
        </p:nvPicPr>
        <p:blipFill rotWithShape="1">
          <a:blip r:embed="rId4">
            <a:alphaModFix/>
          </a:blip>
          <a:srcRect b="0" l="0" r="0" t="0"/>
          <a:stretch/>
        </p:blipFill>
        <p:spPr>
          <a:xfrm>
            <a:off x="4540523" y="1434650"/>
            <a:ext cx="4428376" cy="34806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71c64e8fa1_0_2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pic>
        <p:nvPicPr>
          <p:cNvPr id="466" name="Google Shape;466;g71c64e8fa1_0_2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467" name="Google Shape;467;g71c64e8fa1_0_29"/>
          <p:cNvSpPr txBox="1"/>
          <p:nvPr>
            <p:ph idx="1" type="body"/>
          </p:nvPr>
        </p:nvSpPr>
        <p:spPr>
          <a:xfrm>
            <a:off x="311700" y="956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Setting a routes</a:t>
            </a:r>
            <a:endParaRPr/>
          </a:p>
          <a:p>
            <a:pPr indent="0" lvl="0" marL="0" rtl="0" algn="l">
              <a:lnSpc>
                <a:spcPct val="115000"/>
              </a:lnSpc>
              <a:spcBef>
                <a:spcPts val="600"/>
              </a:spcBef>
              <a:spcAft>
                <a:spcPts val="0"/>
              </a:spcAft>
              <a:buSzPts val="2400"/>
              <a:buNone/>
            </a:pPr>
            <a:r>
              <a:rPr lang="en"/>
              <a:t>	Routes are automatically added when interfaces are activated!</a:t>
            </a:r>
            <a:endParaRPr/>
          </a:p>
          <a:p>
            <a:pPr indent="0" lvl="0" marL="0" rtl="0" algn="l">
              <a:lnSpc>
                <a:spcPct val="115000"/>
              </a:lnSpc>
              <a:spcBef>
                <a:spcPts val="600"/>
              </a:spcBef>
              <a:spcAft>
                <a:spcPts val="0"/>
              </a:spcAft>
              <a:buSzPts val="2400"/>
              <a:buNone/>
            </a:pPr>
            <a:r>
              <a:rPr lang="en"/>
              <a:t>	We just need to provide interfaces with an IP address (e.g., static)</a:t>
            </a:r>
            <a:endParaRPr/>
          </a:p>
          <a:p>
            <a:pPr indent="0" lvl="0" marL="0" rtl="0" algn="l">
              <a:lnSpc>
                <a:spcPct val="115000"/>
              </a:lnSpc>
              <a:spcBef>
                <a:spcPts val="600"/>
              </a:spcBef>
              <a:spcAft>
                <a:spcPts val="0"/>
              </a:spcAft>
              <a:buSzPts val="2400"/>
              <a:buNone/>
            </a:pPr>
            <a:r>
              <a:t/>
            </a:r>
            <a:endParaRPr/>
          </a:p>
          <a:p>
            <a:pPr indent="457200" lvl="0" marL="0" rtl="0" algn="l">
              <a:lnSpc>
                <a:spcPct val="115000"/>
              </a:lnSpc>
              <a:spcBef>
                <a:spcPts val="600"/>
              </a:spcBef>
              <a:spcAft>
                <a:spcPts val="0"/>
              </a:spcAft>
              <a:buSzPts val="2400"/>
              <a:buNone/>
            </a:pPr>
            <a:r>
              <a:rPr lang="en"/>
              <a:t>In case we need to add rules in the routing table from CLI </a:t>
            </a:r>
            <a:endParaRPr/>
          </a:p>
          <a:p>
            <a:pPr indent="457200" lvl="0" marL="0" rtl="0" algn="l">
              <a:lnSpc>
                <a:spcPct val="115000"/>
              </a:lnSpc>
              <a:spcBef>
                <a:spcPts val="600"/>
              </a:spcBef>
              <a:spcAft>
                <a:spcPts val="0"/>
              </a:spcAft>
              <a:buSzPts val="1100"/>
              <a:buNone/>
            </a:pPr>
            <a:r>
              <a:rPr lang="en">
                <a:latin typeface="Courier New"/>
                <a:ea typeface="Courier New"/>
                <a:cs typeface="Courier New"/>
                <a:sym typeface="Courier New"/>
              </a:rPr>
              <a:t>route </a:t>
            </a:r>
            <a:endParaRPr>
              <a:latin typeface="Courier New"/>
              <a:ea typeface="Courier New"/>
              <a:cs typeface="Courier New"/>
              <a:sym typeface="Courier New"/>
            </a:endParaRPr>
          </a:p>
          <a:p>
            <a:pPr indent="457200" lvl="0" marL="0" rtl="0" algn="l">
              <a:lnSpc>
                <a:spcPct val="115000"/>
              </a:lnSpc>
              <a:spcBef>
                <a:spcPts val="600"/>
              </a:spcBef>
              <a:spcAft>
                <a:spcPts val="0"/>
              </a:spcAft>
              <a:buClr>
                <a:schemeClr val="dk1"/>
              </a:buClr>
              <a:buSzPts val="1100"/>
              <a:buFont typeface="Arial"/>
              <a:buNone/>
            </a:pPr>
            <a:r>
              <a:rPr lang="en">
                <a:latin typeface="Courier New"/>
                <a:ea typeface="Courier New"/>
                <a:cs typeface="Courier New"/>
                <a:sym typeface="Courier New"/>
              </a:rPr>
              <a:t>route add -net 192.168.0.0 netmask 255.255.255.0 dev eth1</a:t>
            </a:r>
            <a:endParaRPr>
              <a:latin typeface="Courier New"/>
              <a:ea typeface="Courier New"/>
              <a:cs typeface="Courier New"/>
              <a:sym typeface="Courier New"/>
            </a:endParaRPr>
          </a:p>
          <a:p>
            <a:pPr indent="457200" lvl="0" marL="0" rtl="0" algn="l">
              <a:lnSpc>
                <a:spcPct val="115000"/>
              </a:lnSpc>
              <a:spcBef>
                <a:spcPts val="600"/>
              </a:spcBef>
              <a:spcAft>
                <a:spcPts val="0"/>
              </a:spcAft>
              <a:buClr>
                <a:schemeClr val="dk1"/>
              </a:buClr>
              <a:buSzPts val="1100"/>
              <a:buFont typeface="Arial"/>
              <a:buNone/>
            </a:pPr>
            <a:r>
              <a:t/>
            </a:r>
            <a:endParaRPr>
              <a:latin typeface="Courier New"/>
              <a:ea typeface="Courier New"/>
              <a:cs typeface="Courier New"/>
              <a:sym typeface="Courier New"/>
            </a:endParaRPr>
          </a:p>
          <a:p>
            <a:pPr indent="457200" lvl="0" marL="0" rtl="0" algn="l">
              <a:lnSpc>
                <a:spcPct val="115000"/>
              </a:lnSpc>
              <a:spcBef>
                <a:spcPts val="600"/>
              </a:spcBef>
              <a:spcAft>
                <a:spcPts val="0"/>
              </a:spcAft>
              <a:buSzPts val="2400"/>
              <a:buNone/>
            </a:pPr>
            <a:r>
              <a:t/>
            </a:r>
            <a:endParaRPr>
              <a:latin typeface="Courier New"/>
              <a:ea typeface="Courier New"/>
              <a:cs typeface="Courier New"/>
              <a:sym typeface="Courier New"/>
            </a:endParaRPr>
          </a:p>
          <a:p>
            <a:pPr indent="0" lvl="0" marL="0" rtl="0" algn="l">
              <a:lnSpc>
                <a:spcPct val="115000"/>
              </a:lnSpc>
              <a:spcBef>
                <a:spcPts val="600"/>
              </a:spcBef>
              <a:spcAft>
                <a:spcPts val="0"/>
              </a:spcAft>
              <a:buSzPts val="2400"/>
              <a:buNone/>
            </a:pPr>
            <a:r>
              <a:rPr lang="en"/>
              <a:t>	</a:t>
            </a:r>
            <a:endParaRPr>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71c64e8fa1_0_3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pic>
        <p:nvPicPr>
          <p:cNvPr id="473" name="Google Shape;473;g71c64e8fa1_0_3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474" name="Google Shape;474;g71c64e8fa1_0_36"/>
          <p:cNvSpPr txBox="1"/>
          <p:nvPr>
            <p:ph idx="1" type="body"/>
          </p:nvPr>
        </p:nvSpPr>
        <p:spPr>
          <a:xfrm>
            <a:off x="311700" y="956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Allowing all the messages through the firewall</a:t>
            </a:r>
            <a:endParaRPr/>
          </a:p>
          <a:p>
            <a:pPr indent="457200" lvl="0" marL="0" rtl="0" algn="l">
              <a:lnSpc>
                <a:spcPct val="115000"/>
              </a:lnSpc>
              <a:spcBef>
                <a:spcPts val="600"/>
              </a:spcBef>
              <a:spcAft>
                <a:spcPts val="0"/>
              </a:spcAft>
              <a:buSzPts val="1100"/>
              <a:buNone/>
            </a:pPr>
            <a:r>
              <a:rPr lang="en"/>
              <a:t>By default LAN =&gt; WAN </a:t>
            </a:r>
            <a:endParaRPr/>
          </a:p>
          <a:p>
            <a:pPr indent="457200" lvl="0" marL="0" rtl="0" algn="l">
              <a:lnSpc>
                <a:spcPct val="115000"/>
              </a:lnSpc>
              <a:spcBef>
                <a:spcPts val="600"/>
              </a:spcBef>
              <a:spcAft>
                <a:spcPts val="0"/>
              </a:spcAft>
              <a:buSzPts val="1100"/>
              <a:buNone/>
            </a:pPr>
            <a:r>
              <a:rPr lang="en"/>
              <a:t>is allowed, but not the vice versa</a:t>
            </a:r>
            <a:endParaRPr/>
          </a:p>
          <a:p>
            <a:pPr indent="457200" lvl="0" marL="0" rtl="0" algn="l">
              <a:lnSpc>
                <a:spcPct val="115000"/>
              </a:lnSpc>
              <a:spcBef>
                <a:spcPts val="600"/>
              </a:spcBef>
              <a:spcAft>
                <a:spcPts val="0"/>
              </a:spcAft>
              <a:buSzPts val="1100"/>
              <a:buNone/>
            </a:pPr>
            <a:r>
              <a:rPr lang="en"/>
              <a:t>We must add a rule for that</a:t>
            </a:r>
            <a:endParaRPr/>
          </a:p>
          <a:p>
            <a:pPr indent="457200" lvl="0" marL="0" rtl="0" algn="l">
              <a:lnSpc>
                <a:spcPct val="115000"/>
              </a:lnSpc>
              <a:spcBef>
                <a:spcPts val="600"/>
              </a:spcBef>
              <a:spcAft>
                <a:spcPts val="0"/>
              </a:spcAft>
              <a:buSzPts val="1100"/>
              <a:buNone/>
            </a:pPr>
            <a:r>
              <a:t/>
            </a:r>
            <a:endParaRPr>
              <a:latin typeface="Courier New"/>
              <a:ea typeface="Courier New"/>
              <a:cs typeface="Courier New"/>
              <a:sym typeface="Courier New"/>
            </a:endParaRPr>
          </a:p>
          <a:p>
            <a:pPr indent="457200" lvl="0" marL="0" rtl="0" algn="l">
              <a:lnSpc>
                <a:spcPct val="115000"/>
              </a:lnSpc>
              <a:spcBef>
                <a:spcPts val="600"/>
              </a:spcBef>
              <a:spcAft>
                <a:spcPts val="0"/>
              </a:spcAft>
              <a:buSzPts val="1100"/>
              <a:buNone/>
            </a:pPr>
            <a:r>
              <a:t/>
            </a:r>
            <a:endParaRPr>
              <a:latin typeface="Courier New"/>
              <a:ea typeface="Courier New"/>
              <a:cs typeface="Courier New"/>
              <a:sym typeface="Courier New"/>
            </a:endParaRPr>
          </a:p>
          <a:p>
            <a:pPr indent="457200" lvl="0" marL="0" rtl="0" algn="l">
              <a:lnSpc>
                <a:spcPct val="115000"/>
              </a:lnSpc>
              <a:spcBef>
                <a:spcPts val="600"/>
              </a:spcBef>
              <a:spcAft>
                <a:spcPts val="0"/>
              </a:spcAft>
              <a:buSzPts val="2400"/>
              <a:buNone/>
            </a:pPr>
            <a:r>
              <a:t/>
            </a:r>
            <a:endParaRPr>
              <a:latin typeface="Courier New"/>
              <a:ea typeface="Courier New"/>
              <a:cs typeface="Courier New"/>
              <a:sym typeface="Courier New"/>
            </a:endParaRPr>
          </a:p>
          <a:p>
            <a:pPr indent="0" lvl="0" marL="0" rtl="0" algn="l">
              <a:lnSpc>
                <a:spcPct val="115000"/>
              </a:lnSpc>
              <a:spcBef>
                <a:spcPts val="600"/>
              </a:spcBef>
              <a:spcAft>
                <a:spcPts val="0"/>
              </a:spcAft>
              <a:buSzPts val="2400"/>
              <a:buNone/>
            </a:pPr>
            <a:r>
              <a:rPr lang="en"/>
              <a:t>	</a:t>
            </a:r>
            <a:endParaRPr>
              <a:latin typeface="Courier New"/>
              <a:ea typeface="Courier New"/>
              <a:cs typeface="Courier New"/>
              <a:sym typeface="Courier New"/>
            </a:endParaRPr>
          </a:p>
        </p:txBody>
      </p:sp>
      <p:pic>
        <p:nvPicPr>
          <p:cNvPr id="475" name="Google Shape;475;g71c64e8fa1_0_36"/>
          <p:cNvPicPr preferRelativeResize="0"/>
          <p:nvPr/>
        </p:nvPicPr>
        <p:blipFill rotWithShape="1">
          <a:blip r:embed="rId4">
            <a:alphaModFix/>
          </a:blip>
          <a:srcRect b="0" l="0" r="0" t="0"/>
          <a:stretch/>
        </p:blipFill>
        <p:spPr>
          <a:xfrm>
            <a:off x="4494700" y="1464573"/>
            <a:ext cx="4552900" cy="357280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ROUTER</a:t>
            </a:r>
            <a:endParaRPr/>
          </a:p>
        </p:txBody>
      </p:sp>
      <p:sp>
        <p:nvSpPr>
          <p:cNvPr id="481" name="Google Shape;481;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Nowadays, in addition to the need to communicate, we also look for a protection system for our network. It is for this purpose that I will introduce a new device: the FIREWALL</a:t>
            </a:r>
            <a:endParaRPr/>
          </a:p>
          <a:p>
            <a:pPr indent="0" lvl="0" marL="0" rtl="0" algn="l">
              <a:lnSpc>
                <a:spcPct val="115000"/>
              </a:lnSpc>
              <a:spcBef>
                <a:spcPts val="600"/>
              </a:spcBef>
              <a:spcAft>
                <a:spcPts val="0"/>
              </a:spcAft>
              <a:buSzPts val="2400"/>
              <a:buNone/>
            </a:pPr>
            <a:r>
              <a:rPr lang="en"/>
              <a:t>As you saw, router + firewall is often a single device (router-firewall)</a:t>
            </a:r>
            <a:endParaRPr/>
          </a:p>
          <a:p>
            <a:pPr indent="0" lvl="0" marL="0" rtl="0" algn="l">
              <a:lnSpc>
                <a:spcPct val="115000"/>
              </a:lnSpc>
              <a:spcBef>
                <a:spcPts val="600"/>
              </a:spcBef>
              <a:spcAft>
                <a:spcPts val="0"/>
              </a:spcAft>
              <a:buSzPts val="2400"/>
              <a:buNone/>
            </a:pPr>
            <a:r>
              <a:t/>
            </a:r>
            <a:endParaRPr/>
          </a:p>
        </p:txBody>
      </p:sp>
      <p:pic>
        <p:nvPicPr>
          <p:cNvPr id="482" name="Google Shape;482;p4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8"/>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THE FIREWALL</a:t>
            </a:r>
            <a:endParaRPr/>
          </a:p>
        </p:txBody>
      </p:sp>
      <p:grpSp>
        <p:nvGrpSpPr>
          <p:cNvPr id="488" name="Google Shape;488;p48"/>
          <p:cNvGrpSpPr/>
          <p:nvPr/>
        </p:nvGrpSpPr>
        <p:grpSpPr>
          <a:xfrm>
            <a:off x="4392102" y="4301022"/>
            <a:ext cx="359234" cy="585619"/>
            <a:chOff x="6730350" y="2315900"/>
            <a:chExt cx="257700" cy="420100"/>
          </a:xfrm>
        </p:grpSpPr>
        <p:sp>
          <p:nvSpPr>
            <p:cNvPr id="489" name="Google Shape;489;p4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94" name="Google Shape;494;p4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9"/>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500" name="Google Shape;500;p49"/>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200" u="none" cap="none" strike="noStrike">
                <a:solidFill>
                  <a:srgbClr val="000000"/>
                </a:solidFill>
                <a:latin typeface="Encode Sans Condensed Thin"/>
                <a:ea typeface="Encode Sans Condensed Thin"/>
                <a:cs typeface="Encode Sans Condensed Thin"/>
                <a:sym typeface="Encode Sans Condensed Thin"/>
              </a:rPr>
              <a:t>The firewall is nothing but a router with advanced security features. By convention, we place the firewall between the upper end of the data layer and the lower end of the network layer.</a:t>
            </a:r>
            <a:endParaRPr b="0" i="0" sz="22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accent1"/>
              </a:buClr>
              <a:buSzPts val="2400"/>
              <a:buFont typeface="Encode Sans Condensed Thin"/>
              <a:buNone/>
            </a:pPr>
            <a:r>
              <a:t/>
            </a:r>
            <a:endParaRPr b="0" i="0" sz="22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accent1"/>
              </a:buClr>
              <a:buSzPts val="2400"/>
              <a:buFont typeface="Encode Sans Condensed Thin"/>
              <a:buNone/>
            </a:pPr>
            <a:r>
              <a:t/>
            </a:r>
            <a:endParaRPr b="0" i="0" sz="22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501" name="Google Shape;501;p4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FIREWALL</a:t>
            </a:r>
            <a:endParaRPr/>
          </a:p>
        </p:txBody>
      </p:sp>
      <p:sp>
        <p:nvSpPr>
          <p:cNvPr id="507" name="Google Shape;507;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For this one, we will still have to manage MAC and IP addresses.</a:t>
            </a:r>
            <a:endParaRPr/>
          </a:p>
          <a:p>
            <a:pPr indent="0" lvl="0" marL="0" rtl="0" algn="l">
              <a:lnSpc>
                <a:spcPct val="115000"/>
              </a:lnSpc>
              <a:spcBef>
                <a:spcPts val="600"/>
              </a:spcBef>
              <a:spcAft>
                <a:spcPts val="0"/>
              </a:spcAft>
              <a:buSzPts val="2400"/>
              <a:buNone/>
            </a:pPr>
            <a:r>
              <a:rPr lang="en"/>
              <a:t>The main function of this device is to carry out packet filtering. It manages the traffic entering and leaving the network, and it is based on the concept of port and/or service.</a:t>
            </a:r>
            <a:endParaRPr/>
          </a:p>
          <a:p>
            <a:pPr indent="0" lvl="0" marL="0" rtl="0" algn="l">
              <a:lnSpc>
                <a:spcPct val="115000"/>
              </a:lnSpc>
              <a:spcBef>
                <a:spcPts val="600"/>
              </a:spcBef>
              <a:spcAft>
                <a:spcPts val="0"/>
              </a:spcAft>
              <a:buSzPts val="2400"/>
              <a:buNone/>
            </a:pPr>
            <a:r>
              <a:t/>
            </a:r>
            <a:endParaRPr/>
          </a:p>
        </p:txBody>
      </p:sp>
      <p:pic>
        <p:nvPicPr>
          <p:cNvPr id="508" name="Google Shape;508;p5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FIREWALL</a:t>
            </a:r>
            <a:endParaRPr/>
          </a:p>
        </p:txBody>
      </p:sp>
      <p:sp>
        <p:nvSpPr>
          <p:cNvPr id="514" name="Google Shape;514;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It also helps us to create security rules, which we will contribute to the overall “security policy”. We also need to decide what service, port, or application should be open or closed in our network.</a:t>
            </a:r>
            <a:endParaRPr/>
          </a:p>
        </p:txBody>
      </p:sp>
      <p:pic>
        <p:nvPicPr>
          <p:cNvPr id="515" name="Google Shape;515;p5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GNS3</a:t>
            </a:r>
            <a:endParaRPr/>
          </a:p>
        </p:txBody>
      </p:sp>
      <p:sp>
        <p:nvSpPr>
          <p:cNvPr id="116" name="Google Shape;11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 multi-platform network simulator/emulator</a:t>
            </a:r>
            <a:endParaRPr/>
          </a:p>
          <a:p>
            <a:pPr indent="0" lvl="0" marL="0" rtl="0" algn="l">
              <a:lnSpc>
                <a:spcPct val="115000"/>
              </a:lnSpc>
              <a:spcBef>
                <a:spcPts val="600"/>
              </a:spcBef>
              <a:spcAft>
                <a:spcPts val="0"/>
              </a:spcAft>
              <a:buSzPts val="2400"/>
              <a:buNone/>
            </a:pPr>
            <a:r>
              <a:rPr lang="en"/>
              <a:t>Initially developed by Jeremy Grossmann (thesis work)</a:t>
            </a:r>
            <a:endParaRPr/>
          </a:p>
          <a:p>
            <a:pPr indent="0" lvl="0" marL="0" rtl="0" algn="l">
              <a:lnSpc>
                <a:spcPct val="115000"/>
              </a:lnSpc>
              <a:spcBef>
                <a:spcPts val="600"/>
              </a:spcBef>
              <a:spcAft>
                <a:spcPts val="0"/>
              </a:spcAft>
              <a:buSzPts val="2400"/>
              <a:buNone/>
            </a:pPr>
            <a:r>
              <a:rPr lang="en"/>
              <a:t>Started a crowdfunding campaign for 35000$ to add extra features</a:t>
            </a:r>
            <a:endParaRPr/>
          </a:p>
          <a:p>
            <a:pPr indent="0" lvl="0" marL="0" rtl="0" algn="l">
              <a:lnSpc>
                <a:spcPct val="115000"/>
              </a:lnSpc>
              <a:spcBef>
                <a:spcPts val="600"/>
              </a:spcBef>
              <a:spcAft>
                <a:spcPts val="0"/>
              </a:spcAft>
              <a:buSzPts val="2400"/>
              <a:buNone/>
            </a:pPr>
            <a:r>
              <a:rPr lang="en"/>
              <a:t>Actually collected +600000$</a:t>
            </a:r>
            <a:endParaRPr/>
          </a:p>
          <a:p>
            <a:pPr indent="0" lvl="0" marL="0" rtl="0" algn="l">
              <a:lnSpc>
                <a:spcPct val="115000"/>
              </a:lnSpc>
              <a:spcBef>
                <a:spcPts val="600"/>
              </a:spcBef>
              <a:spcAft>
                <a:spcPts val="0"/>
              </a:spcAft>
              <a:buSzPts val="2400"/>
              <a:buNone/>
            </a:pPr>
            <a:r>
              <a:rPr lang="en"/>
              <a:t>Free and open source (under GPL-3)</a:t>
            </a:r>
            <a:endParaRPr/>
          </a:p>
          <a:p>
            <a:pPr indent="0" lvl="0" marL="0" rtl="0" algn="l">
              <a:lnSpc>
                <a:spcPct val="115000"/>
              </a:lnSpc>
              <a:spcBef>
                <a:spcPts val="600"/>
              </a:spcBef>
              <a:spcAft>
                <a:spcPts val="0"/>
              </a:spcAft>
              <a:buSzPts val="2400"/>
              <a:buNone/>
            </a:pPr>
            <a:r>
              <a:rPr lang="en"/>
              <a:t>Alternative to Cisco Packet Tracer</a:t>
            </a:r>
            <a:endParaRPr/>
          </a:p>
        </p:txBody>
      </p:sp>
      <p:pic>
        <p:nvPicPr>
          <p:cNvPr id="117" name="Google Shape;117;p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FIREWALL</a:t>
            </a:r>
            <a:endParaRPr/>
          </a:p>
        </p:txBody>
      </p:sp>
      <p:sp>
        <p:nvSpPr>
          <p:cNvPr id="521" name="Google Shape;521;p52"/>
          <p:cNvSpPr txBox="1"/>
          <p:nvPr>
            <p:ph idx="1" type="body"/>
          </p:nvPr>
        </p:nvSpPr>
        <p:spPr>
          <a:xfrm>
            <a:off x="549600" y="1207225"/>
            <a:ext cx="7497000" cy="29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This device is often referred to as a “perimeter firewall” because its natural location is on the border of the internal network. This position allows it to protect our internal network from the outside world.</a:t>
            </a:r>
            <a:endParaRPr/>
          </a:p>
        </p:txBody>
      </p:sp>
      <p:pic>
        <p:nvPicPr>
          <p:cNvPr id="522" name="Google Shape;522;p5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FIREWALL</a:t>
            </a:r>
            <a:endParaRPr/>
          </a:p>
        </p:txBody>
      </p:sp>
      <p:sp>
        <p:nvSpPr>
          <p:cNvPr id="528" name="Google Shape;528;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 recent years, new security features have been added to the firewalls, so that sometimes they are called "Next Generation Firewalls".</a:t>
            </a:r>
            <a:endParaRPr/>
          </a:p>
          <a:p>
            <a:pPr indent="0" lvl="0" marL="0" rtl="0" algn="l">
              <a:lnSpc>
                <a:spcPct val="115000"/>
              </a:lnSpc>
              <a:spcBef>
                <a:spcPts val="600"/>
              </a:spcBef>
              <a:spcAft>
                <a:spcPts val="0"/>
              </a:spcAft>
              <a:buSzPts val="2400"/>
              <a:buNone/>
            </a:pPr>
            <a:r>
              <a:rPr lang="en"/>
              <a:t>Some of these features include URL filtering, application control, as well as the creation of VPNs, support to IPS and IDS.</a:t>
            </a:r>
            <a:endParaRPr/>
          </a:p>
        </p:txBody>
      </p:sp>
      <p:pic>
        <p:nvPicPr>
          <p:cNvPr id="529" name="Google Shape;529;p5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FIREWALL</a:t>
            </a:r>
            <a:endParaRPr/>
          </a:p>
        </p:txBody>
      </p:sp>
      <p:sp>
        <p:nvSpPr>
          <p:cNvPr id="535" name="Google Shape;535;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There are several types of firewall available. Some of them are free and meant for the domestic use.</a:t>
            </a:r>
            <a:endParaRPr/>
          </a:p>
          <a:p>
            <a:pPr indent="0" lvl="0" marL="0" rtl="0" algn="l">
              <a:lnSpc>
                <a:spcPct val="115000"/>
              </a:lnSpc>
              <a:spcBef>
                <a:spcPts val="600"/>
              </a:spcBef>
              <a:spcAft>
                <a:spcPts val="0"/>
              </a:spcAft>
              <a:buSzPts val="2400"/>
              <a:buNone/>
            </a:pPr>
            <a:r>
              <a:rPr lang="en"/>
              <a:t>Others are aimed at enterprises and can cost up to several thousands of euros. </a:t>
            </a:r>
            <a:endParaRPr/>
          </a:p>
          <a:p>
            <a:pPr indent="0" lvl="0" marL="0" rtl="0" algn="l">
              <a:lnSpc>
                <a:spcPct val="115000"/>
              </a:lnSpc>
              <a:spcBef>
                <a:spcPts val="600"/>
              </a:spcBef>
              <a:spcAft>
                <a:spcPts val="0"/>
              </a:spcAft>
              <a:buSzPts val="2400"/>
              <a:buNone/>
            </a:pPr>
            <a:r>
              <a:rPr lang="en"/>
              <a:t>Concepts are similar, but you can expect more functionalities from enterprise systems</a:t>
            </a:r>
            <a:endParaRPr/>
          </a:p>
          <a:p>
            <a:pPr indent="0" lvl="0" marL="0" rtl="0" algn="l">
              <a:lnSpc>
                <a:spcPct val="115000"/>
              </a:lnSpc>
              <a:spcBef>
                <a:spcPts val="600"/>
              </a:spcBef>
              <a:spcAft>
                <a:spcPts val="0"/>
              </a:spcAft>
              <a:buSzPts val="2400"/>
              <a:buNone/>
            </a:pPr>
            <a:r>
              <a:rPr lang="en"/>
              <a:t>Some of the main firewall vendors are:</a:t>
            </a:r>
            <a:endParaRPr/>
          </a:p>
          <a:p>
            <a:pPr indent="0" lvl="0" marL="0" rtl="0" algn="l">
              <a:lnSpc>
                <a:spcPct val="115000"/>
              </a:lnSpc>
              <a:spcBef>
                <a:spcPts val="600"/>
              </a:spcBef>
              <a:spcAft>
                <a:spcPts val="0"/>
              </a:spcAft>
              <a:buSzPts val="2400"/>
              <a:buNone/>
            </a:pPr>
            <a:r>
              <a:t/>
            </a:r>
            <a:endParaRPr/>
          </a:p>
        </p:txBody>
      </p:sp>
      <p:pic>
        <p:nvPicPr>
          <p:cNvPr id="536" name="Google Shape;536;p5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FIREWALL</a:t>
            </a:r>
            <a:endParaRPr/>
          </a:p>
        </p:txBody>
      </p:sp>
      <p:sp>
        <p:nvSpPr>
          <p:cNvPr id="542" name="Google Shape;542;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ENTERPRISE LEVEL FIREWALLS:</a:t>
            </a:r>
            <a:endParaRPr/>
          </a:p>
          <a:p>
            <a:pPr indent="-381000" lvl="0" marL="457200" rtl="0" algn="l">
              <a:lnSpc>
                <a:spcPct val="115000"/>
              </a:lnSpc>
              <a:spcBef>
                <a:spcPts val="600"/>
              </a:spcBef>
              <a:spcAft>
                <a:spcPts val="0"/>
              </a:spcAft>
              <a:buSzPts val="2400"/>
              <a:buChar char="▪"/>
            </a:pPr>
            <a:r>
              <a:rPr lang="en"/>
              <a:t>Checkpoint. Reference website: </a:t>
            </a:r>
            <a:r>
              <a:rPr lang="en" u="sng">
                <a:solidFill>
                  <a:schemeClr val="hlink"/>
                </a:solidFill>
                <a:hlinkClick r:id="rId3"/>
              </a:rPr>
              <a:t>https://www.checkpoint.com/</a:t>
            </a:r>
            <a:r>
              <a:rPr lang="en"/>
              <a:t>.</a:t>
            </a:r>
            <a:endParaRPr/>
          </a:p>
          <a:p>
            <a:pPr indent="-381000" lvl="0" marL="457200" rtl="0" algn="l">
              <a:lnSpc>
                <a:spcPct val="115000"/>
              </a:lnSpc>
              <a:spcBef>
                <a:spcPts val="0"/>
              </a:spcBef>
              <a:spcAft>
                <a:spcPts val="0"/>
              </a:spcAft>
              <a:buSzPts val="2400"/>
              <a:buChar char="▪"/>
            </a:pPr>
            <a:r>
              <a:rPr lang="en"/>
              <a:t>Paloalto. Reference website: </a:t>
            </a:r>
            <a:r>
              <a:rPr lang="en" u="sng">
                <a:solidFill>
                  <a:schemeClr val="hlink"/>
                </a:solidFill>
                <a:hlinkClick r:id="rId4"/>
              </a:rPr>
              <a:t>https://www.paloaltonetworks.com/</a:t>
            </a:r>
            <a:r>
              <a:rPr lang="en"/>
              <a:t>.</a:t>
            </a:r>
            <a:endParaRPr/>
          </a:p>
          <a:p>
            <a:pPr indent="-381000" lvl="0" marL="457200" rtl="0" algn="l">
              <a:lnSpc>
                <a:spcPct val="115000"/>
              </a:lnSpc>
              <a:spcBef>
                <a:spcPts val="0"/>
              </a:spcBef>
              <a:spcAft>
                <a:spcPts val="0"/>
              </a:spcAft>
              <a:buSzPts val="2400"/>
              <a:buChar char="▪"/>
            </a:pPr>
            <a:r>
              <a:rPr lang="en"/>
              <a:t>Fortinet. Reference website: </a:t>
            </a:r>
            <a:r>
              <a:rPr lang="en" u="sng">
                <a:solidFill>
                  <a:schemeClr val="hlink"/>
                </a:solidFill>
                <a:hlinkClick r:id="rId5"/>
              </a:rPr>
              <a:t>https://www.fortinet.com/</a:t>
            </a:r>
            <a:r>
              <a:rPr lang="en"/>
              <a:t>.</a:t>
            </a:r>
            <a:endParaRPr/>
          </a:p>
          <a:p>
            <a:pPr indent="-381000" lvl="0" marL="457200" rtl="0" algn="l">
              <a:lnSpc>
                <a:spcPct val="115000"/>
              </a:lnSpc>
              <a:spcBef>
                <a:spcPts val="0"/>
              </a:spcBef>
              <a:spcAft>
                <a:spcPts val="0"/>
              </a:spcAft>
              <a:buSzPts val="2400"/>
              <a:buChar char="▪"/>
            </a:pPr>
            <a:r>
              <a:rPr lang="en"/>
              <a:t>CISCO. Reference website: </a:t>
            </a:r>
            <a:r>
              <a:rPr lang="en" u="sng">
                <a:solidFill>
                  <a:schemeClr val="hlink"/>
                </a:solidFill>
                <a:hlinkClick r:id="rId6"/>
              </a:rPr>
              <a:t>https://www.cisco.com/c/en/us/products/security/firewalls/index.html</a:t>
            </a:r>
            <a:r>
              <a:rPr lang="en"/>
              <a:t>.</a:t>
            </a:r>
            <a:endParaRPr/>
          </a:p>
          <a:p>
            <a:pPr indent="0" lvl="0" marL="0" rtl="0" algn="l">
              <a:lnSpc>
                <a:spcPct val="115000"/>
              </a:lnSpc>
              <a:spcBef>
                <a:spcPts val="600"/>
              </a:spcBef>
              <a:spcAft>
                <a:spcPts val="0"/>
              </a:spcAft>
              <a:buSzPts val="2400"/>
              <a:buNone/>
            </a:pPr>
            <a:r>
              <a:t/>
            </a:r>
            <a:endParaRPr/>
          </a:p>
        </p:txBody>
      </p:sp>
      <p:pic>
        <p:nvPicPr>
          <p:cNvPr id="543" name="Google Shape;543;p55"/>
          <p:cNvPicPr preferRelativeResize="0"/>
          <p:nvPr/>
        </p:nvPicPr>
        <p:blipFill rotWithShape="1">
          <a:blip r:embed="rId7">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FIREWALL</a:t>
            </a:r>
            <a:endParaRPr/>
          </a:p>
        </p:txBody>
      </p:sp>
      <p:sp>
        <p:nvSpPr>
          <p:cNvPr id="549" name="Google Shape;549;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PRIVATE FIREWALLS:</a:t>
            </a:r>
            <a:endParaRPr/>
          </a:p>
          <a:p>
            <a:pPr indent="-381000" lvl="0" marL="457200" rtl="0" algn="l">
              <a:lnSpc>
                <a:spcPct val="115000"/>
              </a:lnSpc>
              <a:spcBef>
                <a:spcPts val="600"/>
              </a:spcBef>
              <a:spcAft>
                <a:spcPts val="0"/>
              </a:spcAft>
              <a:buSzPts val="2400"/>
              <a:buChar char="▪"/>
            </a:pPr>
            <a:r>
              <a:rPr lang="en"/>
              <a:t>pfSense. Reference website: </a:t>
            </a:r>
            <a:r>
              <a:rPr lang="en" u="sng">
                <a:solidFill>
                  <a:schemeClr val="accent5"/>
                </a:solidFill>
                <a:hlinkClick r:id="rId3">
                  <a:extLst>
                    <a:ext uri="{A12FA001-AC4F-418D-AE19-62706E023703}">
                      <ahyp:hlinkClr val="tx"/>
                    </a:ext>
                  </a:extLst>
                </a:hlinkClick>
              </a:rPr>
              <a:t>https://www.pfsense.org/</a:t>
            </a:r>
            <a:r>
              <a:rPr lang="en"/>
              <a:t>.</a:t>
            </a:r>
            <a:endParaRPr/>
          </a:p>
          <a:p>
            <a:pPr indent="-381000" lvl="0" marL="457200" rtl="0" algn="l">
              <a:lnSpc>
                <a:spcPct val="115000"/>
              </a:lnSpc>
              <a:spcBef>
                <a:spcPts val="600"/>
              </a:spcBef>
              <a:spcAft>
                <a:spcPts val="0"/>
              </a:spcAft>
              <a:buSzPts val="2400"/>
              <a:buChar char="▪"/>
            </a:pPr>
            <a:r>
              <a:rPr lang="en"/>
              <a:t>OPNsense. Reference website: </a:t>
            </a:r>
            <a:r>
              <a:rPr lang="en" u="sng">
                <a:solidFill>
                  <a:schemeClr val="hlink"/>
                </a:solidFill>
                <a:hlinkClick r:id="rId4"/>
              </a:rPr>
              <a:t>https://www.opnsense.org/</a:t>
            </a:r>
            <a:r>
              <a:rPr lang="en"/>
              <a:t>.</a:t>
            </a:r>
            <a:endParaRPr/>
          </a:p>
          <a:p>
            <a:pPr indent="0" lvl="0" marL="0" rtl="0" algn="l">
              <a:lnSpc>
                <a:spcPct val="115000"/>
              </a:lnSpc>
              <a:spcBef>
                <a:spcPts val="600"/>
              </a:spcBef>
              <a:spcAft>
                <a:spcPts val="0"/>
              </a:spcAft>
              <a:buSzPts val="1800"/>
              <a:buNone/>
            </a:pPr>
            <a:r>
              <a:t/>
            </a:r>
            <a:endParaRPr/>
          </a:p>
          <a:p>
            <a:pPr indent="0" lvl="0" marL="0" rtl="0" algn="l">
              <a:lnSpc>
                <a:spcPct val="115000"/>
              </a:lnSpc>
              <a:spcBef>
                <a:spcPts val="600"/>
              </a:spcBef>
              <a:spcAft>
                <a:spcPts val="0"/>
              </a:spcAft>
              <a:buSzPts val="2400"/>
              <a:buNone/>
            </a:pPr>
            <a:r>
              <a:t/>
            </a:r>
            <a:endParaRPr/>
          </a:p>
        </p:txBody>
      </p:sp>
      <p:pic>
        <p:nvPicPr>
          <p:cNvPr id="550" name="Google Shape;550;p56"/>
          <p:cNvPicPr preferRelativeResize="0"/>
          <p:nvPr/>
        </p:nvPicPr>
        <p:blipFill rotWithShape="1">
          <a:blip r:embed="rId5">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7"/>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FORTINET FIREWALL</a:t>
            </a:r>
            <a:endParaRPr/>
          </a:p>
        </p:txBody>
      </p:sp>
      <p:grpSp>
        <p:nvGrpSpPr>
          <p:cNvPr id="556" name="Google Shape;556;p57"/>
          <p:cNvGrpSpPr/>
          <p:nvPr/>
        </p:nvGrpSpPr>
        <p:grpSpPr>
          <a:xfrm>
            <a:off x="4392102" y="4301022"/>
            <a:ext cx="359234" cy="585619"/>
            <a:chOff x="6730350" y="2315900"/>
            <a:chExt cx="257700" cy="420100"/>
          </a:xfrm>
        </p:grpSpPr>
        <p:sp>
          <p:nvSpPr>
            <p:cNvPr id="557" name="Google Shape;557;p57"/>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7"/>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7"/>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7"/>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7"/>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62" name="Google Shape;562;p5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FORTINET FIREWALL</a:t>
            </a:r>
            <a:endParaRPr/>
          </a:p>
        </p:txBody>
      </p:sp>
      <p:sp>
        <p:nvSpPr>
          <p:cNvPr id="568" name="Google Shape;568;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Let's see how the Fortinet firewall looks like. Note that configuring a firewall in a business context is a complex operation, but the basic configurations are as follows:</a:t>
            </a:r>
            <a:endParaRPr/>
          </a:p>
          <a:p>
            <a:pPr indent="0" lvl="0" marL="0" rtl="0" algn="l">
              <a:lnSpc>
                <a:spcPct val="115000"/>
              </a:lnSpc>
              <a:spcBef>
                <a:spcPts val="600"/>
              </a:spcBef>
              <a:spcAft>
                <a:spcPts val="0"/>
              </a:spcAft>
              <a:buSzPts val="2400"/>
              <a:buNone/>
            </a:pPr>
            <a:r>
              <a:t/>
            </a:r>
            <a:endParaRPr/>
          </a:p>
        </p:txBody>
      </p:sp>
      <p:pic>
        <p:nvPicPr>
          <p:cNvPr id="569" name="Google Shape;569;p5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FORTINET FIREWALL</a:t>
            </a:r>
            <a:endParaRPr/>
          </a:p>
        </p:txBody>
      </p:sp>
      <p:sp>
        <p:nvSpPr>
          <p:cNvPr id="575" name="Google Shape;575;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t>Product installation.</a:t>
            </a:r>
            <a:endParaRPr sz="2200"/>
          </a:p>
          <a:p>
            <a:pPr indent="-368300" lvl="0" marL="457200" rtl="0" algn="l">
              <a:lnSpc>
                <a:spcPct val="115000"/>
              </a:lnSpc>
              <a:spcBef>
                <a:spcPts val="0"/>
              </a:spcBef>
              <a:spcAft>
                <a:spcPts val="0"/>
              </a:spcAft>
              <a:buSzPts val="2200"/>
              <a:buChar char="▪"/>
            </a:pPr>
            <a:r>
              <a:rPr lang="en" sz="2200"/>
              <a:t>Firmware/OS upgrade.</a:t>
            </a:r>
            <a:endParaRPr sz="2200"/>
          </a:p>
          <a:p>
            <a:pPr indent="-368300" lvl="0" marL="457200" rtl="0" algn="l">
              <a:lnSpc>
                <a:spcPct val="115000"/>
              </a:lnSpc>
              <a:spcBef>
                <a:spcPts val="0"/>
              </a:spcBef>
              <a:spcAft>
                <a:spcPts val="0"/>
              </a:spcAft>
              <a:buSzPts val="2200"/>
              <a:buChar char="▪"/>
            </a:pPr>
            <a:r>
              <a:rPr lang="en" sz="2200"/>
              <a:t>Configuration of network interfaces (LAN, WAN, DMZ).</a:t>
            </a:r>
            <a:endParaRPr sz="2200"/>
          </a:p>
          <a:p>
            <a:pPr indent="-368300" lvl="0" marL="457200" rtl="0" algn="l">
              <a:lnSpc>
                <a:spcPct val="115000"/>
              </a:lnSpc>
              <a:spcBef>
                <a:spcPts val="0"/>
              </a:spcBef>
              <a:spcAft>
                <a:spcPts val="0"/>
              </a:spcAft>
              <a:buSzPts val="2200"/>
              <a:buChar char="▪"/>
            </a:pPr>
            <a:r>
              <a:rPr lang="en" sz="2200"/>
              <a:t>Writing basic security policies.</a:t>
            </a:r>
            <a:endParaRPr sz="2200"/>
          </a:p>
          <a:p>
            <a:pPr indent="-368300" lvl="0" marL="457200" rtl="0" algn="l">
              <a:lnSpc>
                <a:spcPct val="115000"/>
              </a:lnSpc>
              <a:spcBef>
                <a:spcPts val="0"/>
              </a:spcBef>
              <a:spcAft>
                <a:spcPts val="0"/>
              </a:spcAft>
              <a:buSzPts val="2200"/>
              <a:buChar char="▪"/>
            </a:pPr>
            <a:r>
              <a:rPr lang="en" sz="2200"/>
              <a:t>Network traffic test.</a:t>
            </a:r>
            <a:endParaRPr sz="2200"/>
          </a:p>
          <a:p>
            <a:pPr indent="-368300" lvl="0" marL="457200" rtl="0" algn="l">
              <a:lnSpc>
                <a:spcPct val="115000"/>
              </a:lnSpc>
              <a:spcBef>
                <a:spcPts val="0"/>
              </a:spcBef>
              <a:spcAft>
                <a:spcPts val="0"/>
              </a:spcAft>
              <a:buSzPts val="2200"/>
              <a:buChar char="▪"/>
            </a:pPr>
            <a:r>
              <a:rPr lang="en" sz="2200"/>
              <a:t>Possible activation of advanced security features.</a:t>
            </a:r>
            <a:endParaRPr sz="2200"/>
          </a:p>
          <a:p>
            <a:pPr indent="0" lvl="0" marL="0" rtl="0" algn="l">
              <a:lnSpc>
                <a:spcPct val="115000"/>
              </a:lnSpc>
              <a:spcBef>
                <a:spcPts val="600"/>
              </a:spcBef>
              <a:spcAft>
                <a:spcPts val="0"/>
              </a:spcAft>
              <a:buSzPts val="2400"/>
              <a:buNone/>
            </a:pPr>
            <a:r>
              <a:t/>
            </a:r>
            <a:endParaRPr sz="2200"/>
          </a:p>
        </p:txBody>
      </p:sp>
      <p:pic>
        <p:nvPicPr>
          <p:cNvPr id="576" name="Google Shape;576;p5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FORTINET FIREWALL</a:t>
            </a:r>
            <a:endParaRPr/>
          </a:p>
        </p:txBody>
      </p:sp>
      <p:sp>
        <p:nvSpPr>
          <p:cNvPr id="582" name="Google Shape;582;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We can check the configuration of several network interfaces. We obviously need to have some IP addresses and define the LAN, WAN, DMZ network.</a:t>
            </a:r>
            <a:endParaRPr/>
          </a:p>
          <a:p>
            <a:pPr indent="0" lvl="0" marL="0" rtl="0" algn="l">
              <a:lnSpc>
                <a:spcPct val="115000"/>
              </a:lnSpc>
              <a:spcBef>
                <a:spcPts val="600"/>
              </a:spcBef>
              <a:spcAft>
                <a:spcPts val="0"/>
              </a:spcAft>
              <a:buSzPts val="2400"/>
              <a:buNone/>
            </a:pPr>
            <a:r>
              <a:t/>
            </a:r>
            <a:endParaRPr/>
          </a:p>
        </p:txBody>
      </p:sp>
      <p:pic>
        <p:nvPicPr>
          <p:cNvPr id="583" name="Google Shape;583;p6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FORTINET FIREWALL</a:t>
            </a:r>
            <a:endParaRPr/>
          </a:p>
        </p:txBody>
      </p:sp>
      <p:pic>
        <p:nvPicPr>
          <p:cNvPr id="589" name="Google Shape;589;p6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590" name="Google Shape;590;p61"/>
          <p:cNvPicPr preferRelativeResize="0"/>
          <p:nvPr/>
        </p:nvPicPr>
        <p:blipFill rotWithShape="1">
          <a:blip r:embed="rId4">
            <a:alphaModFix/>
          </a:blip>
          <a:srcRect b="0" l="0" r="0" t="0"/>
          <a:stretch/>
        </p:blipFill>
        <p:spPr>
          <a:xfrm>
            <a:off x="1106898" y="1428038"/>
            <a:ext cx="6930215" cy="276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GNS3</a:t>
            </a:r>
            <a:endParaRPr/>
          </a:p>
        </p:txBody>
      </p:sp>
      <p:sp>
        <p:nvSpPr>
          <p:cNvPr id="123" name="Google Shape;12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GNS3 allows you to emulate network devices</a:t>
            </a:r>
            <a:endParaRPr/>
          </a:p>
          <a:p>
            <a:pPr indent="0" lvl="0" marL="0" rtl="0" algn="l">
              <a:lnSpc>
                <a:spcPct val="115000"/>
              </a:lnSpc>
              <a:spcBef>
                <a:spcPts val="600"/>
              </a:spcBef>
              <a:spcAft>
                <a:spcPts val="0"/>
              </a:spcAft>
              <a:buSzPts val="2400"/>
              <a:buNone/>
            </a:pPr>
            <a:r>
              <a:rPr lang="en"/>
              <a:t>	switch, router, firewall, host, …</a:t>
            </a:r>
            <a:endParaRPr/>
          </a:p>
          <a:p>
            <a:pPr indent="0" lvl="0" marL="0" rtl="0" algn="l">
              <a:lnSpc>
                <a:spcPct val="115000"/>
              </a:lnSpc>
              <a:spcBef>
                <a:spcPts val="600"/>
              </a:spcBef>
              <a:spcAft>
                <a:spcPts val="0"/>
              </a:spcAft>
              <a:buSzPts val="2400"/>
              <a:buNone/>
            </a:pPr>
            <a:r>
              <a:rPr lang="en"/>
              <a:t>Devices are connected to build a network topology</a:t>
            </a:r>
            <a:endParaRPr/>
          </a:p>
          <a:p>
            <a:pPr indent="0" lvl="0" marL="0" rtl="0" algn="l">
              <a:lnSpc>
                <a:spcPct val="115000"/>
              </a:lnSpc>
              <a:spcBef>
                <a:spcPts val="600"/>
              </a:spcBef>
              <a:spcAft>
                <a:spcPts val="0"/>
              </a:spcAft>
              <a:buSzPts val="2400"/>
              <a:buNone/>
            </a:pPr>
            <a:r>
              <a:rPr lang="en"/>
              <a:t>Device images/firmware must be available</a:t>
            </a:r>
            <a:endParaRPr/>
          </a:p>
          <a:p>
            <a:pPr indent="0" lvl="0" marL="0" rtl="0" algn="l">
              <a:lnSpc>
                <a:spcPct val="115000"/>
              </a:lnSpc>
              <a:spcBef>
                <a:spcPts val="600"/>
              </a:spcBef>
              <a:spcAft>
                <a:spcPts val="0"/>
              </a:spcAft>
              <a:buSzPts val="2400"/>
              <a:buNone/>
            </a:pPr>
            <a:r>
              <a:rPr lang="en"/>
              <a:t>	Free instances on the GNS3 repository</a:t>
            </a:r>
            <a:endParaRPr/>
          </a:p>
          <a:p>
            <a:pPr indent="0" lvl="0" marL="0" rtl="0" algn="l">
              <a:lnSpc>
                <a:spcPct val="115000"/>
              </a:lnSpc>
              <a:spcBef>
                <a:spcPts val="600"/>
              </a:spcBef>
              <a:spcAft>
                <a:spcPts val="0"/>
              </a:spcAft>
              <a:buSzPts val="2400"/>
              <a:buNone/>
            </a:pPr>
            <a:r>
              <a:rPr lang="en"/>
              <a:t>	Proprietary ones must be obtained (e.g., buying them)</a:t>
            </a:r>
            <a:endParaRPr/>
          </a:p>
          <a:p>
            <a:pPr indent="0" lvl="0" marL="0" rtl="0" algn="l">
              <a:lnSpc>
                <a:spcPct val="115000"/>
              </a:lnSpc>
              <a:spcBef>
                <a:spcPts val="600"/>
              </a:spcBef>
              <a:spcAft>
                <a:spcPts val="0"/>
              </a:spcAft>
              <a:buSzPts val="2400"/>
              <a:buNone/>
            </a:pPr>
            <a:r>
              <a:rPr lang="en"/>
              <a:t>ATTENTION: GNS3 is quite hungry for resources (depends on what you emulate)</a:t>
            </a:r>
            <a:endParaRPr/>
          </a:p>
        </p:txBody>
      </p:sp>
      <p:pic>
        <p:nvPicPr>
          <p:cNvPr id="124" name="Google Shape;124;p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FORTINET FIREWALL</a:t>
            </a:r>
            <a:endParaRPr/>
          </a:p>
        </p:txBody>
      </p:sp>
      <p:sp>
        <p:nvSpPr>
          <p:cNvPr id="596" name="Google Shape;596;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Writing of security policies: the first policy to be written in a firewall is the so called "cleanup rule", basically the last rule of the firewall.</a:t>
            </a:r>
            <a:endParaRPr sz="2200"/>
          </a:p>
          <a:p>
            <a:pPr indent="0" lvl="0" marL="0" rtl="0" algn="l">
              <a:lnSpc>
                <a:spcPct val="115000"/>
              </a:lnSpc>
              <a:spcBef>
                <a:spcPts val="600"/>
              </a:spcBef>
              <a:spcAft>
                <a:spcPts val="0"/>
              </a:spcAft>
              <a:buSzPts val="2400"/>
              <a:buNone/>
            </a:pPr>
            <a:r>
              <a:rPr lang="en" sz="2200"/>
              <a:t>(Yes, order matters in firewall rules...)</a:t>
            </a:r>
            <a:endParaRPr sz="2200"/>
          </a:p>
          <a:p>
            <a:pPr indent="0" lvl="0" marL="0" rtl="0" algn="l">
              <a:lnSpc>
                <a:spcPct val="115000"/>
              </a:lnSpc>
              <a:spcBef>
                <a:spcPts val="600"/>
              </a:spcBef>
              <a:spcAft>
                <a:spcPts val="0"/>
              </a:spcAft>
              <a:buSzPts val="2400"/>
              <a:buNone/>
            </a:pPr>
            <a:r>
              <a:rPr lang="en" sz="2200"/>
              <a:t>It blocks any type of traffic, unless otherwise specified by the higher policies. This is called a </a:t>
            </a:r>
            <a:r>
              <a:rPr b="1" lang="en" sz="2200"/>
              <a:t>default:deny policy</a:t>
            </a:r>
            <a:endParaRPr b="1" sz="2200"/>
          </a:p>
          <a:p>
            <a:pPr indent="0" lvl="0" marL="0" rtl="0" algn="l">
              <a:lnSpc>
                <a:spcPct val="115000"/>
              </a:lnSpc>
              <a:spcBef>
                <a:spcPts val="600"/>
              </a:spcBef>
              <a:spcAft>
                <a:spcPts val="0"/>
              </a:spcAft>
              <a:buSzPts val="2400"/>
              <a:buNone/>
            </a:pPr>
            <a:r>
              <a:rPr lang="en" sz="2200"/>
              <a:t>In the configuration phase, it is always advisable to define a rule that accepts all traffic so as to verify that the network has been configured correctly.</a:t>
            </a:r>
            <a:endParaRPr sz="2200"/>
          </a:p>
        </p:txBody>
      </p:sp>
      <p:pic>
        <p:nvPicPr>
          <p:cNvPr id="597" name="Google Shape;597;p6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FORTINET FIREWALL</a:t>
            </a:r>
            <a:endParaRPr/>
          </a:p>
        </p:txBody>
      </p:sp>
      <p:pic>
        <p:nvPicPr>
          <p:cNvPr id="603" name="Google Shape;603;p6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604" name="Google Shape;604;p63"/>
          <p:cNvPicPr preferRelativeResize="0"/>
          <p:nvPr/>
        </p:nvPicPr>
        <p:blipFill rotWithShape="1">
          <a:blip r:embed="rId4">
            <a:alphaModFix/>
          </a:blip>
          <a:srcRect b="0" l="0" r="0" t="0"/>
          <a:stretch/>
        </p:blipFill>
        <p:spPr>
          <a:xfrm>
            <a:off x="1349350" y="1349725"/>
            <a:ext cx="6445301" cy="28053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FORTINET FIREWALL</a:t>
            </a:r>
            <a:endParaRPr/>
          </a:p>
        </p:txBody>
      </p:sp>
      <p:sp>
        <p:nvSpPr>
          <p:cNvPr id="610" name="Google Shape;610;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The firewall always works according to some criteria:</a:t>
            </a:r>
            <a:endParaRPr sz="2200"/>
          </a:p>
          <a:p>
            <a:pPr indent="0" lvl="0" marL="0" rtl="0" algn="l">
              <a:lnSpc>
                <a:spcPct val="115000"/>
              </a:lnSpc>
              <a:spcBef>
                <a:spcPts val="600"/>
              </a:spcBef>
              <a:spcAft>
                <a:spcPts val="0"/>
              </a:spcAft>
              <a:buSzPts val="2400"/>
              <a:buNone/>
            </a:pPr>
            <a:r>
              <a:t/>
            </a:r>
            <a:endParaRPr sz="2200"/>
          </a:p>
          <a:p>
            <a:pPr indent="-368300" lvl="0" marL="457200" rtl="0" algn="l">
              <a:lnSpc>
                <a:spcPct val="115000"/>
              </a:lnSpc>
              <a:spcBef>
                <a:spcPts val="600"/>
              </a:spcBef>
              <a:spcAft>
                <a:spcPts val="0"/>
              </a:spcAft>
              <a:buSzPts val="2200"/>
              <a:buChar char="▪"/>
            </a:pPr>
            <a:r>
              <a:rPr lang="en" sz="2200"/>
              <a:t>Source IP address.</a:t>
            </a:r>
            <a:endParaRPr sz="2200"/>
          </a:p>
          <a:p>
            <a:pPr indent="-368300" lvl="0" marL="457200" rtl="0" algn="l">
              <a:lnSpc>
                <a:spcPct val="115000"/>
              </a:lnSpc>
              <a:spcBef>
                <a:spcPts val="0"/>
              </a:spcBef>
              <a:spcAft>
                <a:spcPts val="0"/>
              </a:spcAft>
              <a:buSzPts val="2200"/>
              <a:buChar char="▪"/>
            </a:pPr>
            <a:r>
              <a:rPr lang="en" sz="2200"/>
              <a:t>Recipient IP address.</a:t>
            </a:r>
            <a:endParaRPr sz="2200"/>
          </a:p>
          <a:p>
            <a:pPr indent="-368300" lvl="0" marL="457200" rtl="0" algn="l">
              <a:lnSpc>
                <a:spcPct val="115000"/>
              </a:lnSpc>
              <a:spcBef>
                <a:spcPts val="0"/>
              </a:spcBef>
              <a:spcAft>
                <a:spcPts val="0"/>
              </a:spcAft>
              <a:buSzPts val="2200"/>
              <a:buChar char="▪"/>
            </a:pPr>
            <a:r>
              <a:rPr lang="en" sz="2200"/>
              <a:t>Port and/or service.</a:t>
            </a:r>
            <a:endParaRPr sz="2200"/>
          </a:p>
          <a:p>
            <a:pPr indent="0" lvl="0" marL="0" rtl="0" algn="l">
              <a:lnSpc>
                <a:spcPct val="115000"/>
              </a:lnSpc>
              <a:spcBef>
                <a:spcPts val="600"/>
              </a:spcBef>
              <a:spcAft>
                <a:spcPts val="0"/>
              </a:spcAft>
              <a:buSzPts val="2400"/>
              <a:buNone/>
            </a:pPr>
            <a:r>
              <a:t/>
            </a:r>
            <a:endParaRPr sz="2200"/>
          </a:p>
        </p:txBody>
      </p:sp>
      <p:pic>
        <p:nvPicPr>
          <p:cNvPr id="611" name="Google Shape;611;p6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71c64e8fa1_0_52"/>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pfSense</a:t>
            </a:r>
            <a:endParaRPr/>
          </a:p>
        </p:txBody>
      </p:sp>
      <p:grpSp>
        <p:nvGrpSpPr>
          <p:cNvPr id="617" name="Google Shape;617;g71c64e8fa1_0_52"/>
          <p:cNvGrpSpPr/>
          <p:nvPr/>
        </p:nvGrpSpPr>
        <p:grpSpPr>
          <a:xfrm>
            <a:off x="4392097" y="4301024"/>
            <a:ext cx="359234" cy="585619"/>
            <a:chOff x="6730350" y="2315900"/>
            <a:chExt cx="257700" cy="420100"/>
          </a:xfrm>
        </p:grpSpPr>
        <p:sp>
          <p:nvSpPr>
            <p:cNvPr id="618" name="Google Shape;618;g71c64e8fa1_0_5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71c64e8fa1_0_5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71c64e8fa1_0_5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71c64e8fa1_0_5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71c64e8fa1_0_5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23" name="Google Shape;623;g71c64e8fa1_0_5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71c64e8fa1_0_6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pfSense FIREWALL</a:t>
            </a:r>
            <a:endParaRPr/>
          </a:p>
        </p:txBody>
      </p:sp>
      <p:sp>
        <p:nvSpPr>
          <p:cNvPr id="629" name="Google Shape;629;g71c64e8fa1_0_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Free open source firewall based on FreeBSD</a:t>
            </a:r>
            <a:endParaRPr/>
          </a:p>
          <a:p>
            <a:pPr indent="0" lvl="0" marL="0" rtl="0" algn="l">
              <a:lnSpc>
                <a:spcPct val="115000"/>
              </a:lnSpc>
              <a:spcBef>
                <a:spcPts val="600"/>
              </a:spcBef>
              <a:spcAft>
                <a:spcPts val="0"/>
              </a:spcAft>
              <a:buSzPts val="2400"/>
              <a:buNone/>
            </a:pPr>
            <a:r>
              <a:t/>
            </a:r>
            <a:endParaRPr/>
          </a:p>
        </p:txBody>
      </p:sp>
      <p:pic>
        <p:nvPicPr>
          <p:cNvPr id="630" name="Google Shape;630;g71c64e8fa1_0_6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71c64e8fa1_0_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pfSense FIREWALL</a:t>
            </a:r>
            <a:endParaRPr/>
          </a:p>
        </p:txBody>
      </p:sp>
      <p:pic>
        <p:nvPicPr>
          <p:cNvPr id="636" name="Google Shape;636;g71c64e8fa1_0_45"/>
          <p:cNvPicPr preferRelativeResize="0"/>
          <p:nvPr/>
        </p:nvPicPr>
        <p:blipFill rotWithShape="1">
          <a:blip r:embed="rId3">
            <a:alphaModFix/>
          </a:blip>
          <a:srcRect b="0" l="0" r="0" t="0"/>
          <a:stretch/>
        </p:blipFill>
        <p:spPr>
          <a:xfrm>
            <a:off x="872650" y="1373675"/>
            <a:ext cx="7398700" cy="328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717e8caa4e_1_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GNS3</a:t>
            </a:r>
            <a:endParaRPr/>
          </a:p>
        </p:txBody>
      </p:sp>
      <p:pic>
        <p:nvPicPr>
          <p:cNvPr id="130" name="Google Shape;130;g717e8caa4e_1_1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131" name="Google Shape;131;g717e8caa4e_1_15"/>
          <p:cNvPicPr preferRelativeResize="0"/>
          <p:nvPr/>
        </p:nvPicPr>
        <p:blipFill rotWithShape="1">
          <a:blip r:embed="rId4">
            <a:alphaModFix/>
          </a:blip>
          <a:srcRect b="0" l="0" r="0" t="0"/>
          <a:stretch/>
        </p:blipFill>
        <p:spPr>
          <a:xfrm>
            <a:off x="844225" y="1026500"/>
            <a:ext cx="7455560"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717e8caa4e_1_2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GNS3</a:t>
            </a:r>
            <a:endParaRPr/>
          </a:p>
        </p:txBody>
      </p:sp>
      <p:sp>
        <p:nvSpPr>
          <p:cNvPr id="137" name="Google Shape;137;g717e8caa4e_1_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Installation</a:t>
            </a:r>
            <a:endParaRPr/>
          </a:p>
          <a:p>
            <a:pPr indent="457200" lvl="0" marL="0" rtl="0" algn="l">
              <a:lnSpc>
                <a:spcPct val="115000"/>
              </a:lnSpc>
              <a:spcBef>
                <a:spcPts val="600"/>
              </a:spcBef>
              <a:spcAft>
                <a:spcPts val="0"/>
              </a:spcAft>
              <a:buSzPts val="2400"/>
              <a:buNone/>
            </a:pPr>
            <a:r>
              <a:rPr lang="en"/>
              <a:t>Go to </a:t>
            </a:r>
            <a:r>
              <a:rPr lang="en" u="sng">
                <a:solidFill>
                  <a:schemeClr val="hlink"/>
                </a:solidFill>
                <a:hlinkClick r:id="rId3"/>
              </a:rPr>
              <a:t>https://www.gns3.com</a:t>
            </a:r>
            <a:endParaRPr/>
          </a:p>
          <a:p>
            <a:pPr indent="0" lvl="0" marL="0" rtl="0" algn="l">
              <a:lnSpc>
                <a:spcPct val="115000"/>
              </a:lnSpc>
              <a:spcBef>
                <a:spcPts val="600"/>
              </a:spcBef>
              <a:spcAft>
                <a:spcPts val="0"/>
              </a:spcAft>
              <a:buSzPts val="2400"/>
              <a:buNone/>
            </a:pPr>
            <a:r>
              <a:rPr lang="en"/>
              <a:t>	Follow the instructions</a:t>
            </a:r>
            <a:endParaRPr/>
          </a:p>
          <a:p>
            <a:pPr indent="457200" lvl="0" marL="457200" rtl="0" algn="l">
              <a:lnSpc>
                <a:spcPct val="115000"/>
              </a:lnSpc>
              <a:spcBef>
                <a:spcPts val="600"/>
              </a:spcBef>
              <a:spcAft>
                <a:spcPts val="0"/>
              </a:spcAft>
              <a:buSzPts val="2400"/>
              <a:buNone/>
            </a:pPr>
            <a:r>
              <a:rPr lang="en"/>
              <a:t>try by yourself </a:t>
            </a:r>
            <a:endParaRPr/>
          </a:p>
          <a:p>
            <a:pPr indent="457200" lvl="0" marL="457200" rtl="0" algn="l">
              <a:lnSpc>
                <a:spcPct val="115000"/>
              </a:lnSpc>
              <a:spcBef>
                <a:spcPts val="600"/>
              </a:spcBef>
              <a:spcAft>
                <a:spcPts val="0"/>
              </a:spcAft>
              <a:buSzPts val="2400"/>
              <a:buNone/>
            </a:pPr>
            <a:r>
              <a:rPr lang="en"/>
              <a:t>check documentation and tutorials </a:t>
            </a:r>
            <a:endParaRPr/>
          </a:p>
          <a:p>
            <a:pPr indent="457200" lvl="0" marL="457200" rtl="0" algn="l">
              <a:lnSpc>
                <a:spcPct val="115000"/>
              </a:lnSpc>
              <a:spcBef>
                <a:spcPts val="600"/>
              </a:spcBef>
              <a:spcAft>
                <a:spcPts val="0"/>
              </a:spcAft>
              <a:buSzPts val="2400"/>
              <a:buNone/>
            </a:pPr>
            <a:r>
              <a:rPr lang="en"/>
              <a:t>mail me if you get stuck (-1 if the solution is #5 or less on Google!)</a:t>
            </a:r>
            <a:endParaRPr/>
          </a:p>
        </p:txBody>
      </p:sp>
      <p:pic>
        <p:nvPicPr>
          <p:cNvPr id="138" name="Google Shape;138;g717e8caa4e_1_23"/>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