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y="5143500" cx="9144000"/>
  <p:notesSz cx="6858000" cy="9144000"/>
  <p:embeddedFontLst>
    <p:embeddedFont>
      <p:font typeface="Encode Sans"/>
      <p:regular r:id="rId43"/>
      <p:bold r:id="rId44"/>
    </p:embeddedFont>
    <p:embeddedFont>
      <p:font typeface="Encode Sans Condensed Thin"/>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7" roundtripDataSignature="AMtx7mgV1BW6G6b5cwiqJeufqgJInQnd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font" Target="fonts/EncodeSans-bold.fntdata"/><Relationship Id="rId21" Type="http://schemas.openxmlformats.org/officeDocument/2006/relationships/slide" Target="slides/slide17.xml"/><Relationship Id="rId43" Type="http://schemas.openxmlformats.org/officeDocument/2006/relationships/font" Target="fonts/EncodeSans-regular.fntdata"/><Relationship Id="rId24" Type="http://schemas.openxmlformats.org/officeDocument/2006/relationships/slide" Target="slides/slide20.xml"/><Relationship Id="rId46" Type="http://schemas.openxmlformats.org/officeDocument/2006/relationships/font" Target="fonts/EncodeSansCondensedThin-bold.fntdata"/><Relationship Id="rId23" Type="http://schemas.openxmlformats.org/officeDocument/2006/relationships/slide" Target="slides/slide19.xml"/><Relationship Id="rId45" Type="http://schemas.openxmlformats.org/officeDocument/2006/relationships/font" Target="fonts/EncodeSansCondensedThin-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customschemas.google.com/relationships/presentationmetadata" Target="meta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7f54472b2c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7f54472b2c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7f54472b2c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7f54472b2c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7f54472b2c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7f54472b2c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7f54472b2c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7f54472b2c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7f54472b2c_0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7f54472b2c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7f54472b2c_0_1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7f54472b2c_0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7f54472b2c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7f54472b2c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7f54472b2c_0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g7f54472b2c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7f54472b2c_0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7f54472b2c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7f54472b2c_0_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g7f54472b2c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7f54472b2c_0_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g7f54472b2c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71f272eeee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g71f272eeee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7f54472b2c_0_1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7f54472b2c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7f54472b2c_0_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g7f54472b2c_0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712b21e63e_1_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g712b21e63e_1_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712b21e63e_1_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712b21e63e_1_39"/>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712b21e63e_1_39"/>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g712b21e63e_1_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712b21e63e_1_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bg>
      <p:bgPr>
        <a:solidFill>
          <a:schemeClr val="accent2"/>
        </a:solidFill>
      </p:bgPr>
    </p:bg>
    <p:spTree>
      <p:nvGrpSpPr>
        <p:cNvPr id="50" name="Shape 50"/>
        <p:cNvGrpSpPr/>
        <p:nvPr/>
      </p:nvGrpSpPr>
      <p:grpSpPr>
        <a:xfrm>
          <a:off x="0" y="0"/>
          <a:ext cx="0" cy="0"/>
          <a:chOff x="0" y="0"/>
          <a:chExt cx="0" cy="0"/>
        </a:xfrm>
      </p:grpSpPr>
      <p:sp>
        <p:nvSpPr>
          <p:cNvPr id="51" name="Google Shape;51;g712b21e63e_1_45"/>
          <p:cNvSpPr/>
          <p:nvPr/>
        </p:nvSpPr>
        <p:spPr>
          <a:xfrm>
            <a:off x="0" y="3493950"/>
            <a:ext cx="9144000" cy="1649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52" name="Google Shape;52;g712b21e63e_1_45"/>
          <p:cNvSpPr/>
          <p:nvPr/>
        </p:nvSpPr>
        <p:spPr>
          <a:xfrm>
            <a:off x="3747300" y="3493900"/>
            <a:ext cx="1649400" cy="16494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g712b21e63e_1_45"/>
          <p:cNvSpPr txBox="1"/>
          <p:nvPr>
            <p:ph type="ctrTitle"/>
          </p:nvPr>
        </p:nvSpPr>
        <p:spPr>
          <a:xfrm>
            <a:off x="984050" y="0"/>
            <a:ext cx="7175700" cy="3493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4800"/>
              <a:buNone/>
              <a:defRPr sz="4800"/>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_1">
    <p:bg>
      <p:bgPr>
        <a:solidFill>
          <a:schemeClr val="accent2"/>
        </a:solidFill>
      </p:bgPr>
    </p:bg>
    <p:spTree>
      <p:nvGrpSpPr>
        <p:cNvPr id="54" name="Shape 54"/>
        <p:cNvGrpSpPr/>
        <p:nvPr/>
      </p:nvGrpSpPr>
      <p:grpSpPr>
        <a:xfrm>
          <a:off x="0" y="0"/>
          <a:ext cx="0" cy="0"/>
          <a:chOff x="0" y="0"/>
          <a:chExt cx="0" cy="0"/>
        </a:xfrm>
      </p:grpSpPr>
      <p:sp>
        <p:nvSpPr>
          <p:cNvPr id="55" name="Google Shape;55;g712b21e63e_1_49"/>
          <p:cNvSpPr/>
          <p:nvPr/>
        </p:nvSpPr>
        <p:spPr>
          <a:xfrm>
            <a:off x="0" y="4044100"/>
            <a:ext cx="9144000" cy="10992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56" name="Google Shape;56;g712b21e63e_1_49"/>
          <p:cNvSpPr/>
          <p:nvPr/>
        </p:nvSpPr>
        <p:spPr>
          <a:xfrm>
            <a:off x="4022400" y="4044100"/>
            <a:ext cx="1099200" cy="10992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g712b21e63e_1_49"/>
          <p:cNvSpPr txBox="1"/>
          <p:nvPr>
            <p:ph type="ctrTitle"/>
          </p:nvPr>
        </p:nvSpPr>
        <p:spPr>
          <a:xfrm>
            <a:off x="1735925" y="1126150"/>
            <a:ext cx="5672100" cy="1159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58" name="Google Shape;58;g712b21e63e_1_49"/>
          <p:cNvSpPr txBox="1"/>
          <p:nvPr>
            <p:ph idx="1" type="subTitle"/>
          </p:nvPr>
        </p:nvSpPr>
        <p:spPr>
          <a:xfrm>
            <a:off x="1735925" y="2665541"/>
            <a:ext cx="5672100" cy="7848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Clr>
                <a:srgbClr val="27272D"/>
              </a:buClr>
              <a:buSzPts val="1800"/>
              <a:buNone/>
              <a:defRPr sz="1800">
                <a:solidFill>
                  <a:srgbClr val="27272D"/>
                </a:solidFill>
              </a:defRPr>
            </a:lvl1pPr>
            <a:lvl2pPr lvl="1" rtl="0" algn="ctr">
              <a:lnSpc>
                <a:spcPct val="115000"/>
              </a:lnSpc>
              <a:spcBef>
                <a:spcPts val="0"/>
              </a:spcBef>
              <a:spcAft>
                <a:spcPts val="0"/>
              </a:spcAft>
              <a:buClr>
                <a:srgbClr val="27272D"/>
              </a:buClr>
              <a:buSzPts val="1800"/>
              <a:buNone/>
              <a:defRPr sz="1800">
                <a:solidFill>
                  <a:srgbClr val="27272D"/>
                </a:solidFill>
              </a:defRPr>
            </a:lvl2pPr>
            <a:lvl3pPr lvl="2" rtl="0" algn="ctr">
              <a:lnSpc>
                <a:spcPct val="115000"/>
              </a:lnSpc>
              <a:spcBef>
                <a:spcPts val="0"/>
              </a:spcBef>
              <a:spcAft>
                <a:spcPts val="0"/>
              </a:spcAft>
              <a:buClr>
                <a:srgbClr val="27272D"/>
              </a:buClr>
              <a:buSzPts val="1800"/>
              <a:buNone/>
              <a:defRPr sz="1800">
                <a:solidFill>
                  <a:srgbClr val="27272D"/>
                </a:solidFill>
              </a:defRPr>
            </a:lvl3pPr>
            <a:lvl4pPr lvl="3" rtl="0" algn="ctr">
              <a:lnSpc>
                <a:spcPct val="115000"/>
              </a:lnSpc>
              <a:spcBef>
                <a:spcPts val="0"/>
              </a:spcBef>
              <a:spcAft>
                <a:spcPts val="0"/>
              </a:spcAft>
              <a:buClr>
                <a:srgbClr val="27272D"/>
              </a:buClr>
              <a:buSzPts val="1800"/>
              <a:buNone/>
              <a:defRPr sz="1800">
                <a:solidFill>
                  <a:srgbClr val="27272D"/>
                </a:solidFill>
              </a:defRPr>
            </a:lvl4pPr>
            <a:lvl5pPr lvl="4" rtl="0" algn="ctr">
              <a:lnSpc>
                <a:spcPct val="115000"/>
              </a:lnSpc>
              <a:spcBef>
                <a:spcPts val="0"/>
              </a:spcBef>
              <a:spcAft>
                <a:spcPts val="0"/>
              </a:spcAft>
              <a:buClr>
                <a:srgbClr val="27272D"/>
              </a:buClr>
              <a:buSzPts val="1800"/>
              <a:buNone/>
              <a:defRPr sz="1800">
                <a:solidFill>
                  <a:srgbClr val="27272D"/>
                </a:solidFill>
              </a:defRPr>
            </a:lvl5pPr>
            <a:lvl6pPr lvl="5" rtl="0" algn="ctr">
              <a:lnSpc>
                <a:spcPct val="115000"/>
              </a:lnSpc>
              <a:spcBef>
                <a:spcPts val="0"/>
              </a:spcBef>
              <a:spcAft>
                <a:spcPts val="0"/>
              </a:spcAft>
              <a:buClr>
                <a:srgbClr val="27272D"/>
              </a:buClr>
              <a:buSzPts val="1800"/>
              <a:buNone/>
              <a:defRPr sz="1800">
                <a:solidFill>
                  <a:srgbClr val="27272D"/>
                </a:solidFill>
              </a:defRPr>
            </a:lvl6pPr>
            <a:lvl7pPr lvl="6" rtl="0" algn="ctr">
              <a:lnSpc>
                <a:spcPct val="115000"/>
              </a:lnSpc>
              <a:spcBef>
                <a:spcPts val="0"/>
              </a:spcBef>
              <a:spcAft>
                <a:spcPts val="0"/>
              </a:spcAft>
              <a:buClr>
                <a:srgbClr val="27272D"/>
              </a:buClr>
              <a:buSzPts val="1800"/>
              <a:buNone/>
              <a:defRPr sz="1800">
                <a:solidFill>
                  <a:srgbClr val="27272D"/>
                </a:solidFill>
              </a:defRPr>
            </a:lvl7pPr>
            <a:lvl8pPr lvl="7" rtl="0" algn="ctr">
              <a:lnSpc>
                <a:spcPct val="115000"/>
              </a:lnSpc>
              <a:spcBef>
                <a:spcPts val="0"/>
              </a:spcBef>
              <a:spcAft>
                <a:spcPts val="0"/>
              </a:spcAft>
              <a:buClr>
                <a:srgbClr val="27272D"/>
              </a:buClr>
              <a:buSzPts val="1800"/>
              <a:buNone/>
              <a:defRPr sz="1800">
                <a:solidFill>
                  <a:srgbClr val="27272D"/>
                </a:solidFill>
              </a:defRPr>
            </a:lvl8pPr>
            <a:lvl9pPr lvl="8" rtl="0" algn="ctr">
              <a:lnSpc>
                <a:spcPct val="115000"/>
              </a:lnSpc>
              <a:spcBef>
                <a:spcPts val="0"/>
              </a:spcBef>
              <a:spcAft>
                <a:spcPts val="0"/>
              </a:spcAft>
              <a:buClr>
                <a:srgbClr val="27272D"/>
              </a:buClr>
              <a:buSzPts val="1800"/>
              <a:buNone/>
              <a:defRPr sz="1800">
                <a:solidFill>
                  <a:srgbClr val="27272D"/>
                </a:solidFill>
              </a:defRPr>
            </a:lvl9pPr>
          </a:lstStyle>
          <a:p/>
        </p:txBody>
      </p:sp>
      <p:cxnSp>
        <p:nvCxnSpPr>
          <p:cNvPr id="59" name="Google Shape;59;g712b21e63e_1_49"/>
          <p:cNvCxnSpPr/>
          <p:nvPr/>
        </p:nvCxnSpPr>
        <p:spPr>
          <a:xfrm>
            <a:off x="3527100" y="2474305"/>
            <a:ext cx="2089800" cy="0"/>
          </a:xfrm>
          <a:prstGeom prst="straightConnector1">
            <a:avLst/>
          </a:prstGeom>
          <a:noFill/>
          <a:ln cap="flat" cmpd="sng" w="19050">
            <a:solidFill>
              <a:schemeClr val="accent1"/>
            </a:solidFill>
            <a:prstDash val="solid"/>
            <a:round/>
            <a:headEnd len="med" w="med" type="diamond"/>
            <a:tailEnd len="med" w="med" type="diamon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ed">
  <p:cSld name="BLANK_1">
    <p:bg>
      <p:bgPr>
        <a:solidFill>
          <a:schemeClr val="accent2"/>
        </a:solidFill>
      </p:bgPr>
    </p:bg>
    <p:spTree>
      <p:nvGrpSpPr>
        <p:cNvPr id="60" name="Shape 60"/>
        <p:cNvGrpSpPr/>
        <p:nvPr/>
      </p:nvGrpSpPr>
      <p:grpSpPr>
        <a:xfrm>
          <a:off x="0" y="0"/>
          <a:ext cx="0" cy="0"/>
          <a:chOff x="0" y="0"/>
          <a:chExt cx="0" cy="0"/>
        </a:xfrm>
      </p:grpSpPr>
      <p:sp>
        <p:nvSpPr>
          <p:cNvPr id="61" name="Google Shape;61;g712b21e63e_1_55"/>
          <p:cNvSpPr/>
          <p:nvPr/>
        </p:nvSpPr>
        <p:spPr>
          <a:xfrm>
            <a:off x="0" y="4593700"/>
            <a:ext cx="9144000" cy="549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62" name="Google Shape;62;g712b21e63e_1_55"/>
          <p:cNvSpPr/>
          <p:nvPr/>
        </p:nvSpPr>
        <p:spPr>
          <a:xfrm>
            <a:off x="3473700" y="4593700"/>
            <a:ext cx="2196600" cy="5496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712b21e63e_1_55"/>
          <p:cNvSpPr/>
          <p:nvPr/>
        </p:nvSpPr>
        <p:spPr>
          <a:xfrm>
            <a:off x="4023300" y="4593700"/>
            <a:ext cx="1097400" cy="5496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g712b21e63e_1_55"/>
          <p:cNvSpPr txBox="1"/>
          <p:nvPr>
            <p:ph idx="12" type="sldNum"/>
          </p:nvPr>
        </p:nvSpPr>
        <p:spPr>
          <a:xfrm>
            <a:off x="4023300" y="4593850"/>
            <a:ext cx="1097400" cy="5496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chemeClr val="accent4"/>
                </a:solidFill>
                <a:latin typeface="Encode Sans"/>
                <a:ea typeface="Encode Sans"/>
                <a:cs typeface="Encode Sans"/>
                <a:sym typeface="Encode Sans"/>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chemeClr val="accent4"/>
                </a:solidFill>
                <a:latin typeface="Encode Sans"/>
                <a:ea typeface="Encode Sans"/>
                <a:cs typeface="Encode Sans"/>
                <a:sym typeface="Encode Sans"/>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chemeClr val="accent4"/>
                </a:solidFill>
                <a:latin typeface="Encode Sans"/>
                <a:ea typeface="Encode Sans"/>
                <a:cs typeface="Encode Sans"/>
                <a:sym typeface="Encode Sans"/>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chemeClr val="accent4"/>
                </a:solidFill>
                <a:latin typeface="Encode Sans"/>
                <a:ea typeface="Encode Sans"/>
                <a:cs typeface="Encode Sans"/>
                <a:sym typeface="Encode Sans"/>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chemeClr val="accent4"/>
                </a:solidFill>
                <a:latin typeface="Encode Sans"/>
                <a:ea typeface="Encode Sans"/>
                <a:cs typeface="Encode Sans"/>
                <a:sym typeface="Encode Sans"/>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chemeClr val="accent4"/>
                </a:solidFill>
                <a:latin typeface="Encode Sans"/>
                <a:ea typeface="Encode Sans"/>
                <a:cs typeface="Encode Sans"/>
                <a:sym typeface="Encode Sans"/>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chemeClr val="accent4"/>
                </a:solidFill>
                <a:latin typeface="Encode Sans"/>
                <a:ea typeface="Encode Sans"/>
                <a:cs typeface="Encode Sans"/>
                <a:sym typeface="Encode Sans"/>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chemeClr val="accent4"/>
                </a:solidFill>
                <a:latin typeface="Encode Sans"/>
                <a:ea typeface="Encode Sans"/>
                <a:cs typeface="Encode Sans"/>
                <a:sym typeface="Encode Sans"/>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chemeClr val="accent4"/>
                </a:solidFill>
                <a:latin typeface="Encode Sans"/>
                <a:ea typeface="Encode Sans"/>
                <a:cs typeface="Encode Sans"/>
                <a:sym typeface="Encode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712b21e63e_1_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g712b21e63e_1_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712b21e63e_1_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g712b21e63e_1_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g712b21e63e_1_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712b21e63e_1_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712b21e63e_1_1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g712b21e63e_1_1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g712b21e63e_1_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712b21e63e_1_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g712b21e63e_1_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712b21e63e_1_2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g712b21e63e_1_23"/>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g712b21e63e_1_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712b21e63e_1_27"/>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g712b21e63e_1_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712b21e63e_1_3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712b21e63e_1_3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g712b21e63e_1_3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g712b21e63e_1_3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g712b21e63e_1_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712b21e63e_1_3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g712b21e63e_1_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712b21e63e_1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g712b21e63e_1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g712b21e63e_1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ww.nakivo.com/blog/virtualbox-network-setting-guide/" TargetMode="External"/><Relationship Id="rId4" Type="http://schemas.openxmlformats.org/officeDocument/2006/relationships/image" Target="../media/image1.jpg"/><Relationship Id="rId5"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9.png"/><Relationship Id="rId4"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9.png"/><Relationship Id="rId4"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9.png"/><Relationship Id="rId4"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
          <p:cNvSpPr txBox="1"/>
          <p:nvPr>
            <p:ph type="ctrTitle"/>
          </p:nvPr>
        </p:nvSpPr>
        <p:spPr>
          <a:xfrm>
            <a:off x="311708" y="744575"/>
            <a:ext cx="8520600" cy="205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sz="7200"/>
              <a:t>PENETRATION TESTING</a:t>
            </a:r>
            <a:endParaRPr sz="7200"/>
          </a:p>
        </p:txBody>
      </p:sp>
      <p:pic>
        <p:nvPicPr>
          <p:cNvPr id="70" name="Google Shape;70;p1"/>
          <p:cNvPicPr preferRelativeResize="0"/>
          <p:nvPr/>
        </p:nvPicPr>
        <p:blipFill rotWithShape="1">
          <a:blip r:embed="rId3">
            <a:alphaModFix/>
          </a:blip>
          <a:srcRect b="0" l="0" r="0" t="0"/>
          <a:stretch/>
        </p:blipFill>
        <p:spPr>
          <a:xfrm>
            <a:off x="3806300" y="3493800"/>
            <a:ext cx="1531405" cy="1649700"/>
          </a:xfrm>
          <a:prstGeom prst="rect">
            <a:avLst/>
          </a:prstGeom>
          <a:noFill/>
          <a:ln>
            <a:noFill/>
          </a:ln>
        </p:spPr>
      </p:pic>
      <p:pic>
        <p:nvPicPr>
          <p:cNvPr id="71" name="Google Shape;71;p1"/>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
        <p:nvSpPr>
          <p:cNvPr id="72" name="Google Shape;72;p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0"/>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HYPERVISOR</a:t>
            </a:r>
            <a:endParaRPr/>
          </a:p>
        </p:txBody>
      </p:sp>
      <p:sp>
        <p:nvSpPr>
          <p:cNvPr id="145" name="Google Shape;145;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You can choose among several versions. Some of them are free, while others require a subscription fee. Here are the most common ones:</a:t>
            </a:r>
            <a:endParaRPr/>
          </a:p>
          <a:p>
            <a:pPr indent="-381000" lvl="0" marL="457200" rtl="0" algn="l">
              <a:lnSpc>
                <a:spcPct val="115000"/>
              </a:lnSpc>
              <a:spcBef>
                <a:spcPts val="600"/>
              </a:spcBef>
              <a:spcAft>
                <a:spcPts val="0"/>
              </a:spcAft>
              <a:buSzPts val="2400"/>
              <a:buChar char="▪"/>
            </a:pPr>
            <a:r>
              <a:rPr lang="en"/>
              <a:t>VMware Workstation (proprietary, paid version, 30-days free trial).</a:t>
            </a:r>
            <a:endParaRPr/>
          </a:p>
          <a:p>
            <a:pPr indent="-381000" lvl="0" marL="457200" rtl="0" algn="l">
              <a:lnSpc>
                <a:spcPct val="115000"/>
              </a:lnSpc>
              <a:spcBef>
                <a:spcPts val="0"/>
              </a:spcBef>
              <a:spcAft>
                <a:spcPts val="0"/>
              </a:spcAft>
              <a:buSzPts val="2400"/>
              <a:buChar char="▪"/>
            </a:pPr>
            <a:r>
              <a:rPr lang="en"/>
              <a:t>VMware Player (proprietary, free).</a:t>
            </a:r>
            <a:endParaRPr/>
          </a:p>
          <a:p>
            <a:pPr indent="-381000" lvl="0" marL="457200" rtl="0" algn="l">
              <a:lnSpc>
                <a:spcPct val="115000"/>
              </a:lnSpc>
              <a:spcBef>
                <a:spcPts val="0"/>
              </a:spcBef>
              <a:spcAft>
                <a:spcPts val="0"/>
              </a:spcAft>
              <a:buSzPts val="2400"/>
              <a:buChar char="▪"/>
            </a:pPr>
            <a:r>
              <a:rPr lang="en"/>
              <a:t>Oracle Virtualbox (free, open source).</a:t>
            </a:r>
            <a:endParaRPr/>
          </a:p>
          <a:p>
            <a:pPr indent="-381000" lvl="0" marL="457200" rtl="0" algn="l">
              <a:lnSpc>
                <a:spcPct val="115000"/>
              </a:lnSpc>
              <a:spcBef>
                <a:spcPts val="0"/>
              </a:spcBef>
              <a:spcAft>
                <a:spcPts val="0"/>
              </a:spcAft>
              <a:buSzPts val="2400"/>
              <a:buChar char="▪"/>
            </a:pPr>
            <a:r>
              <a:rPr lang="en"/>
              <a:t>QEMU (free, open source)</a:t>
            </a:r>
            <a:endParaRPr/>
          </a:p>
        </p:txBody>
      </p:sp>
      <p:pic>
        <p:nvPicPr>
          <p:cNvPr id="146" name="Google Shape;146;p10"/>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1"/>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HYPERVISOR</a:t>
            </a:r>
            <a:endParaRPr/>
          </a:p>
        </p:txBody>
      </p:sp>
      <p:sp>
        <p:nvSpPr>
          <p:cNvPr id="152" name="Google Shape;152;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Here we we mainly focus on Virtualbox, QEMU and Docker (actually linux containers - LXC)</a:t>
            </a:r>
            <a:endParaRPr/>
          </a:p>
          <a:p>
            <a:pPr indent="0" lvl="0" marL="0" rtl="0" algn="l">
              <a:lnSpc>
                <a:spcPct val="115000"/>
              </a:lnSpc>
              <a:spcBef>
                <a:spcPts val="600"/>
              </a:spcBef>
              <a:spcAft>
                <a:spcPts val="0"/>
              </a:spcAft>
              <a:buSzPts val="2400"/>
              <a:buNone/>
            </a:pPr>
            <a:r>
              <a:t/>
            </a:r>
            <a:endParaRPr/>
          </a:p>
          <a:p>
            <a:pPr indent="0" lvl="0" marL="0" rtl="0" algn="l">
              <a:lnSpc>
                <a:spcPct val="115000"/>
              </a:lnSpc>
              <a:spcBef>
                <a:spcPts val="600"/>
              </a:spcBef>
              <a:spcAft>
                <a:spcPts val="0"/>
              </a:spcAft>
              <a:buSzPts val="2400"/>
              <a:buNone/>
            </a:pPr>
            <a:r>
              <a:t/>
            </a:r>
            <a:endParaRPr/>
          </a:p>
        </p:txBody>
      </p:sp>
      <p:pic>
        <p:nvPicPr>
          <p:cNvPr id="153" name="Google Shape;153;p11"/>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2"/>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VIRTUALBOX</a:t>
            </a:r>
            <a:endParaRPr/>
          </a:p>
        </p:txBody>
      </p:sp>
      <p:pic>
        <p:nvPicPr>
          <p:cNvPr id="159" name="Google Shape;159;p12"/>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pic>
        <p:nvPicPr>
          <p:cNvPr id="160" name="Google Shape;160;p12"/>
          <p:cNvPicPr preferRelativeResize="0"/>
          <p:nvPr/>
        </p:nvPicPr>
        <p:blipFill>
          <a:blip r:embed="rId4">
            <a:alphaModFix/>
          </a:blip>
          <a:stretch>
            <a:fillRect/>
          </a:stretch>
        </p:blipFill>
        <p:spPr>
          <a:xfrm>
            <a:off x="1356625" y="944600"/>
            <a:ext cx="6430748" cy="382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3"/>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HYPERVISOR</a:t>
            </a:r>
            <a:endParaRPr/>
          </a:p>
        </p:txBody>
      </p:sp>
      <p:sp>
        <p:nvSpPr>
          <p:cNvPr id="166" name="Google Shape;166;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In order to create your virtual machines, you need an image of the operating system you want to install </a:t>
            </a:r>
            <a:r>
              <a:rPr lang="en"/>
              <a:t>(.iso format)</a:t>
            </a:r>
            <a:r>
              <a:rPr lang="en"/>
              <a:t>. For the lab we are building, you might want to have a look to:</a:t>
            </a:r>
            <a:endParaRPr/>
          </a:p>
          <a:p>
            <a:pPr indent="-381000" lvl="0" marL="457200" rtl="0" algn="l">
              <a:lnSpc>
                <a:spcPct val="115000"/>
              </a:lnSpc>
              <a:spcBef>
                <a:spcPts val="600"/>
              </a:spcBef>
              <a:spcAft>
                <a:spcPts val="0"/>
              </a:spcAft>
              <a:buSzPts val="2400"/>
              <a:buChar char="▪"/>
            </a:pPr>
            <a:r>
              <a:rPr lang="en"/>
              <a:t>Kali Linux;</a:t>
            </a:r>
            <a:endParaRPr/>
          </a:p>
          <a:p>
            <a:pPr indent="-381000" lvl="0" marL="457200" rtl="0" algn="l">
              <a:lnSpc>
                <a:spcPct val="115000"/>
              </a:lnSpc>
              <a:spcBef>
                <a:spcPts val="0"/>
              </a:spcBef>
              <a:spcAft>
                <a:spcPts val="0"/>
              </a:spcAft>
              <a:buSzPts val="2400"/>
              <a:buChar char="▪"/>
            </a:pPr>
            <a:r>
              <a:rPr lang="en"/>
              <a:t>Windows 7;</a:t>
            </a:r>
            <a:endParaRPr/>
          </a:p>
          <a:p>
            <a:pPr indent="-381000" lvl="0" marL="457200" rtl="0" algn="l">
              <a:lnSpc>
                <a:spcPct val="115000"/>
              </a:lnSpc>
              <a:spcBef>
                <a:spcPts val="0"/>
              </a:spcBef>
              <a:spcAft>
                <a:spcPts val="0"/>
              </a:spcAft>
              <a:buSzPts val="2400"/>
              <a:buChar char="▪"/>
            </a:pPr>
            <a:r>
              <a:rPr lang="en"/>
              <a:t>Windows 10.</a:t>
            </a:r>
            <a:endParaRPr/>
          </a:p>
          <a:p>
            <a:pPr indent="0" lvl="0" marL="0" rtl="0" algn="l">
              <a:lnSpc>
                <a:spcPct val="115000"/>
              </a:lnSpc>
              <a:spcBef>
                <a:spcPts val="600"/>
              </a:spcBef>
              <a:spcAft>
                <a:spcPts val="0"/>
              </a:spcAft>
              <a:buSzPts val="2400"/>
              <a:buNone/>
            </a:pPr>
            <a:r>
              <a:t/>
            </a:r>
            <a:endParaRPr/>
          </a:p>
          <a:p>
            <a:pPr indent="0" lvl="0" marL="0" rtl="0" algn="l">
              <a:lnSpc>
                <a:spcPct val="115000"/>
              </a:lnSpc>
              <a:spcBef>
                <a:spcPts val="600"/>
              </a:spcBef>
              <a:spcAft>
                <a:spcPts val="0"/>
              </a:spcAft>
              <a:buSzPts val="2400"/>
              <a:buNone/>
            </a:pPr>
            <a:r>
              <a:t/>
            </a:r>
            <a:endParaRPr/>
          </a:p>
        </p:txBody>
      </p:sp>
      <p:pic>
        <p:nvPicPr>
          <p:cNvPr id="167" name="Google Shape;167;p13"/>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4"/>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HYPERVISOR</a:t>
            </a:r>
            <a:endParaRPr/>
          </a:p>
        </p:txBody>
      </p:sp>
      <p:sp>
        <p:nvSpPr>
          <p:cNvPr id="173" name="Google Shape;173;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Kali Linux is a full-fledged attacking machine, we will use many tools that are natively supported by Kali. </a:t>
            </a:r>
            <a:endParaRPr/>
          </a:p>
          <a:p>
            <a:pPr indent="0" lvl="0" marL="0" rtl="0" algn="l">
              <a:lnSpc>
                <a:spcPct val="115000"/>
              </a:lnSpc>
              <a:spcBef>
                <a:spcPts val="600"/>
              </a:spcBef>
              <a:spcAft>
                <a:spcPts val="0"/>
              </a:spcAft>
              <a:buSzPts val="2400"/>
              <a:buNone/>
            </a:pPr>
            <a:r>
              <a:rPr lang="en"/>
              <a:t>Windows machines may be interesting targets</a:t>
            </a:r>
            <a:endParaRPr/>
          </a:p>
          <a:p>
            <a:pPr indent="0" lvl="0" marL="0" rtl="0" algn="l">
              <a:lnSpc>
                <a:spcPct val="115000"/>
              </a:lnSpc>
              <a:spcBef>
                <a:spcPts val="600"/>
              </a:spcBef>
              <a:spcAft>
                <a:spcPts val="0"/>
              </a:spcAft>
              <a:buSzPts val="2400"/>
              <a:buNone/>
            </a:pPr>
            <a:r>
              <a:t/>
            </a:r>
            <a:endParaRPr/>
          </a:p>
          <a:p>
            <a:pPr indent="0" lvl="0" marL="0" rtl="0" algn="l">
              <a:lnSpc>
                <a:spcPct val="115000"/>
              </a:lnSpc>
              <a:spcBef>
                <a:spcPts val="600"/>
              </a:spcBef>
              <a:spcAft>
                <a:spcPts val="0"/>
              </a:spcAft>
              <a:buSzPts val="2400"/>
              <a:buNone/>
            </a:pPr>
            <a:r>
              <a:t/>
            </a:r>
            <a:endParaRPr/>
          </a:p>
        </p:txBody>
      </p:sp>
      <p:pic>
        <p:nvPicPr>
          <p:cNvPr id="174" name="Google Shape;174;p14"/>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5"/>
          <p:cNvSpPr txBox="1"/>
          <p:nvPr>
            <p:ph type="title"/>
          </p:nvPr>
        </p:nvSpPr>
        <p:spPr>
          <a:xfrm>
            <a:off x="311700" y="2150850"/>
            <a:ext cx="85206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a:p>
          <a:p>
            <a:pPr indent="0" lvl="0" marL="0" rtl="0" algn="ctr">
              <a:lnSpc>
                <a:spcPct val="100000"/>
              </a:lnSpc>
              <a:spcBef>
                <a:spcPts val="0"/>
              </a:spcBef>
              <a:spcAft>
                <a:spcPts val="0"/>
              </a:spcAft>
              <a:buSzPts val="3600"/>
              <a:buNone/>
            </a:pPr>
            <a:r>
              <a:rPr lang="en"/>
              <a:t>CREATION OF VIRTUAL MACHINES</a:t>
            </a:r>
            <a:endParaRPr/>
          </a:p>
        </p:txBody>
      </p:sp>
      <p:grpSp>
        <p:nvGrpSpPr>
          <p:cNvPr id="180" name="Google Shape;180;p15"/>
          <p:cNvGrpSpPr/>
          <p:nvPr/>
        </p:nvGrpSpPr>
        <p:grpSpPr>
          <a:xfrm>
            <a:off x="4392102" y="4301022"/>
            <a:ext cx="359234" cy="585619"/>
            <a:chOff x="6730350" y="2315900"/>
            <a:chExt cx="257700" cy="420100"/>
          </a:xfrm>
        </p:grpSpPr>
        <p:sp>
          <p:nvSpPr>
            <p:cNvPr id="181" name="Google Shape;181;p15"/>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5"/>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5"/>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5"/>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5"/>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86" name="Google Shape;186;p15"/>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6"/>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CREATION OF VIRTUAL MACHINES</a:t>
            </a:r>
            <a:endParaRPr/>
          </a:p>
        </p:txBody>
      </p:sp>
      <p:pic>
        <p:nvPicPr>
          <p:cNvPr id="192" name="Google Shape;192;p16"/>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
        <p:nvSpPr>
          <p:cNvPr id="193" name="Google Shape;193;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Just click “New” and follow the instructions</a:t>
            </a:r>
            <a:endParaRPr/>
          </a:p>
          <a:p>
            <a:pPr indent="0" lvl="0" marL="0" rtl="0" algn="l">
              <a:lnSpc>
                <a:spcPct val="115000"/>
              </a:lnSpc>
              <a:spcBef>
                <a:spcPts val="600"/>
              </a:spcBef>
              <a:spcAft>
                <a:spcPts val="0"/>
              </a:spcAft>
              <a:buSzPts val="2400"/>
              <a:buNone/>
            </a:pPr>
            <a:r>
              <a:rPr lang="en"/>
              <a:t>The configuration procedure will prepare the virtual hardware</a:t>
            </a:r>
            <a:endParaRPr/>
          </a:p>
          <a:p>
            <a:pPr indent="0" lvl="0" marL="0" rtl="0" algn="l">
              <a:lnSpc>
                <a:spcPct val="115000"/>
              </a:lnSpc>
              <a:spcBef>
                <a:spcPts val="600"/>
              </a:spcBef>
              <a:spcAft>
                <a:spcPts val="0"/>
              </a:spcAft>
              <a:buSzPts val="2400"/>
              <a:buNone/>
            </a:pPr>
            <a:r>
              <a:rPr lang="en"/>
              <a:t>Then you need to provide a OS disk image</a:t>
            </a:r>
            <a:endParaRPr/>
          </a:p>
          <a:p>
            <a:pPr indent="0" lvl="0" marL="0" rtl="0" algn="l">
              <a:lnSpc>
                <a:spcPct val="115000"/>
              </a:lnSpc>
              <a:spcBef>
                <a:spcPts val="600"/>
              </a:spcBef>
              <a:spcAft>
                <a:spcPts val="0"/>
              </a:spcAft>
              <a:buSzPts val="2400"/>
              <a:buNone/>
            </a:pPr>
            <a:r>
              <a:rPr lang="en"/>
              <a:t>You can also import existing VMs</a:t>
            </a:r>
            <a:endParaRPr/>
          </a:p>
          <a:p>
            <a:pPr indent="0" lvl="0" marL="0" rtl="0" algn="l">
              <a:lnSpc>
                <a:spcPct val="115000"/>
              </a:lnSpc>
              <a:spcBef>
                <a:spcPts val="600"/>
              </a:spcBef>
              <a:spcAft>
                <a:spcPts val="0"/>
              </a:spcAft>
              <a:buSzPts val="2400"/>
              <a:buNone/>
            </a:pPr>
            <a:r>
              <a:rPr lang="en"/>
              <a:t>To distinguish between the OS running an hypervisor and the OS running inside it we call them </a:t>
            </a:r>
            <a:r>
              <a:rPr b="1" lang="en"/>
              <a:t>host</a:t>
            </a:r>
            <a:r>
              <a:rPr lang="en"/>
              <a:t> and </a:t>
            </a:r>
            <a:r>
              <a:rPr b="1" lang="en"/>
              <a:t>guest</a:t>
            </a:r>
            <a:r>
              <a:rPr lang="en"/>
              <a:t>, respectively</a:t>
            </a:r>
            <a:endParaRPr/>
          </a:p>
          <a:p>
            <a:pPr indent="0" lvl="0" marL="0" rtl="0" algn="l">
              <a:lnSpc>
                <a:spcPct val="115000"/>
              </a:lnSpc>
              <a:spcBef>
                <a:spcPts val="600"/>
              </a:spcBef>
              <a:spcAft>
                <a:spcPts val="0"/>
              </a:spcAft>
              <a:buSzPts val="24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7"/>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CREATION OF VIRTUAL MACHINES</a:t>
            </a:r>
            <a:endParaRPr/>
          </a:p>
        </p:txBody>
      </p:sp>
      <p:pic>
        <p:nvPicPr>
          <p:cNvPr id="199" name="Google Shape;199;p17"/>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pic>
        <p:nvPicPr>
          <p:cNvPr id="200" name="Google Shape;200;p17"/>
          <p:cNvPicPr preferRelativeResize="0"/>
          <p:nvPr/>
        </p:nvPicPr>
        <p:blipFill>
          <a:blip r:embed="rId4">
            <a:alphaModFix/>
          </a:blip>
          <a:stretch>
            <a:fillRect/>
          </a:stretch>
        </p:blipFill>
        <p:spPr>
          <a:xfrm>
            <a:off x="1956650" y="1026500"/>
            <a:ext cx="5230694" cy="3812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8"/>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CREATION OF VIRTUAL MACHINES</a:t>
            </a:r>
            <a:endParaRPr/>
          </a:p>
        </p:txBody>
      </p:sp>
      <p:sp>
        <p:nvSpPr>
          <p:cNvPr id="206" name="Google Shape;206;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sz="2000"/>
              <a:t>Pay attention to the quantity of resources (especially RAM) you are allocating </a:t>
            </a:r>
            <a:endParaRPr sz="2000"/>
          </a:p>
          <a:p>
            <a:pPr indent="0" lvl="0" marL="0" rtl="0" algn="l">
              <a:lnSpc>
                <a:spcPct val="115000"/>
              </a:lnSpc>
              <a:spcBef>
                <a:spcPts val="600"/>
              </a:spcBef>
              <a:spcAft>
                <a:spcPts val="0"/>
              </a:spcAft>
              <a:buSzPts val="2400"/>
              <a:buNone/>
            </a:pPr>
            <a:r>
              <a:rPr lang="en" sz="2000"/>
              <a:t>This amount depends on the RAM available on your PC, and you should try not to allocate it all </a:t>
            </a:r>
            <a:endParaRPr sz="2000"/>
          </a:p>
          <a:p>
            <a:pPr indent="0" lvl="0" marL="0" rtl="0" algn="l">
              <a:lnSpc>
                <a:spcPct val="115000"/>
              </a:lnSpc>
              <a:spcBef>
                <a:spcPts val="600"/>
              </a:spcBef>
              <a:spcAft>
                <a:spcPts val="0"/>
              </a:spcAft>
              <a:buClr>
                <a:schemeClr val="dk1"/>
              </a:buClr>
              <a:buSzPts val="1100"/>
              <a:buFont typeface="Arial"/>
              <a:buNone/>
            </a:pPr>
            <a:r>
              <a:rPr lang="en" sz="2000"/>
              <a:t>After creating some VMs we can configure them and (to a certain extent) even their hardware</a:t>
            </a:r>
            <a:endParaRPr sz="2000"/>
          </a:p>
          <a:p>
            <a:pPr indent="0" lvl="0" marL="0" rtl="0" algn="l">
              <a:lnSpc>
                <a:spcPct val="115000"/>
              </a:lnSpc>
              <a:spcBef>
                <a:spcPts val="600"/>
              </a:spcBef>
              <a:spcAft>
                <a:spcPts val="0"/>
              </a:spcAft>
              <a:buClr>
                <a:schemeClr val="dk1"/>
              </a:buClr>
              <a:buSzPts val="1100"/>
              <a:buFont typeface="Arial"/>
              <a:buNone/>
            </a:pPr>
            <a:r>
              <a:rPr lang="en" sz="2000"/>
              <a:t>More importantly, we can configure their network settings</a:t>
            </a:r>
            <a:endParaRPr sz="2000"/>
          </a:p>
          <a:p>
            <a:pPr indent="0" lvl="0" marL="0" rtl="0" algn="l">
              <a:lnSpc>
                <a:spcPct val="115000"/>
              </a:lnSpc>
              <a:spcBef>
                <a:spcPts val="600"/>
              </a:spcBef>
              <a:spcAft>
                <a:spcPts val="0"/>
              </a:spcAft>
              <a:buClr>
                <a:schemeClr val="dk1"/>
              </a:buClr>
              <a:buSzPts val="1100"/>
              <a:buFont typeface="Arial"/>
              <a:buNone/>
            </a:pPr>
            <a:r>
              <a:t/>
            </a:r>
            <a:endParaRPr sz="2000"/>
          </a:p>
          <a:p>
            <a:pPr indent="0" lvl="0" marL="0" rtl="0" algn="l">
              <a:lnSpc>
                <a:spcPct val="115000"/>
              </a:lnSpc>
              <a:spcBef>
                <a:spcPts val="600"/>
              </a:spcBef>
              <a:spcAft>
                <a:spcPts val="0"/>
              </a:spcAft>
              <a:buSzPts val="2400"/>
              <a:buNone/>
            </a:pPr>
            <a:r>
              <a:t/>
            </a:r>
            <a:endParaRPr sz="2000"/>
          </a:p>
          <a:p>
            <a:pPr indent="0" lvl="0" marL="0" rtl="0" algn="l">
              <a:lnSpc>
                <a:spcPct val="115000"/>
              </a:lnSpc>
              <a:spcBef>
                <a:spcPts val="600"/>
              </a:spcBef>
              <a:spcAft>
                <a:spcPts val="0"/>
              </a:spcAft>
              <a:buSzPts val="2400"/>
              <a:buNone/>
            </a:pPr>
            <a:r>
              <a:t/>
            </a:r>
            <a:endParaRPr sz="2000"/>
          </a:p>
          <a:p>
            <a:pPr indent="0" lvl="0" marL="0" rtl="0" algn="l">
              <a:lnSpc>
                <a:spcPct val="115000"/>
              </a:lnSpc>
              <a:spcBef>
                <a:spcPts val="600"/>
              </a:spcBef>
              <a:spcAft>
                <a:spcPts val="0"/>
              </a:spcAft>
              <a:buSzPts val="2400"/>
              <a:buNone/>
            </a:pPr>
            <a:r>
              <a:t/>
            </a:r>
            <a:endParaRPr sz="2000"/>
          </a:p>
        </p:txBody>
      </p:sp>
      <p:pic>
        <p:nvPicPr>
          <p:cNvPr id="207" name="Google Shape;207;p18"/>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9"/>
          <p:cNvSpPr txBox="1"/>
          <p:nvPr>
            <p:ph type="title"/>
          </p:nvPr>
        </p:nvSpPr>
        <p:spPr>
          <a:xfrm>
            <a:off x="311700" y="2150850"/>
            <a:ext cx="85206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a:p>
          <a:p>
            <a:pPr indent="0" lvl="0" marL="0" rtl="0" algn="ctr">
              <a:lnSpc>
                <a:spcPct val="100000"/>
              </a:lnSpc>
              <a:spcBef>
                <a:spcPts val="0"/>
              </a:spcBef>
              <a:spcAft>
                <a:spcPts val="0"/>
              </a:spcAft>
              <a:buSzPts val="3600"/>
              <a:buNone/>
            </a:pPr>
            <a:r>
              <a:rPr lang="en"/>
              <a:t>NETWORK MANAGEMENT</a:t>
            </a:r>
            <a:endParaRPr/>
          </a:p>
        </p:txBody>
      </p:sp>
      <p:grpSp>
        <p:nvGrpSpPr>
          <p:cNvPr id="213" name="Google Shape;213;p19"/>
          <p:cNvGrpSpPr/>
          <p:nvPr/>
        </p:nvGrpSpPr>
        <p:grpSpPr>
          <a:xfrm>
            <a:off x="4392102" y="4301022"/>
            <a:ext cx="359234" cy="585619"/>
            <a:chOff x="6730350" y="2315900"/>
            <a:chExt cx="257700" cy="420100"/>
          </a:xfrm>
        </p:grpSpPr>
        <p:sp>
          <p:nvSpPr>
            <p:cNvPr id="214" name="Google Shape;214;p19"/>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9"/>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9"/>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9"/>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9"/>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19" name="Google Shape;219;p19"/>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a:p>
          <a:p>
            <a:pPr indent="0" lvl="0" marL="0" rtl="0" algn="ctr">
              <a:lnSpc>
                <a:spcPct val="100000"/>
              </a:lnSpc>
              <a:spcBef>
                <a:spcPts val="0"/>
              </a:spcBef>
              <a:spcAft>
                <a:spcPts val="0"/>
              </a:spcAft>
              <a:buSzPts val="3600"/>
              <a:buNone/>
            </a:pPr>
            <a:r>
              <a:rPr lang="en"/>
              <a:t>THE LABORATORY</a:t>
            </a:r>
            <a:endParaRPr/>
          </a:p>
        </p:txBody>
      </p:sp>
      <p:grpSp>
        <p:nvGrpSpPr>
          <p:cNvPr id="78" name="Google Shape;78;p2"/>
          <p:cNvGrpSpPr/>
          <p:nvPr/>
        </p:nvGrpSpPr>
        <p:grpSpPr>
          <a:xfrm>
            <a:off x="4392102" y="4301022"/>
            <a:ext cx="359234" cy="585619"/>
            <a:chOff x="6730350" y="2315900"/>
            <a:chExt cx="257700" cy="420100"/>
          </a:xfrm>
        </p:grpSpPr>
        <p:sp>
          <p:nvSpPr>
            <p:cNvPr id="79" name="Google Shape;79;p2"/>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84" name="Google Shape;84;p2"/>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
        <p:nvSpPr>
          <p:cNvPr id="85" name="Google Shape;85;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0"/>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MANAGEMENT</a:t>
            </a:r>
            <a:endParaRPr/>
          </a:p>
        </p:txBody>
      </p:sp>
      <p:sp>
        <p:nvSpPr>
          <p:cNvPr id="225" name="Google Shape;225;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Managing the network correctly is extremely important in certain cases. </a:t>
            </a:r>
            <a:endParaRPr/>
          </a:p>
          <a:p>
            <a:pPr indent="0" lvl="0" marL="0" rtl="0" algn="l">
              <a:lnSpc>
                <a:spcPct val="115000"/>
              </a:lnSpc>
              <a:spcBef>
                <a:spcPts val="600"/>
              </a:spcBef>
              <a:spcAft>
                <a:spcPts val="0"/>
              </a:spcAft>
              <a:buSzPts val="2400"/>
              <a:buNone/>
            </a:pPr>
            <a:r>
              <a:rPr lang="en"/>
              <a:t>We are not going to see this into detail, but Virtualbox allows you to configure a network of VMs</a:t>
            </a:r>
            <a:endParaRPr/>
          </a:p>
          <a:p>
            <a:pPr indent="0" lvl="0" marL="0" rtl="0" algn="l">
              <a:lnSpc>
                <a:spcPct val="115000"/>
              </a:lnSpc>
              <a:spcBef>
                <a:spcPts val="600"/>
              </a:spcBef>
              <a:spcAft>
                <a:spcPts val="0"/>
              </a:spcAft>
              <a:buSzPts val="2400"/>
              <a:buNone/>
            </a:pPr>
            <a:r>
              <a:t/>
            </a:r>
            <a:endParaRPr/>
          </a:p>
          <a:p>
            <a:pPr indent="0" lvl="0" marL="0" rtl="0" algn="l">
              <a:lnSpc>
                <a:spcPct val="115000"/>
              </a:lnSpc>
              <a:spcBef>
                <a:spcPts val="600"/>
              </a:spcBef>
              <a:spcAft>
                <a:spcPts val="0"/>
              </a:spcAft>
              <a:buSzPts val="2400"/>
              <a:buNone/>
            </a:pPr>
            <a:r>
              <a:t/>
            </a:r>
            <a:endParaRPr/>
          </a:p>
        </p:txBody>
      </p:sp>
      <p:pic>
        <p:nvPicPr>
          <p:cNvPr id="226" name="Google Shape;226;p20"/>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1"/>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MANAGEMENT</a:t>
            </a:r>
            <a:endParaRPr/>
          </a:p>
        </p:txBody>
      </p:sp>
      <p:sp>
        <p:nvSpPr>
          <p:cNvPr id="232" name="Google Shape;232;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In Virtualbox, we can use different types of networks</a:t>
            </a:r>
            <a:endParaRPr/>
          </a:p>
          <a:p>
            <a:pPr indent="0" lvl="0" marL="0" rtl="0" algn="l">
              <a:lnSpc>
                <a:spcPct val="115000"/>
              </a:lnSpc>
              <a:spcBef>
                <a:spcPts val="600"/>
              </a:spcBef>
              <a:spcAft>
                <a:spcPts val="0"/>
              </a:spcAft>
              <a:buSzPts val="2400"/>
              <a:buNone/>
            </a:pPr>
            <a:r>
              <a:t/>
            </a:r>
            <a:endParaRPr/>
          </a:p>
          <a:p>
            <a:pPr indent="0" lvl="0" marL="0" rtl="0" algn="l">
              <a:lnSpc>
                <a:spcPct val="115000"/>
              </a:lnSpc>
              <a:spcBef>
                <a:spcPts val="600"/>
              </a:spcBef>
              <a:spcAft>
                <a:spcPts val="0"/>
              </a:spcAft>
              <a:buSzPts val="2400"/>
              <a:buNone/>
            </a:pPr>
            <a:r>
              <a:t/>
            </a:r>
            <a:endParaRPr/>
          </a:p>
        </p:txBody>
      </p:sp>
      <p:pic>
        <p:nvPicPr>
          <p:cNvPr id="233" name="Google Shape;233;p21"/>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pic>
        <p:nvPicPr>
          <p:cNvPr id="234" name="Google Shape;234;p21"/>
          <p:cNvPicPr preferRelativeResize="0"/>
          <p:nvPr/>
        </p:nvPicPr>
        <p:blipFill>
          <a:blip r:embed="rId4">
            <a:alphaModFix/>
          </a:blip>
          <a:stretch>
            <a:fillRect/>
          </a:stretch>
        </p:blipFill>
        <p:spPr>
          <a:xfrm>
            <a:off x="2192864" y="1838925"/>
            <a:ext cx="4758275" cy="3103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2"/>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MANAGEMENT</a:t>
            </a:r>
            <a:endParaRPr/>
          </a:p>
        </p:txBody>
      </p:sp>
      <p:sp>
        <p:nvSpPr>
          <p:cNvPr id="240" name="Google Shape;240;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sz="2000"/>
              <a:t>Types of networks (attach to)</a:t>
            </a:r>
            <a:endParaRPr sz="2000"/>
          </a:p>
          <a:p>
            <a:pPr indent="-355600" lvl="0" marL="457200" rtl="0" algn="l">
              <a:lnSpc>
                <a:spcPct val="115000"/>
              </a:lnSpc>
              <a:spcBef>
                <a:spcPts val="600"/>
              </a:spcBef>
              <a:spcAft>
                <a:spcPts val="0"/>
              </a:spcAft>
              <a:buSzPts val="2000"/>
              <a:buChar char="▪"/>
            </a:pPr>
            <a:r>
              <a:rPr lang="en" sz="2000"/>
              <a:t>Not attached: the VM has an interface but it is isolated from the network (e.g., cable unplugged)</a:t>
            </a:r>
            <a:endParaRPr sz="2000"/>
          </a:p>
          <a:p>
            <a:pPr indent="-355600" lvl="0" marL="457200" rtl="0" algn="l">
              <a:lnSpc>
                <a:spcPct val="115000"/>
              </a:lnSpc>
              <a:spcBef>
                <a:spcPts val="600"/>
              </a:spcBef>
              <a:spcAft>
                <a:spcPts val="0"/>
              </a:spcAft>
              <a:buSzPts val="2000"/>
              <a:buChar char="▪"/>
            </a:pPr>
            <a:r>
              <a:rPr lang="en" sz="2000"/>
              <a:t>NAT: Virtualbox uses its internal NAT and DHCP services to connect VM and physical interface in a dedicated manner. VM can access the network, but no guest-host and guest-guest connection</a:t>
            </a:r>
            <a:endParaRPr sz="2000"/>
          </a:p>
          <a:p>
            <a:pPr indent="-355600" lvl="0" marL="457200" rtl="0" algn="l">
              <a:lnSpc>
                <a:spcPct val="115000"/>
              </a:lnSpc>
              <a:spcBef>
                <a:spcPts val="600"/>
              </a:spcBef>
              <a:spcAft>
                <a:spcPts val="0"/>
              </a:spcAft>
              <a:buSzPts val="2000"/>
              <a:buChar char="▪"/>
            </a:pPr>
            <a:r>
              <a:rPr lang="en" sz="2000"/>
              <a:t>NAT network: same as before, but a single NAT and DHCP are instantiated for multiple guests in the same network. Guest-guest is allowed</a:t>
            </a:r>
            <a:endParaRPr sz="2000"/>
          </a:p>
          <a:p>
            <a:pPr indent="0" lvl="0" marL="457200" rtl="0" algn="l">
              <a:lnSpc>
                <a:spcPct val="115000"/>
              </a:lnSpc>
              <a:spcBef>
                <a:spcPts val="600"/>
              </a:spcBef>
              <a:spcAft>
                <a:spcPts val="0"/>
              </a:spcAft>
              <a:buSzPts val="2400"/>
              <a:buNone/>
            </a:pPr>
            <a:r>
              <a:t/>
            </a:r>
            <a:endParaRPr sz="2000"/>
          </a:p>
          <a:p>
            <a:pPr indent="0" lvl="0" marL="457200" rtl="0" algn="l">
              <a:lnSpc>
                <a:spcPct val="115000"/>
              </a:lnSpc>
              <a:spcBef>
                <a:spcPts val="600"/>
              </a:spcBef>
              <a:spcAft>
                <a:spcPts val="0"/>
              </a:spcAft>
              <a:buSzPts val="2400"/>
              <a:buNone/>
            </a:pPr>
            <a:r>
              <a:t/>
            </a:r>
            <a:endParaRPr sz="2000"/>
          </a:p>
          <a:p>
            <a:pPr indent="0" lvl="0" marL="0" rtl="0" algn="l">
              <a:lnSpc>
                <a:spcPct val="115000"/>
              </a:lnSpc>
              <a:spcBef>
                <a:spcPts val="600"/>
              </a:spcBef>
              <a:spcAft>
                <a:spcPts val="0"/>
              </a:spcAft>
              <a:buSzPts val="2400"/>
              <a:buNone/>
            </a:pPr>
            <a:r>
              <a:t/>
            </a:r>
            <a:endParaRPr sz="2000"/>
          </a:p>
          <a:p>
            <a:pPr indent="0" lvl="0" marL="0" rtl="0" algn="l">
              <a:lnSpc>
                <a:spcPct val="115000"/>
              </a:lnSpc>
              <a:spcBef>
                <a:spcPts val="600"/>
              </a:spcBef>
              <a:spcAft>
                <a:spcPts val="0"/>
              </a:spcAft>
              <a:buSzPts val="2400"/>
              <a:buNone/>
            </a:pPr>
            <a:r>
              <a:t/>
            </a:r>
            <a:endParaRPr sz="2000"/>
          </a:p>
        </p:txBody>
      </p:sp>
      <p:pic>
        <p:nvPicPr>
          <p:cNvPr id="241" name="Google Shape;241;p22"/>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7f54472b2c_0_18"/>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MANAGEMENT</a:t>
            </a:r>
            <a:endParaRPr/>
          </a:p>
        </p:txBody>
      </p:sp>
      <p:sp>
        <p:nvSpPr>
          <p:cNvPr id="247" name="Google Shape;247;g7f54472b2c_0_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sz="2000"/>
              <a:t>Types of networks (attach to)</a:t>
            </a:r>
            <a:endParaRPr sz="2000"/>
          </a:p>
          <a:p>
            <a:pPr indent="-355600" lvl="0" marL="457200" rtl="0" algn="l">
              <a:lnSpc>
                <a:spcPct val="115000"/>
              </a:lnSpc>
              <a:spcBef>
                <a:spcPts val="600"/>
              </a:spcBef>
              <a:spcAft>
                <a:spcPts val="0"/>
              </a:spcAft>
              <a:buSzPts val="2000"/>
              <a:buChar char="▪"/>
            </a:pPr>
            <a:r>
              <a:rPr lang="en" sz="2000"/>
              <a:t>Bridged: the VM adapter is mapped to the physical interface which receives an alias IP address for each bridged VM. The guest has direct access to the host network as if it was physically connected.</a:t>
            </a:r>
            <a:endParaRPr sz="2000"/>
          </a:p>
          <a:p>
            <a:pPr indent="-355600" lvl="0" marL="457200" rtl="0" algn="l">
              <a:lnSpc>
                <a:spcPct val="115000"/>
              </a:lnSpc>
              <a:spcBef>
                <a:spcPts val="600"/>
              </a:spcBef>
              <a:spcAft>
                <a:spcPts val="0"/>
              </a:spcAft>
              <a:buSzPts val="2000"/>
              <a:buChar char="▪"/>
            </a:pPr>
            <a:r>
              <a:rPr lang="en" sz="2000"/>
              <a:t>Internal network: A virtual switch connects the guest VMs and the DHCP service assigns IP addresses. The network is isolated (virtual subnet) unless one of the connected VMs is a router with another active interface. Otherwise, only guest-guest connections can occur</a:t>
            </a:r>
            <a:endParaRPr sz="2000"/>
          </a:p>
          <a:p>
            <a:pPr indent="0" lvl="0" marL="457200" rtl="0" algn="l">
              <a:lnSpc>
                <a:spcPct val="115000"/>
              </a:lnSpc>
              <a:spcBef>
                <a:spcPts val="600"/>
              </a:spcBef>
              <a:spcAft>
                <a:spcPts val="0"/>
              </a:spcAft>
              <a:buSzPts val="2400"/>
              <a:buNone/>
            </a:pPr>
            <a:r>
              <a:t/>
            </a:r>
            <a:endParaRPr sz="2000"/>
          </a:p>
          <a:p>
            <a:pPr indent="0" lvl="0" marL="457200" rtl="0" algn="l">
              <a:lnSpc>
                <a:spcPct val="115000"/>
              </a:lnSpc>
              <a:spcBef>
                <a:spcPts val="600"/>
              </a:spcBef>
              <a:spcAft>
                <a:spcPts val="0"/>
              </a:spcAft>
              <a:buSzPts val="2400"/>
              <a:buNone/>
            </a:pPr>
            <a:r>
              <a:t/>
            </a:r>
            <a:endParaRPr sz="2000"/>
          </a:p>
          <a:p>
            <a:pPr indent="0" lvl="0" marL="0" rtl="0" algn="l">
              <a:lnSpc>
                <a:spcPct val="115000"/>
              </a:lnSpc>
              <a:spcBef>
                <a:spcPts val="600"/>
              </a:spcBef>
              <a:spcAft>
                <a:spcPts val="0"/>
              </a:spcAft>
              <a:buSzPts val="2400"/>
              <a:buNone/>
            </a:pPr>
            <a:r>
              <a:t/>
            </a:r>
            <a:endParaRPr sz="2000"/>
          </a:p>
          <a:p>
            <a:pPr indent="0" lvl="0" marL="0" rtl="0" algn="l">
              <a:lnSpc>
                <a:spcPct val="115000"/>
              </a:lnSpc>
              <a:spcBef>
                <a:spcPts val="600"/>
              </a:spcBef>
              <a:spcAft>
                <a:spcPts val="0"/>
              </a:spcAft>
              <a:buSzPts val="2400"/>
              <a:buNone/>
            </a:pPr>
            <a:r>
              <a:t/>
            </a:r>
            <a:endParaRPr sz="2000"/>
          </a:p>
        </p:txBody>
      </p:sp>
      <p:pic>
        <p:nvPicPr>
          <p:cNvPr id="248" name="Google Shape;248;g7f54472b2c_0_18"/>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7f54472b2c_0_26"/>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MANAGEMENT</a:t>
            </a:r>
            <a:endParaRPr/>
          </a:p>
        </p:txBody>
      </p:sp>
      <p:sp>
        <p:nvSpPr>
          <p:cNvPr id="254" name="Google Shape;254;g7f54472b2c_0_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sz="2000"/>
              <a:t>Types of networks (attach to)</a:t>
            </a:r>
            <a:endParaRPr sz="2000"/>
          </a:p>
          <a:p>
            <a:pPr indent="-355600" lvl="0" marL="457200" rtl="0" algn="l">
              <a:lnSpc>
                <a:spcPct val="115000"/>
              </a:lnSpc>
              <a:spcBef>
                <a:spcPts val="600"/>
              </a:spcBef>
              <a:spcAft>
                <a:spcPts val="0"/>
              </a:spcAft>
              <a:buSzPts val="2000"/>
              <a:buChar char="▪"/>
            </a:pPr>
            <a:r>
              <a:rPr lang="en" sz="2000"/>
              <a:t>Host-only: an internal network is connects the guest VMs and the host machine. The host connects through a virtual adapter (unrelated to the physical one). The internal network is isolated from the outside network. Yet, guest-host connections are allowed.</a:t>
            </a:r>
            <a:endParaRPr sz="2000"/>
          </a:p>
          <a:p>
            <a:pPr indent="0" lvl="0" marL="457200" rtl="0" algn="l">
              <a:lnSpc>
                <a:spcPct val="115000"/>
              </a:lnSpc>
              <a:spcBef>
                <a:spcPts val="600"/>
              </a:spcBef>
              <a:spcAft>
                <a:spcPts val="0"/>
              </a:spcAft>
              <a:buSzPts val="2400"/>
              <a:buNone/>
            </a:pPr>
            <a:r>
              <a:t/>
            </a:r>
            <a:endParaRPr sz="2000"/>
          </a:p>
          <a:p>
            <a:pPr indent="0" lvl="0" marL="457200" rtl="0" algn="l">
              <a:lnSpc>
                <a:spcPct val="115000"/>
              </a:lnSpc>
              <a:spcBef>
                <a:spcPts val="600"/>
              </a:spcBef>
              <a:spcAft>
                <a:spcPts val="0"/>
              </a:spcAft>
              <a:buSzPts val="2400"/>
              <a:buNone/>
            </a:pPr>
            <a:r>
              <a:t/>
            </a:r>
            <a:endParaRPr sz="2000"/>
          </a:p>
          <a:p>
            <a:pPr indent="0" lvl="0" marL="0" rtl="0" algn="l">
              <a:lnSpc>
                <a:spcPct val="115000"/>
              </a:lnSpc>
              <a:spcBef>
                <a:spcPts val="600"/>
              </a:spcBef>
              <a:spcAft>
                <a:spcPts val="0"/>
              </a:spcAft>
              <a:buSzPts val="2400"/>
              <a:buNone/>
            </a:pPr>
            <a:r>
              <a:t/>
            </a:r>
            <a:endParaRPr sz="2000"/>
          </a:p>
          <a:p>
            <a:pPr indent="0" lvl="0" marL="0" rtl="0" algn="l">
              <a:lnSpc>
                <a:spcPct val="115000"/>
              </a:lnSpc>
              <a:spcBef>
                <a:spcPts val="600"/>
              </a:spcBef>
              <a:spcAft>
                <a:spcPts val="0"/>
              </a:spcAft>
              <a:buSzPts val="2400"/>
              <a:buNone/>
            </a:pPr>
            <a:r>
              <a:t/>
            </a:r>
            <a:endParaRPr sz="2000"/>
          </a:p>
        </p:txBody>
      </p:sp>
      <p:pic>
        <p:nvPicPr>
          <p:cNvPr id="255" name="Google Shape;255;g7f54472b2c_0_26"/>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4"/>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MANAGEMENT</a:t>
            </a:r>
            <a:endParaRPr/>
          </a:p>
        </p:txBody>
      </p:sp>
      <p:sp>
        <p:nvSpPr>
          <p:cNvPr id="261" name="Google Shape;261;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Virtualbox adapters summary </a:t>
            </a:r>
            <a:endParaRPr/>
          </a:p>
          <a:p>
            <a:pPr indent="0" lvl="0" marL="0" rtl="0" algn="l">
              <a:lnSpc>
                <a:spcPct val="115000"/>
              </a:lnSpc>
              <a:spcBef>
                <a:spcPts val="600"/>
              </a:spcBef>
              <a:spcAft>
                <a:spcPts val="0"/>
              </a:spcAft>
              <a:buSzPts val="2400"/>
              <a:buNone/>
            </a:pPr>
            <a:r>
              <a:rPr lang="en"/>
              <a:t>(source: </a:t>
            </a:r>
            <a:r>
              <a:rPr lang="en" u="sng">
                <a:solidFill>
                  <a:schemeClr val="hlink"/>
                </a:solidFill>
                <a:hlinkClick r:id="rId3"/>
              </a:rPr>
              <a:t>https://www.nakivo.com/blog/virtualbox-network-setting-guide/</a:t>
            </a:r>
            <a:r>
              <a:rPr lang="en"/>
              <a:t>)</a:t>
            </a:r>
            <a:endParaRPr/>
          </a:p>
          <a:p>
            <a:pPr indent="0" lvl="0" marL="0" rtl="0" algn="l">
              <a:lnSpc>
                <a:spcPct val="115000"/>
              </a:lnSpc>
              <a:spcBef>
                <a:spcPts val="600"/>
              </a:spcBef>
              <a:spcAft>
                <a:spcPts val="0"/>
              </a:spcAft>
              <a:buSzPts val="2400"/>
              <a:buNone/>
            </a:pPr>
            <a:r>
              <a:t/>
            </a:r>
            <a:endParaRPr/>
          </a:p>
          <a:p>
            <a:pPr indent="0" lvl="0" marL="0" rtl="0" algn="l">
              <a:lnSpc>
                <a:spcPct val="115000"/>
              </a:lnSpc>
              <a:spcBef>
                <a:spcPts val="600"/>
              </a:spcBef>
              <a:spcAft>
                <a:spcPts val="0"/>
              </a:spcAft>
              <a:buSzPts val="2400"/>
              <a:buNone/>
            </a:pPr>
            <a:r>
              <a:t/>
            </a:r>
            <a:endParaRPr/>
          </a:p>
          <a:p>
            <a:pPr indent="0" lvl="0" marL="0" rtl="0" algn="l">
              <a:lnSpc>
                <a:spcPct val="115000"/>
              </a:lnSpc>
              <a:spcBef>
                <a:spcPts val="600"/>
              </a:spcBef>
              <a:spcAft>
                <a:spcPts val="0"/>
              </a:spcAft>
              <a:buSzPts val="2400"/>
              <a:buNone/>
            </a:pPr>
            <a:r>
              <a:t/>
            </a:r>
            <a:endParaRPr/>
          </a:p>
          <a:p>
            <a:pPr indent="0" lvl="0" marL="0" rtl="0" algn="l">
              <a:lnSpc>
                <a:spcPct val="115000"/>
              </a:lnSpc>
              <a:spcBef>
                <a:spcPts val="600"/>
              </a:spcBef>
              <a:spcAft>
                <a:spcPts val="0"/>
              </a:spcAft>
              <a:buSzPts val="2400"/>
              <a:buNone/>
            </a:pPr>
            <a:r>
              <a:t/>
            </a:r>
            <a:endParaRPr/>
          </a:p>
        </p:txBody>
      </p:sp>
      <p:pic>
        <p:nvPicPr>
          <p:cNvPr id="262" name="Google Shape;262;p24"/>
          <p:cNvPicPr preferRelativeResize="0"/>
          <p:nvPr/>
        </p:nvPicPr>
        <p:blipFill rotWithShape="1">
          <a:blip r:embed="rId4">
            <a:alphaModFix/>
          </a:blip>
          <a:srcRect b="0" l="0" r="0" t="0"/>
          <a:stretch/>
        </p:blipFill>
        <p:spPr>
          <a:xfrm>
            <a:off x="8159752" y="70050"/>
            <a:ext cx="887850" cy="956450"/>
          </a:xfrm>
          <a:prstGeom prst="rect">
            <a:avLst/>
          </a:prstGeom>
          <a:noFill/>
          <a:ln>
            <a:noFill/>
          </a:ln>
        </p:spPr>
      </p:pic>
      <p:pic>
        <p:nvPicPr>
          <p:cNvPr id="263" name="Google Shape;263;p24"/>
          <p:cNvPicPr preferRelativeResize="0"/>
          <p:nvPr/>
        </p:nvPicPr>
        <p:blipFill>
          <a:blip r:embed="rId5">
            <a:alphaModFix/>
          </a:blip>
          <a:stretch>
            <a:fillRect/>
          </a:stretch>
        </p:blipFill>
        <p:spPr>
          <a:xfrm>
            <a:off x="857250" y="2248425"/>
            <a:ext cx="7429500" cy="2552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7f54472b2c_0_32"/>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MANAGEMENT</a:t>
            </a:r>
            <a:endParaRPr/>
          </a:p>
        </p:txBody>
      </p:sp>
      <p:sp>
        <p:nvSpPr>
          <p:cNvPr id="269" name="Google Shape;269;g7f54472b2c_0_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To create a NAT network go to "File -&gt; Preferences -&gt; Network" and create a new network.</a:t>
            </a:r>
            <a:endParaRPr/>
          </a:p>
          <a:p>
            <a:pPr indent="0" lvl="0" marL="0" rtl="0" algn="l">
              <a:lnSpc>
                <a:spcPct val="115000"/>
              </a:lnSpc>
              <a:spcBef>
                <a:spcPts val="600"/>
              </a:spcBef>
              <a:spcAft>
                <a:spcPts val="0"/>
              </a:spcAft>
              <a:buSzPts val="2400"/>
              <a:buNone/>
            </a:pPr>
            <a:r>
              <a:t/>
            </a:r>
            <a:endParaRPr/>
          </a:p>
          <a:p>
            <a:pPr indent="0" lvl="0" marL="0" rtl="0" algn="l">
              <a:lnSpc>
                <a:spcPct val="115000"/>
              </a:lnSpc>
              <a:spcBef>
                <a:spcPts val="600"/>
              </a:spcBef>
              <a:spcAft>
                <a:spcPts val="0"/>
              </a:spcAft>
              <a:buSzPts val="2400"/>
              <a:buNone/>
            </a:pPr>
            <a:r>
              <a:t/>
            </a:r>
            <a:endParaRPr/>
          </a:p>
          <a:p>
            <a:pPr indent="0" lvl="0" marL="0" rtl="0" algn="l">
              <a:lnSpc>
                <a:spcPct val="115000"/>
              </a:lnSpc>
              <a:spcBef>
                <a:spcPts val="600"/>
              </a:spcBef>
              <a:spcAft>
                <a:spcPts val="0"/>
              </a:spcAft>
              <a:buSzPts val="2400"/>
              <a:buNone/>
            </a:pPr>
            <a:r>
              <a:t/>
            </a:r>
            <a:endParaRPr/>
          </a:p>
          <a:p>
            <a:pPr indent="0" lvl="0" marL="0" rtl="0" algn="l">
              <a:lnSpc>
                <a:spcPct val="115000"/>
              </a:lnSpc>
              <a:spcBef>
                <a:spcPts val="600"/>
              </a:spcBef>
              <a:spcAft>
                <a:spcPts val="0"/>
              </a:spcAft>
              <a:buSzPts val="2400"/>
              <a:buNone/>
            </a:pPr>
            <a:r>
              <a:t/>
            </a:r>
            <a:endParaRPr/>
          </a:p>
        </p:txBody>
      </p:sp>
      <p:pic>
        <p:nvPicPr>
          <p:cNvPr id="270" name="Google Shape;270;g7f54472b2c_0_32"/>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5"/>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NETWORK MANAGEMENT</a:t>
            </a:r>
            <a:endParaRPr/>
          </a:p>
        </p:txBody>
      </p:sp>
      <p:pic>
        <p:nvPicPr>
          <p:cNvPr id="276" name="Google Shape;276;p25"/>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pic>
        <p:nvPicPr>
          <p:cNvPr id="277" name="Google Shape;277;p25"/>
          <p:cNvPicPr preferRelativeResize="0"/>
          <p:nvPr/>
        </p:nvPicPr>
        <p:blipFill>
          <a:blip r:embed="rId4">
            <a:alphaModFix/>
          </a:blip>
          <a:stretch>
            <a:fillRect/>
          </a:stretch>
        </p:blipFill>
        <p:spPr>
          <a:xfrm>
            <a:off x="1914525" y="1244475"/>
            <a:ext cx="5314950" cy="3667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7f54472b2c_0_6"/>
          <p:cNvSpPr txBox="1"/>
          <p:nvPr>
            <p:ph type="title"/>
          </p:nvPr>
        </p:nvSpPr>
        <p:spPr>
          <a:xfrm>
            <a:off x="311700" y="2150850"/>
            <a:ext cx="85206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a:p>
          <a:p>
            <a:pPr indent="0" lvl="0" marL="0" rtl="0" algn="ctr">
              <a:lnSpc>
                <a:spcPct val="100000"/>
              </a:lnSpc>
              <a:spcBef>
                <a:spcPts val="0"/>
              </a:spcBef>
              <a:spcAft>
                <a:spcPts val="0"/>
              </a:spcAft>
              <a:buSzPts val="3600"/>
              <a:buNone/>
            </a:pPr>
            <a:r>
              <a:rPr lang="en"/>
              <a:t>VIRTUALIZATION AND GNS3</a:t>
            </a:r>
            <a:endParaRPr/>
          </a:p>
        </p:txBody>
      </p:sp>
      <p:grpSp>
        <p:nvGrpSpPr>
          <p:cNvPr id="283" name="Google Shape;283;g7f54472b2c_0_6"/>
          <p:cNvGrpSpPr/>
          <p:nvPr/>
        </p:nvGrpSpPr>
        <p:grpSpPr>
          <a:xfrm>
            <a:off x="4392097" y="4301024"/>
            <a:ext cx="359234" cy="585619"/>
            <a:chOff x="6730350" y="2315900"/>
            <a:chExt cx="257700" cy="420100"/>
          </a:xfrm>
        </p:grpSpPr>
        <p:sp>
          <p:nvSpPr>
            <p:cNvPr id="284" name="Google Shape;284;g7f54472b2c_0_6"/>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g7f54472b2c_0_6"/>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g7f54472b2c_0_6"/>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g7f54472b2c_0_6"/>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g7f54472b2c_0_6"/>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89" name="Google Shape;289;g7f54472b2c_0_6"/>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7f54472b2c_0_41"/>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HYPERVISORS AND GNS3</a:t>
            </a:r>
            <a:endParaRPr/>
          </a:p>
        </p:txBody>
      </p:sp>
      <p:pic>
        <p:nvPicPr>
          <p:cNvPr id="295" name="Google Shape;295;g7f54472b2c_0_41"/>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pic>
        <p:nvPicPr>
          <p:cNvPr id="296" name="Google Shape;296;g7f54472b2c_0_41"/>
          <p:cNvPicPr preferRelativeResize="0"/>
          <p:nvPr/>
        </p:nvPicPr>
        <p:blipFill>
          <a:blip r:embed="rId4">
            <a:alphaModFix/>
          </a:blip>
          <a:stretch>
            <a:fillRect/>
          </a:stretch>
        </p:blipFill>
        <p:spPr>
          <a:xfrm>
            <a:off x="1933963" y="988250"/>
            <a:ext cx="5276071" cy="382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3"/>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LABORATORY</a:t>
            </a:r>
            <a:endParaRPr/>
          </a:p>
        </p:txBody>
      </p:sp>
      <p:sp>
        <p:nvSpPr>
          <p:cNvPr id="91" name="Google Shape;91;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How can we build a protected environment where we can perform our simulations? </a:t>
            </a:r>
            <a:endParaRPr/>
          </a:p>
          <a:p>
            <a:pPr indent="0" lvl="0" marL="0" rtl="0" algn="l">
              <a:lnSpc>
                <a:spcPct val="115000"/>
              </a:lnSpc>
              <a:spcBef>
                <a:spcPts val="600"/>
              </a:spcBef>
              <a:spcAft>
                <a:spcPts val="0"/>
              </a:spcAft>
              <a:buSzPts val="2400"/>
              <a:buNone/>
            </a:pPr>
            <a:r>
              <a:rPr lang="en"/>
              <a:t>The answer is: we can use a emulator.</a:t>
            </a:r>
            <a:endParaRPr/>
          </a:p>
        </p:txBody>
      </p:sp>
      <p:pic>
        <p:nvPicPr>
          <p:cNvPr id="92" name="Google Shape;92;p3"/>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7f54472b2c_0_140"/>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HYPERVISORS AND GNS3</a:t>
            </a:r>
            <a:endParaRPr/>
          </a:p>
        </p:txBody>
      </p:sp>
      <p:sp>
        <p:nvSpPr>
          <p:cNvPr id="302" name="Google Shape;302;g7f54472b2c_0_1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Several hypervisors are integrated in GNS3 (Virtualbox, QEMU, VMWare)</a:t>
            </a:r>
            <a:endParaRPr/>
          </a:p>
          <a:p>
            <a:pPr indent="0" lvl="0" marL="0" rtl="0" algn="l">
              <a:lnSpc>
                <a:spcPct val="115000"/>
              </a:lnSpc>
              <a:spcBef>
                <a:spcPts val="600"/>
              </a:spcBef>
              <a:spcAft>
                <a:spcPts val="0"/>
              </a:spcAft>
              <a:buSzPts val="2400"/>
              <a:buNone/>
            </a:pPr>
            <a:r>
              <a:rPr lang="en"/>
              <a:t>You can import your VMs or even create new ones directly in GNS3</a:t>
            </a:r>
            <a:endParaRPr/>
          </a:p>
          <a:p>
            <a:pPr indent="0" lvl="0" marL="0" rtl="0" algn="l">
              <a:lnSpc>
                <a:spcPct val="115000"/>
              </a:lnSpc>
              <a:spcBef>
                <a:spcPts val="600"/>
              </a:spcBef>
              <a:spcAft>
                <a:spcPts val="0"/>
              </a:spcAft>
              <a:buSzPts val="2400"/>
              <a:buNone/>
            </a:pPr>
            <a:r>
              <a:rPr lang="en"/>
              <a:t>Network configuration can be done from the GNS3 interface</a:t>
            </a:r>
            <a:endParaRPr/>
          </a:p>
          <a:p>
            <a:pPr indent="0" lvl="0" marL="0" rtl="0" algn="l">
              <a:lnSpc>
                <a:spcPct val="115000"/>
              </a:lnSpc>
              <a:spcBef>
                <a:spcPts val="600"/>
              </a:spcBef>
              <a:spcAft>
                <a:spcPts val="0"/>
              </a:spcAft>
              <a:buSzPts val="2400"/>
              <a:buNone/>
            </a:pPr>
            <a:r>
              <a:rPr lang="en"/>
              <a:t>However, using multiple hypervisors in the same topology is an issue</a:t>
            </a:r>
            <a:endParaRPr/>
          </a:p>
          <a:p>
            <a:pPr indent="0" lvl="0" marL="0" rtl="0" algn="l">
              <a:lnSpc>
                <a:spcPct val="115000"/>
              </a:lnSpc>
              <a:spcBef>
                <a:spcPts val="600"/>
              </a:spcBef>
              <a:spcAft>
                <a:spcPts val="0"/>
              </a:spcAft>
              <a:buSzPts val="2400"/>
              <a:buNone/>
            </a:pPr>
            <a:r>
              <a:rPr lang="en"/>
              <a:t>They consume resources and may be incompatible (e.g., both QEMU and Virtualbox use hardware acceleration)</a:t>
            </a:r>
            <a:endParaRPr/>
          </a:p>
          <a:p>
            <a:pPr indent="0" lvl="0" marL="0" rtl="0" algn="l">
              <a:lnSpc>
                <a:spcPct val="115000"/>
              </a:lnSpc>
              <a:spcBef>
                <a:spcPts val="600"/>
              </a:spcBef>
              <a:spcAft>
                <a:spcPts val="0"/>
              </a:spcAft>
              <a:buSzPts val="2400"/>
              <a:buNone/>
            </a:pPr>
            <a:r>
              <a:rPr lang="en"/>
              <a:t>If possible, let use </a:t>
            </a:r>
            <a:r>
              <a:rPr b="1" lang="en"/>
              <a:t>docker</a:t>
            </a:r>
            <a:r>
              <a:rPr lang="en"/>
              <a:t>! </a:t>
            </a:r>
            <a:endParaRPr/>
          </a:p>
          <a:p>
            <a:pPr indent="0" lvl="0" marL="0" rtl="0" algn="l">
              <a:lnSpc>
                <a:spcPct val="115000"/>
              </a:lnSpc>
              <a:spcBef>
                <a:spcPts val="600"/>
              </a:spcBef>
              <a:spcAft>
                <a:spcPts val="0"/>
              </a:spcAft>
              <a:buSzPts val="2400"/>
              <a:buNone/>
            </a:pPr>
            <a:r>
              <a:t/>
            </a:r>
            <a:endParaRPr/>
          </a:p>
          <a:p>
            <a:pPr indent="0" lvl="0" marL="0" rtl="0" algn="l">
              <a:lnSpc>
                <a:spcPct val="115000"/>
              </a:lnSpc>
              <a:spcBef>
                <a:spcPts val="600"/>
              </a:spcBef>
              <a:spcAft>
                <a:spcPts val="0"/>
              </a:spcAft>
              <a:buSzPts val="2400"/>
              <a:buNone/>
            </a:pPr>
            <a:r>
              <a:t/>
            </a:r>
            <a:endParaRPr/>
          </a:p>
          <a:p>
            <a:pPr indent="0" lvl="0" marL="0" rtl="0" algn="l">
              <a:lnSpc>
                <a:spcPct val="115000"/>
              </a:lnSpc>
              <a:spcBef>
                <a:spcPts val="600"/>
              </a:spcBef>
              <a:spcAft>
                <a:spcPts val="0"/>
              </a:spcAft>
              <a:buSzPts val="2400"/>
              <a:buNone/>
            </a:pPr>
            <a:r>
              <a:t/>
            </a:r>
            <a:endParaRPr/>
          </a:p>
          <a:p>
            <a:pPr indent="0" lvl="0" marL="0" rtl="0" algn="l">
              <a:lnSpc>
                <a:spcPct val="115000"/>
              </a:lnSpc>
              <a:spcBef>
                <a:spcPts val="600"/>
              </a:spcBef>
              <a:spcAft>
                <a:spcPts val="0"/>
              </a:spcAft>
              <a:buSzPts val="2400"/>
              <a:buNone/>
            </a:pPr>
            <a:r>
              <a:t/>
            </a:r>
            <a:endParaRPr/>
          </a:p>
        </p:txBody>
      </p:sp>
      <p:pic>
        <p:nvPicPr>
          <p:cNvPr id="303" name="Google Shape;303;g7f54472b2c_0_140"/>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7f54472b2c_0_47"/>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LINUX CONTAINERS</a:t>
            </a:r>
            <a:endParaRPr/>
          </a:p>
        </p:txBody>
      </p:sp>
      <p:sp>
        <p:nvSpPr>
          <p:cNvPr id="309" name="Google Shape;309;g7f54472b2c_0_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Docker is a popular (not the only one) system based on linux containers (LXC)</a:t>
            </a:r>
            <a:endParaRPr/>
          </a:p>
          <a:p>
            <a:pPr indent="0" lvl="0" marL="0" rtl="0" algn="l">
              <a:lnSpc>
                <a:spcPct val="115000"/>
              </a:lnSpc>
              <a:spcBef>
                <a:spcPts val="600"/>
              </a:spcBef>
              <a:spcAft>
                <a:spcPts val="0"/>
              </a:spcAft>
              <a:buSzPts val="2400"/>
              <a:buNone/>
            </a:pPr>
            <a:r>
              <a:rPr lang="en"/>
              <a:t>A linux container is a process that runs inside a sandbox, directly on host</a:t>
            </a:r>
            <a:endParaRPr/>
          </a:p>
          <a:p>
            <a:pPr indent="0" lvl="0" marL="0" rtl="0" algn="l">
              <a:lnSpc>
                <a:spcPct val="115000"/>
              </a:lnSpc>
              <a:spcBef>
                <a:spcPts val="600"/>
              </a:spcBef>
              <a:spcAft>
                <a:spcPts val="0"/>
              </a:spcAft>
              <a:buSzPts val="2400"/>
              <a:buNone/>
            </a:pPr>
            <a:r>
              <a:rPr lang="en"/>
              <a:t>Each container only needs its runtime support (e.g., libraries)</a:t>
            </a:r>
            <a:endParaRPr/>
          </a:p>
          <a:p>
            <a:pPr indent="0" lvl="0" marL="0" rtl="0" algn="l">
              <a:lnSpc>
                <a:spcPct val="115000"/>
              </a:lnSpc>
              <a:spcBef>
                <a:spcPts val="600"/>
              </a:spcBef>
              <a:spcAft>
                <a:spcPts val="0"/>
              </a:spcAft>
              <a:buSzPts val="2400"/>
              <a:buNone/>
            </a:pPr>
            <a:r>
              <a:rPr lang="en"/>
              <a:t>No guest OS, no hypervisor = higher efficiency!</a:t>
            </a:r>
            <a:endParaRPr/>
          </a:p>
          <a:p>
            <a:pPr indent="0" lvl="0" marL="0" rtl="0" algn="l">
              <a:lnSpc>
                <a:spcPct val="115000"/>
              </a:lnSpc>
              <a:spcBef>
                <a:spcPts val="600"/>
              </a:spcBef>
              <a:spcAft>
                <a:spcPts val="0"/>
              </a:spcAft>
              <a:buSzPts val="2400"/>
              <a:buNone/>
            </a:pPr>
            <a:r>
              <a:t/>
            </a:r>
            <a:endParaRPr/>
          </a:p>
          <a:p>
            <a:pPr indent="0" lvl="0" marL="0" rtl="0" algn="l">
              <a:lnSpc>
                <a:spcPct val="115000"/>
              </a:lnSpc>
              <a:spcBef>
                <a:spcPts val="600"/>
              </a:spcBef>
              <a:spcAft>
                <a:spcPts val="0"/>
              </a:spcAft>
              <a:buSzPts val="2400"/>
              <a:buNone/>
            </a:pPr>
            <a:r>
              <a:t/>
            </a:r>
            <a:endParaRPr/>
          </a:p>
          <a:p>
            <a:pPr indent="0" lvl="0" marL="0" rtl="0" algn="l">
              <a:lnSpc>
                <a:spcPct val="115000"/>
              </a:lnSpc>
              <a:spcBef>
                <a:spcPts val="600"/>
              </a:spcBef>
              <a:spcAft>
                <a:spcPts val="0"/>
              </a:spcAft>
              <a:buSzPts val="2400"/>
              <a:buNone/>
            </a:pPr>
            <a:r>
              <a:t/>
            </a:r>
            <a:endParaRPr/>
          </a:p>
        </p:txBody>
      </p:sp>
      <p:pic>
        <p:nvPicPr>
          <p:cNvPr id="310" name="Google Shape;310;g7f54472b2c_0_47"/>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7f54472b2c_0_53"/>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VIRTUALIZATION VS CONTAINERIZATION</a:t>
            </a:r>
            <a:endParaRPr/>
          </a:p>
        </p:txBody>
      </p:sp>
      <p:pic>
        <p:nvPicPr>
          <p:cNvPr id="316" name="Google Shape;316;g7f54472b2c_0_53"/>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pic>
        <p:nvPicPr>
          <p:cNvPr id="317" name="Google Shape;317;g7f54472b2c_0_53"/>
          <p:cNvPicPr preferRelativeResize="0"/>
          <p:nvPr/>
        </p:nvPicPr>
        <p:blipFill>
          <a:blip r:embed="rId4">
            <a:alphaModFix/>
          </a:blip>
          <a:stretch>
            <a:fillRect/>
          </a:stretch>
        </p:blipFill>
        <p:spPr>
          <a:xfrm>
            <a:off x="584475" y="1017725"/>
            <a:ext cx="7975050" cy="37501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7f54472b2c_0_60"/>
          <p:cNvSpPr txBox="1"/>
          <p:nvPr>
            <p:ph type="title"/>
          </p:nvPr>
        </p:nvSpPr>
        <p:spPr>
          <a:xfrm>
            <a:off x="311700" y="2150850"/>
            <a:ext cx="85206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a:p>
          <a:p>
            <a:pPr indent="0" lvl="0" marL="0" rtl="0" algn="ctr">
              <a:lnSpc>
                <a:spcPct val="100000"/>
              </a:lnSpc>
              <a:spcBef>
                <a:spcPts val="0"/>
              </a:spcBef>
              <a:spcAft>
                <a:spcPts val="0"/>
              </a:spcAft>
              <a:buSzPts val="3600"/>
              <a:buNone/>
            </a:pPr>
            <a:r>
              <a:rPr lang="en"/>
              <a:t>LABORATORY TOPOLOGY</a:t>
            </a:r>
            <a:endParaRPr/>
          </a:p>
        </p:txBody>
      </p:sp>
      <p:grpSp>
        <p:nvGrpSpPr>
          <p:cNvPr id="323" name="Google Shape;323;g7f54472b2c_0_60"/>
          <p:cNvGrpSpPr/>
          <p:nvPr/>
        </p:nvGrpSpPr>
        <p:grpSpPr>
          <a:xfrm>
            <a:off x="4392097" y="4301024"/>
            <a:ext cx="359234" cy="585619"/>
            <a:chOff x="6730350" y="2315900"/>
            <a:chExt cx="257700" cy="420100"/>
          </a:xfrm>
        </p:grpSpPr>
        <p:sp>
          <p:nvSpPr>
            <p:cNvPr id="324" name="Google Shape;324;g7f54472b2c_0_60"/>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g7f54472b2c_0_60"/>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g7f54472b2c_0_60"/>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g7f54472b2c_0_60"/>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g7f54472b2c_0_60"/>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29" name="Google Shape;329;g7f54472b2c_0_60"/>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7f54472b2c_0_76"/>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TOPOLOGY</a:t>
            </a:r>
            <a:endParaRPr/>
          </a:p>
        </p:txBody>
      </p:sp>
      <p:pic>
        <p:nvPicPr>
          <p:cNvPr id="335" name="Google Shape;335;g7f54472b2c_0_76"/>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pic>
        <p:nvPicPr>
          <p:cNvPr id="336" name="Google Shape;336;g7f54472b2c_0_76"/>
          <p:cNvPicPr preferRelativeResize="0"/>
          <p:nvPr/>
        </p:nvPicPr>
        <p:blipFill>
          <a:blip r:embed="rId4">
            <a:alphaModFix/>
          </a:blip>
          <a:stretch>
            <a:fillRect/>
          </a:stretch>
        </p:blipFill>
        <p:spPr>
          <a:xfrm>
            <a:off x="1665013" y="988250"/>
            <a:ext cx="5813976" cy="38209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pic>
        <p:nvPicPr>
          <p:cNvPr id="341" name="Google Shape;341;g7f54472b2c_0_94"/>
          <p:cNvPicPr preferRelativeResize="0"/>
          <p:nvPr/>
        </p:nvPicPr>
        <p:blipFill>
          <a:blip r:embed="rId3">
            <a:alphaModFix/>
          </a:blip>
          <a:stretch>
            <a:fillRect/>
          </a:stretch>
        </p:blipFill>
        <p:spPr>
          <a:xfrm>
            <a:off x="1665013" y="988250"/>
            <a:ext cx="5813976" cy="3820975"/>
          </a:xfrm>
          <a:prstGeom prst="rect">
            <a:avLst/>
          </a:prstGeom>
          <a:noFill/>
          <a:ln>
            <a:noFill/>
          </a:ln>
        </p:spPr>
      </p:pic>
      <p:sp>
        <p:nvSpPr>
          <p:cNvPr id="342" name="Google Shape;342;g7f54472b2c_0_94"/>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TOPOLOGY</a:t>
            </a:r>
            <a:endParaRPr/>
          </a:p>
        </p:txBody>
      </p:sp>
      <p:pic>
        <p:nvPicPr>
          <p:cNvPr id="343" name="Google Shape;343;g7f54472b2c_0_94"/>
          <p:cNvPicPr preferRelativeResize="0"/>
          <p:nvPr/>
        </p:nvPicPr>
        <p:blipFill rotWithShape="1">
          <a:blip r:embed="rId4">
            <a:alphaModFix/>
          </a:blip>
          <a:srcRect b="0" l="0" r="0" t="0"/>
          <a:stretch/>
        </p:blipFill>
        <p:spPr>
          <a:xfrm>
            <a:off x="8159752" y="70050"/>
            <a:ext cx="887850" cy="956450"/>
          </a:xfrm>
          <a:prstGeom prst="rect">
            <a:avLst/>
          </a:prstGeom>
          <a:noFill/>
          <a:ln>
            <a:noFill/>
          </a:ln>
        </p:spPr>
      </p:pic>
      <p:sp>
        <p:nvSpPr>
          <p:cNvPr id="344" name="Google Shape;344;g7f54472b2c_0_94"/>
          <p:cNvSpPr/>
          <p:nvPr/>
        </p:nvSpPr>
        <p:spPr>
          <a:xfrm>
            <a:off x="3230150" y="982150"/>
            <a:ext cx="4088700" cy="3768600"/>
          </a:xfrm>
          <a:prstGeom prst="roundRect">
            <a:avLst>
              <a:gd fmla="val 5084" name="adj"/>
            </a:avLst>
          </a:prstGeom>
          <a:noFill/>
          <a:ln cap="flat" cmpd="sng" w="38100">
            <a:solidFill>
              <a:srgbClr val="98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g7f54472b2c_0_94"/>
          <p:cNvSpPr/>
          <p:nvPr/>
        </p:nvSpPr>
        <p:spPr>
          <a:xfrm>
            <a:off x="7425200" y="1683738"/>
            <a:ext cx="1622400" cy="2430000"/>
          </a:xfrm>
          <a:prstGeom prst="wedgeRectCallout">
            <a:avLst>
              <a:gd fmla="val -65978" name="adj1"/>
              <a:gd fmla="val 4058"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Internal network: this is the target infrastructure for our pentesting activities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g71f272eeee_0_4"/>
          <p:cNvPicPr preferRelativeResize="0"/>
          <p:nvPr/>
        </p:nvPicPr>
        <p:blipFill>
          <a:blip r:embed="rId3">
            <a:alphaModFix/>
          </a:blip>
          <a:stretch>
            <a:fillRect/>
          </a:stretch>
        </p:blipFill>
        <p:spPr>
          <a:xfrm>
            <a:off x="1665013" y="988250"/>
            <a:ext cx="5813976" cy="3820975"/>
          </a:xfrm>
          <a:prstGeom prst="rect">
            <a:avLst/>
          </a:prstGeom>
          <a:noFill/>
          <a:ln>
            <a:noFill/>
          </a:ln>
        </p:spPr>
      </p:pic>
      <p:sp>
        <p:nvSpPr>
          <p:cNvPr id="351" name="Google Shape;351;g71f272eeee_0_4"/>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TOPOLOGY</a:t>
            </a:r>
            <a:endParaRPr/>
          </a:p>
        </p:txBody>
      </p:sp>
      <p:pic>
        <p:nvPicPr>
          <p:cNvPr id="352" name="Google Shape;352;g71f272eeee_0_4"/>
          <p:cNvPicPr preferRelativeResize="0"/>
          <p:nvPr/>
        </p:nvPicPr>
        <p:blipFill rotWithShape="1">
          <a:blip r:embed="rId4">
            <a:alphaModFix/>
          </a:blip>
          <a:srcRect b="0" l="0" r="0" t="0"/>
          <a:stretch/>
        </p:blipFill>
        <p:spPr>
          <a:xfrm>
            <a:off x="8159752" y="70050"/>
            <a:ext cx="887850" cy="956450"/>
          </a:xfrm>
          <a:prstGeom prst="rect">
            <a:avLst/>
          </a:prstGeom>
          <a:noFill/>
          <a:ln>
            <a:noFill/>
          </a:ln>
        </p:spPr>
      </p:pic>
      <p:sp>
        <p:nvSpPr>
          <p:cNvPr id="353" name="Google Shape;353;g71f272eeee_0_4"/>
          <p:cNvSpPr/>
          <p:nvPr/>
        </p:nvSpPr>
        <p:spPr>
          <a:xfrm>
            <a:off x="3230150" y="3295625"/>
            <a:ext cx="4088700" cy="1455000"/>
          </a:xfrm>
          <a:prstGeom prst="roundRect">
            <a:avLst>
              <a:gd fmla="val 5084" name="adj"/>
            </a:avLst>
          </a:prstGeom>
          <a:noFill/>
          <a:ln cap="flat" cmpd="sng" w="38100">
            <a:solidFill>
              <a:srgbClr val="98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g71f272eeee_0_4"/>
          <p:cNvSpPr/>
          <p:nvPr/>
        </p:nvSpPr>
        <p:spPr>
          <a:xfrm>
            <a:off x="7521600" y="3240600"/>
            <a:ext cx="1622400" cy="1775400"/>
          </a:xfrm>
          <a:prstGeom prst="wedgeRectCallout">
            <a:avLst>
              <a:gd fmla="val -74162" name="adj1"/>
              <a:gd fmla="val 4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Inside: this segment should not be accessed from outside</a:t>
            </a:r>
            <a:endParaRPr/>
          </a:p>
          <a:p>
            <a:pPr indent="0" lvl="0" marL="0" rtl="0" algn="l">
              <a:spcBef>
                <a:spcPts val="0"/>
              </a:spcBef>
              <a:spcAft>
                <a:spcPts val="0"/>
              </a:spcAft>
              <a:buNone/>
            </a:pPr>
            <a:r>
              <a:rPr lang="en"/>
              <a:t>We can use DHCP here</a:t>
            </a:r>
            <a:endParaRPr/>
          </a:p>
        </p:txBody>
      </p:sp>
      <p:sp>
        <p:nvSpPr>
          <p:cNvPr id="355" name="Google Shape;355;g71f272eeee_0_4"/>
          <p:cNvSpPr/>
          <p:nvPr/>
        </p:nvSpPr>
        <p:spPr>
          <a:xfrm>
            <a:off x="0" y="1909650"/>
            <a:ext cx="2277000" cy="2430000"/>
          </a:xfrm>
          <a:prstGeom prst="wedgeRectCallout">
            <a:avLst>
              <a:gd fmla="val 117739" name="adj1"/>
              <a:gd fmla="val 1048"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Perimetral firewall: OPNsense firewall that we will configure according to this policy:</a:t>
            </a:r>
            <a:endParaRPr/>
          </a:p>
          <a:p>
            <a:pPr indent="-317500" lvl="0" marL="457200" rtl="0" algn="l">
              <a:spcBef>
                <a:spcPts val="0"/>
              </a:spcBef>
              <a:spcAft>
                <a:spcPts val="0"/>
              </a:spcAft>
              <a:buSzPts val="1400"/>
              <a:buChar char="-"/>
            </a:pPr>
            <a:r>
              <a:rPr lang="en"/>
              <a:t>Inside -&gt; Outside</a:t>
            </a:r>
            <a:endParaRPr/>
          </a:p>
          <a:p>
            <a:pPr indent="-317500" lvl="0" marL="457200" rtl="0" algn="l">
              <a:spcBef>
                <a:spcPts val="0"/>
              </a:spcBef>
              <a:spcAft>
                <a:spcPts val="0"/>
              </a:spcAft>
              <a:buSzPts val="1400"/>
              <a:buChar char="-"/>
            </a:pPr>
            <a:r>
              <a:rPr lang="en"/>
              <a:t>DMZ &lt;-&gt; Outside</a:t>
            </a:r>
            <a:endParaRPr/>
          </a:p>
          <a:p>
            <a:pPr indent="-317500" lvl="0" marL="457200" rtl="0" algn="l">
              <a:spcBef>
                <a:spcPts val="0"/>
              </a:spcBef>
              <a:spcAft>
                <a:spcPts val="0"/>
              </a:spcAft>
              <a:buSzPts val="1400"/>
              <a:buChar char="-"/>
            </a:pPr>
            <a:r>
              <a:rPr lang="en"/>
              <a:t>Inside &lt;-&gt; DMZ</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we create virtual IPs for DMZ servers</a:t>
            </a:r>
            <a:endParaRPr/>
          </a:p>
        </p:txBody>
      </p:sp>
      <p:sp>
        <p:nvSpPr>
          <p:cNvPr id="356" name="Google Shape;356;g71f272eeee_0_4"/>
          <p:cNvSpPr/>
          <p:nvPr/>
        </p:nvSpPr>
        <p:spPr>
          <a:xfrm>
            <a:off x="3230150" y="1134550"/>
            <a:ext cx="4088700" cy="1564500"/>
          </a:xfrm>
          <a:prstGeom prst="roundRect">
            <a:avLst>
              <a:gd fmla="val 5084" name="adj"/>
            </a:avLst>
          </a:prstGeom>
          <a:noFill/>
          <a:ln cap="flat" cmpd="sng" w="38100">
            <a:solidFill>
              <a:srgbClr val="98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g71f272eeee_0_4"/>
          <p:cNvSpPr/>
          <p:nvPr/>
        </p:nvSpPr>
        <p:spPr>
          <a:xfrm>
            <a:off x="7521600" y="330213"/>
            <a:ext cx="1622400" cy="2430000"/>
          </a:xfrm>
          <a:prstGeom prst="wedgeRectCallout">
            <a:avLst>
              <a:gd fmla="val -75059" name="adj1"/>
              <a:gd fmla="val 1019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DMZ</a:t>
            </a:r>
            <a:r>
              <a:rPr lang="en"/>
              <a:t>: services should be visible from outside. We can use static IPs + DHCP (2 intervals)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g7f54472b2c_0_115"/>
          <p:cNvPicPr preferRelativeResize="0"/>
          <p:nvPr/>
        </p:nvPicPr>
        <p:blipFill>
          <a:blip r:embed="rId3">
            <a:alphaModFix/>
          </a:blip>
          <a:stretch>
            <a:fillRect/>
          </a:stretch>
        </p:blipFill>
        <p:spPr>
          <a:xfrm>
            <a:off x="1665013" y="988250"/>
            <a:ext cx="5813976" cy="3820975"/>
          </a:xfrm>
          <a:prstGeom prst="rect">
            <a:avLst/>
          </a:prstGeom>
          <a:noFill/>
          <a:ln>
            <a:noFill/>
          </a:ln>
        </p:spPr>
      </p:pic>
      <p:sp>
        <p:nvSpPr>
          <p:cNvPr id="363" name="Google Shape;363;g7f54472b2c_0_115"/>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TOPOLOGY</a:t>
            </a:r>
            <a:endParaRPr/>
          </a:p>
        </p:txBody>
      </p:sp>
      <p:pic>
        <p:nvPicPr>
          <p:cNvPr id="364" name="Google Shape;364;g7f54472b2c_0_115"/>
          <p:cNvPicPr preferRelativeResize="0"/>
          <p:nvPr/>
        </p:nvPicPr>
        <p:blipFill rotWithShape="1">
          <a:blip r:embed="rId4">
            <a:alphaModFix/>
          </a:blip>
          <a:srcRect b="0" l="0" r="0" t="0"/>
          <a:stretch/>
        </p:blipFill>
        <p:spPr>
          <a:xfrm>
            <a:off x="8159752" y="70050"/>
            <a:ext cx="887850" cy="956450"/>
          </a:xfrm>
          <a:prstGeom prst="rect">
            <a:avLst/>
          </a:prstGeom>
          <a:noFill/>
          <a:ln>
            <a:noFill/>
          </a:ln>
        </p:spPr>
      </p:pic>
      <p:sp>
        <p:nvSpPr>
          <p:cNvPr id="365" name="Google Shape;365;g7f54472b2c_0_115"/>
          <p:cNvSpPr/>
          <p:nvPr/>
        </p:nvSpPr>
        <p:spPr>
          <a:xfrm>
            <a:off x="2026750" y="3426575"/>
            <a:ext cx="1115700" cy="1126800"/>
          </a:xfrm>
          <a:prstGeom prst="roundRect">
            <a:avLst>
              <a:gd fmla="val 5084" name="adj"/>
            </a:avLst>
          </a:prstGeom>
          <a:noFill/>
          <a:ln cap="flat" cmpd="sng" w="38100">
            <a:solidFill>
              <a:srgbClr val="98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g7f54472b2c_0_115"/>
          <p:cNvSpPr/>
          <p:nvPr/>
        </p:nvSpPr>
        <p:spPr>
          <a:xfrm>
            <a:off x="2026750" y="1083625"/>
            <a:ext cx="1115700" cy="1126800"/>
          </a:xfrm>
          <a:prstGeom prst="roundRect">
            <a:avLst>
              <a:gd fmla="val 5084" name="adj"/>
            </a:avLst>
          </a:prstGeom>
          <a:noFill/>
          <a:ln cap="flat" cmpd="sng" w="38100">
            <a:solidFill>
              <a:srgbClr val="98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g7f54472b2c_0_115"/>
          <p:cNvSpPr/>
          <p:nvPr/>
        </p:nvSpPr>
        <p:spPr>
          <a:xfrm>
            <a:off x="6005850" y="1265100"/>
            <a:ext cx="1115700" cy="1033800"/>
          </a:xfrm>
          <a:prstGeom prst="roundRect">
            <a:avLst>
              <a:gd fmla="val 5084" name="adj"/>
            </a:avLst>
          </a:prstGeom>
          <a:noFill/>
          <a:ln cap="flat" cmpd="sng" w="38100">
            <a:solidFill>
              <a:srgbClr val="98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g7f54472b2c_0_115"/>
          <p:cNvSpPr/>
          <p:nvPr/>
        </p:nvSpPr>
        <p:spPr>
          <a:xfrm>
            <a:off x="6056400" y="3678750"/>
            <a:ext cx="1115700" cy="831900"/>
          </a:xfrm>
          <a:prstGeom prst="roundRect">
            <a:avLst>
              <a:gd fmla="val 5084" name="adj"/>
            </a:avLst>
          </a:prstGeom>
          <a:noFill/>
          <a:ln cap="flat" cmpd="sng" w="38100">
            <a:solidFill>
              <a:srgbClr val="98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g7f54472b2c_0_115"/>
          <p:cNvSpPr/>
          <p:nvPr/>
        </p:nvSpPr>
        <p:spPr>
          <a:xfrm>
            <a:off x="7362675" y="1083625"/>
            <a:ext cx="1622400" cy="1488000"/>
          </a:xfrm>
          <a:prstGeom prst="wedgeRectCallout">
            <a:avLst>
              <a:gd fmla="val -75382" name="adj1"/>
              <a:gd fmla="val 1066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DMZ machines: we will target them (will change over time)</a:t>
            </a:r>
            <a:endParaRPr/>
          </a:p>
        </p:txBody>
      </p:sp>
      <p:sp>
        <p:nvSpPr>
          <p:cNvPr id="370" name="Google Shape;370;g7f54472b2c_0_115"/>
          <p:cNvSpPr/>
          <p:nvPr/>
        </p:nvSpPr>
        <p:spPr>
          <a:xfrm>
            <a:off x="80050" y="928525"/>
            <a:ext cx="1884000" cy="1437000"/>
          </a:xfrm>
          <a:prstGeom prst="wedgeRectCallout">
            <a:avLst>
              <a:gd fmla="val 59452" name="adj1"/>
              <a:gd fmla="val -1273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NAT node: provides connectivity to the host machine (and to the outside network)</a:t>
            </a:r>
            <a:endParaRPr/>
          </a:p>
        </p:txBody>
      </p:sp>
      <p:sp>
        <p:nvSpPr>
          <p:cNvPr id="371" name="Google Shape;371;g7f54472b2c_0_115"/>
          <p:cNvSpPr/>
          <p:nvPr/>
        </p:nvSpPr>
        <p:spPr>
          <a:xfrm>
            <a:off x="7425200" y="3245975"/>
            <a:ext cx="1622400" cy="1488000"/>
          </a:xfrm>
          <a:prstGeom prst="wedgeRectCallout">
            <a:avLst>
              <a:gd fmla="val -75382" name="adj1"/>
              <a:gd fmla="val 1066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Inside</a:t>
            </a:r>
            <a:r>
              <a:rPr lang="en"/>
              <a:t> clients: we will use them for configurations and as targets (may change over time)</a:t>
            </a:r>
            <a:endParaRPr/>
          </a:p>
        </p:txBody>
      </p:sp>
      <p:sp>
        <p:nvSpPr>
          <p:cNvPr id="372" name="Google Shape;372;g7f54472b2c_0_115"/>
          <p:cNvSpPr/>
          <p:nvPr/>
        </p:nvSpPr>
        <p:spPr>
          <a:xfrm>
            <a:off x="80050" y="3388025"/>
            <a:ext cx="1884000" cy="903000"/>
          </a:xfrm>
          <a:prstGeom prst="wedgeRectCallout">
            <a:avLst>
              <a:gd fmla="val 57906" name="adj1"/>
              <a:gd fmla="val 14076"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Outside clients that we might want to use go here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7f54472b2c_0_134"/>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VIRTUAL LABORATORY</a:t>
            </a:r>
            <a:endParaRPr/>
          </a:p>
        </p:txBody>
      </p:sp>
      <p:sp>
        <p:nvSpPr>
          <p:cNvPr id="378" name="Google Shape;378;g7f54472b2c_0_1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The attacking machine must be connected to the outside network.</a:t>
            </a:r>
            <a:endParaRPr/>
          </a:p>
          <a:p>
            <a:pPr indent="0" lvl="0" marL="0" rtl="0" algn="l">
              <a:lnSpc>
                <a:spcPct val="115000"/>
              </a:lnSpc>
              <a:spcBef>
                <a:spcPts val="600"/>
              </a:spcBef>
              <a:spcAft>
                <a:spcPts val="0"/>
              </a:spcAft>
              <a:buSzPts val="2400"/>
              <a:buNone/>
            </a:pPr>
            <a:r>
              <a:rPr lang="en"/>
              <a:t>This gives use two possibilities</a:t>
            </a:r>
            <a:endParaRPr/>
          </a:p>
          <a:p>
            <a:pPr indent="-342900" lvl="0" marL="457200" rtl="0" algn="l">
              <a:lnSpc>
                <a:spcPct val="115000"/>
              </a:lnSpc>
              <a:spcBef>
                <a:spcPts val="600"/>
              </a:spcBef>
              <a:spcAft>
                <a:spcPts val="0"/>
              </a:spcAft>
              <a:buSzPts val="1800"/>
              <a:buAutoNum type="arabicPeriod"/>
            </a:pPr>
            <a:r>
              <a:rPr lang="en"/>
              <a:t>Create an external client (e.g. a Kali linux), but this can degrade the performances;</a:t>
            </a:r>
            <a:endParaRPr/>
          </a:p>
          <a:p>
            <a:pPr indent="-342900" lvl="0" marL="457200" rtl="0" algn="l">
              <a:lnSpc>
                <a:spcPct val="115000"/>
              </a:lnSpc>
              <a:spcBef>
                <a:spcPts val="0"/>
              </a:spcBef>
              <a:spcAft>
                <a:spcPts val="0"/>
              </a:spcAft>
              <a:buSzPts val="1800"/>
              <a:buAutoNum type="arabicPeriod"/>
            </a:pPr>
            <a:r>
              <a:rPr lang="en"/>
              <a:t>Use our own host device! We are connected through the NAT node anyway</a:t>
            </a:r>
            <a:endParaRPr/>
          </a:p>
          <a:p>
            <a:pPr indent="0" lvl="0" marL="0" rtl="0" algn="l">
              <a:lnSpc>
                <a:spcPct val="115000"/>
              </a:lnSpc>
              <a:spcBef>
                <a:spcPts val="600"/>
              </a:spcBef>
              <a:spcAft>
                <a:spcPts val="0"/>
              </a:spcAft>
              <a:buNone/>
            </a:pPr>
            <a:r>
              <a:rPr lang="en"/>
              <a:t>I suggest to go for 2. Also because all the tools we are going to see are multi-platform (so you can use Windows if you feel more confident)</a:t>
            </a:r>
            <a:endParaRPr/>
          </a:p>
          <a:p>
            <a:pPr indent="0" lvl="0" marL="0" rtl="0" algn="l">
              <a:lnSpc>
                <a:spcPct val="115000"/>
              </a:lnSpc>
              <a:spcBef>
                <a:spcPts val="600"/>
              </a:spcBef>
              <a:spcAft>
                <a:spcPts val="0"/>
              </a:spcAft>
              <a:buNone/>
            </a:pPr>
            <a:r>
              <a:rPr lang="en"/>
              <a:t>Yet, you can go for 1 if your machine supports it.  </a:t>
            </a:r>
            <a:endParaRPr/>
          </a:p>
          <a:p>
            <a:pPr indent="0" lvl="0" marL="0" rtl="0" algn="l">
              <a:lnSpc>
                <a:spcPct val="115000"/>
              </a:lnSpc>
              <a:spcBef>
                <a:spcPts val="600"/>
              </a:spcBef>
              <a:spcAft>
                <a:spcPts val="0"/>
              </a:spcAft>
              <a:buSzPts val="2400"/>
              <a:buNone/>
            </a:pPr>
            <a:r>
              <a:t/>
            </a:r>
            <a:endParaRPr/>
          </a:p>
          <a:p>
            <a:pPr indent="0" lvl="0" marL="0" rtl="0" algn="l">
              <a:lnSpc>
                <a:spcPct val="115000"/>
              </a:lnSpc>
              <a:spcBef>
                <a:spcPts val="600"/>
              </a:spcBef>
              <a:spcAft>
                <a:spcPts val="0"/>
              </a:spcAft>
              <a:buSzPts val="2400"/>
              <a:buNone/>
            </a:pPr>
            <a:r>
              <a:t/>
            </a:r>
            <a:endParaRPr/>
          </a:p>
          <a:p>
            <a:pPr indent="0" lvl="0" marL="0" rtl="0" algn="l">
              <a:lnSpc>
                <a:spcPct val="115000"/>
              </a:lnSpc>
              <a:spcBef>
                <a:spcPts val="600"/>
              </a:spcBef>
              <a:spcAft>
                <a:spcPts val="0"/>
              </a:spcAft>
              <a:buSzPts val="2400"/>
              <a:buNone/>
            </a:pPr>
            <a:r>
              <a:t/>
            </a:r>
            <a:endParaRPr/>
          </a:p>
        </p:txBody>
      </p:sp>
      <p:pic>
        <p:nvPicPr>
          <p:cNvPr id="379" name="Google Shape;379;g7f54472b2c_0_134"/>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4"/>
          <p:cNvSpPr txBox="1"/>
          <p:nvPr>
            <p:ph idx="4294967295" type="ctrTitle"/>
          </p:nvPr>
        </p:nvSpPr>
        <p:spPr>
          <a:xfrm>
            <a:off x="685800" y="917025"/>
            <a:ext cx="44349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Encode Sans"/>
              <a:buNone/>
            </a:pPr>
            <a:r>
              <a:rPr b="1" i="0" lang="en" sz="6000" u="none" cap="none" strike="noStrike">
                <a:solidFill>
                  <a:srgbClr val="000000"/>
                </a:solidFill>
                <a:latin typeface="Encode Sans"/>
                <a:ea typeface="Encode Sans"/>
                <a:cs typeface="Encode Sans"/>
                <a:sym typeface="Encode Sans"/>
              </a:rPr>
              <a:t>RELEVANT CONCEPT</a:t>
            </a:r>
            <a:endParaRPr b="1" i="0" sz="6000" u="none" cap="none" strike="noStrike">
              <a:solidFill>
                <a:srgbClr val="000000"/>
              </a:solidFill>
              <a:latin typeface="Encode Sans"/>
              <a:ea typeface="Encode Sans"/>
              <a:cs typeface="Encode Sans"/>
              <a:sym typeface="Encode Sans"/>
            </a:endParaRPr>
          </a:p>
        </p:txBody>
      </p:sp>
      <p:sp>
        <p:nvSpPr>
          <p:cNvPr id="98" name="Google Shape;98;p4"/>
          <p:cNvSpPr txBox="1"/>
          <p:nvPr>
            <p:ph idx="4294967295" type="subTitle"/>
          </p:nvPr>
        </p:nvSpPr>
        <p:spPr>
          <a:xfrm>
            <a:off x="685800" y="1925280"/>
            <a:ext cx="4434900" cy="78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600"/>
              </a:spcBef>
              <a:spcAft>
                <a:spcPts val="0"/>
              </a:spcAft>
              <a:buClr>
                <a:schemeClr val="accent1"/>
              </a:buClr>
              <a:buSzPts val="2400"/>
              <a:buFont typeface="Encode Sans Condensed Thin"/>
              <a:buNone/>
            </a:pPr>
            <a:r>
              <a:rPr b="0" i="0" lang="en" sz="2400" u="none" cap="none" strike="noStrike">
                <a:solidFill>
                  <a:srgbClr val="000000"/>
                </a:solidFill>
                <a:latin typeface="Encode Sans Condensed Thin"/>
                <a:ea typeface="Encode Sans Condensed Thin"/>
                <a:cs typeface="Encode Sans Condensed Thin"/>
                <a:sym typeface="Encode Sans Condensed Thin"/>
              </a:rPr>
              <a:t>This consists in simultaneously executing multiple virtual machines and, therefore, more operating systems within the same physical system. </a:t>
            </a:r>
            <a:endParaRPr b="0" i="0" sz="2400" u="none" cap="none" strike="noStrike">
              <a:solidFill>
                <a:srgbClr val="000000"/>
              </a:solidFill>
              <a:latin typeface="Encode Sans Condensed Thin"/>
              <a:ea typeface="Encode Sans Condensed Thin"/>
              <a:cs typeface="Encode Sans Condensed Thin"/>
              <a:sym typeface="Encode Sans Condensed Thin"/>
            </a:endParaRPr>
          </a:p>
        </p:txBody>
      </p:sp>
      <p:pic>
        <p:nvPicPr>
          <p:cNvPr id="99" name="Google Shape;99;p4"/>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5"/>
          <p:cNvSpPr txBox="1"/>
          <p:nvPr>
            <p:ph type="title"/>
          </p:nvPr>
        </p:nvSpPr>
        <p:spPr>
          <a:xfrm>
            <a:off x="311700" y="2150850"/>
            <a:ext cx="85206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a:p>
          <a:p>
            <a:pPr indent="0" lvl="0" marL="0" rtl="0" algn="ctr">
              <a:lnSpc>
                <a:spcPct val="100000"/>
              </a:lnSpc>
              <a:spcBef>
                <a:spcPts val="0"/>
              </a:spcBef>
              <a:spcAft>
                <a:spcPts val="0"/>
              </a:spcAft>
              <a:buSzPts val="3600"/>
              <a:buNone/>
            </a:pPr>
            <a:r>
              <a:rPr lang="en"/>
              <a:t>VIRTUALIZATION</a:t>
            </a:r>
            <a:endParaRPr/>
          </a:p>
        </p:txBody>
      </p:sp>
      <p:grpSp>
        <p:nvGrpSpPr>
          <p:cNvPr id="105" name="Google Shape;105;p5"/>
          <p:cNvGrpSpPr/>
          <p:nvPr/>
        </p:nvGrpSpPr>
        <p:grpSpPr>
          <a:xfrm>
            <a:off x="4392102" y="4301022"/>
            <a:ext cx="359234" cy="585619"/>
            <a:chOff x="6730350" y="2315900"/>
            <a:chExt cx="257700" cy="420100"/>
          </a:xfrm>
        </p:grpSpPr>
        <p:sp>
          <p:nvSpPr>
            <p:cNvPr id="106" name="Google Shape;106;p5"/>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5"/>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5"/>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5"/>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5"/>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11" name="Google Shape;111;p5"/>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6"/>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VIRTUALIZATION</a:t>
            </a:r>
            <a:endParaRPr/>
          </a:p>
        </p:txBody>
      </p:sp>
      <p:sp>
        <p:nvSpPr>
          <p:cNvPr id="117" name="Google Shape;117;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With VIRTUALIZATION you will be able to run several operating systems at the same time inside your PC. The only limit are the resources (CPU, RAM, disk) of your system.</a:t>
            </a:r>
            <a:endParaRPr/>
          </a:p>
        </p:txBody>
      </p:sp>
      <p:pic>
        <p:nvPicPr>
          <p:cNvPr id="118" name="Google Shape;118;p6"/>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7"/>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VIRTUALIZATION</a:t>
            </a:r>
            <a:endParaRPr/>
          </a:p>
        </p:txBody>
      </p:sp>
      <p:sp>
        <p:nvSpPr>
          <p:cNvPr id="124" name="Google Shape;124;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Steps to follow:</a:t>
            </a:r>
            <a:endParaRPr/>
          </a:p>
          <a:p>
            <a:pPr indent="-381000" lvl="0" marL="457200" rtl="0" algn="l">
              <a:lnSpc>
                <a:spcPct val="115000"/>
              </a:lnSpc>
              <a:spcBef>
                <a:spcPts val="600"/>
              </a:spcBef>
              <a:spcAft>
                <a:spcPts val="0"/>
              </a:spcAft>
              <a:buSzPts val="2400"/>
              <a:buChar char="▪"/>
            </a:pPr>
            <a:r>
              <a:rPr lang="en"/>
              <a:t>Download a particular software called hypervisor.</a:t>
            </a:r>
            <a:endParaRPr/>
          </a:p>
          <a:p>
            <a:pPr indent="-381000" lvl="0" marL="457200" rtl="0" algn="l">
              <a:lnSpc>
                <a:spcPct val="115000"/>
              </a:lnSpc>
              <a:spcBef>
                <a:spcPts val="0"/>
              </a:spcBef>
              <a:spcAft>
                <a:spcPts val="0"/>
              </a:spcAft>
              <a:buSzPts val="2400"/>
              <a:buChar char="▪"/>
            </a:pPr>
            <a:r>
              <a:rPr lang="en"/>
              <a:t>Collect the .iso images of the operating systems you want to install.</a:t>
            </a:r>
            <a:endParaRPr/>
          </a:p>
          <a:p>
            <a:pPr indent="-381000" lvl="0" marL="457200" rtl="0" algn="l">
              <a:lnSpc>
                <a:spcPct val="115000"/>
              </a:lnSpc>
              <a:spcBef>
                <a:spcPts val="0"/>
              </a:spcBef>
              <a:spcAft>
                <a:spcPts val="0"/>
              </a:spcAft>
              <a:buSzPts val="2400"/>
              <a:buChar char="▪"/>
            </a:pPr>
            <a:r>
              <a:rPr lang="en"/>
              <a:t>Access the software.</a:t>
            </a:r>
            <a:endParaRPr/>
          </a:p>
          <a:p>
            <a:pPr indent="-381000" lvl="0" marL="457200" rtl="0" algn="l">
              <a:lnSpc>
                <a:spcPct val="115000"/>
              </a:lnSpc>
              <a:spcBef>
                <a:spcPts val="0"/>
              </a:spcBef>
              <a:spcAft>
                <a:spcPts val="0"/>
              </a:spcAft>
              <a:buSzPts val="2400"/>
              <a:buChar char="▪"/>
            </a:pPr>
            <a:r>
              <a:rPr lang="en"/>
              <a:t>Start the virtual machine creation process.</a:t>
            </a:r>
            <a:endParaRPr/>
          </a:p>
        </p:txBody>
      </p:sp>
      <p:pic>
        <p:nvPicPr>
          <p:cNvPr id="125" name="Google Shape;125;p7"/>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VIRTUALIZATION</a:t>
            </a:r>
            <a:endParaRPr/>
          </a:p>
        </p:txBody>
      </p:sp>
      <p:sp>
        <p:nvSpPr>
          <p:cNvPr id="131" name="Google Shape;131;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Steps to follow:</a:t>
            </a:r>
            <a:endParaRPr/>
          </a:p>
          <a:p>
            <a:pPr indent="-381000" lvl="0" marL="457200" rtl="0" algn="l">
              <a:lnSpc>
                <a:spcPct val="115000"/>
              </a:lnSpc>
              <a:spcBef>
                <a:spcPts val="600"/>
              </a:spcBef>
              <a:spcAft>
                <a:spcPts val="0"/>
              </a:spcAft>
              <a:buSzPts val="2400"/>
              <a:buChar char="▪"/>
            </a:pPr>
            <a:r>
              <a:rPr lang="en"/>
              <a:t>Create and boot this virtual machine.</a:t>
            </a:r>
            <a:endParaRPr/>
          </a:p>
          <a:p>
            <a:pPr indent="-381000" lvl="0" marL="457200" rtl="0" algn="l">
              <a:lnSpc>
                <a:spcPct val="115000"/>
              </a:lnSpc>
              <a:spcBef>
                <a:spcPts val="0"/>
              </a:spcBef>
              <a:spcAft>
                <a:spcPts val="0"/>
              </a:spcAft>
              <a:buSzPts val="2400"/>
              <a:buChar char="▪"/>
            </a:pPr>
            <a:r>
              <a:rPr lang="en"/>
              <a:t>Proceed with the installation of the desired operating system.</a:t>
            </a:r>
            <a:endParaRPr/>
          </a:p>
          <a:p>
            <a:pPr indent="-381000" lvl="0" marL="457200" rtl="0" algn="l">
              <a:lnSpc>
                <a:spcPct val="115000"/>
              </a:lnSpc>
              <a:spcBef>
                <a:spcPts val="0"/>
              </a:spcBef>
              <a:spcAft>
                <a:spcPts val="0"/>
              </a:spcAft>
              <a:buSzPts val="2400"/>
              <a:buChar char="▪"/>
            </a:pPr>
            <a:r>
              <a:rPr lang="en"/>
              <a:t>Use the virtual machine you have just created.</a:t>
            </a:r>
            <a:endParaRPr/>
          </a:p>
        </p:txBody>
      </p:sp>
      <p:pic>
        <p:nvPicPr>
          <p:cNvPr id="132" name="Google Shape;132;p8"/>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9"/>
          <p:cNvSpPr txBox="1"/>
          <p:nvPr>
            <p:ph idx="4294967295" type="ctrTitle"/>
          </p:nvPr>
        </p:nvSpPr>
        <p:spPr>
          <a:xfrm>
            <a:off x="685800" y="917025"/>
            <a:ext cx="44349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Encode Sans"/>
              <a:buNone/>
            </a:pPr>
            <a:r>
              <a:rPr b="1" i="0" lang="en" sz="4800" u="none" cap="none" strike="noStrike">
                <a:solidFill>
                  <a:srgbClr val="000000"/>
                </a:solidFill>
                <a:latin typeface="Encode Sans"/>
                <a:ea typeface="Encode Sans"/>
                <a:cs typeface="Encode Sans"/>
                <a:sym typeface="Encode Sans"/>
              </a:rPr>
              <a:t>HYPERVISOR</a:t>
            </a:r>
            <a:endParaRPr b="1" i="0" sz="4800" u="none" cap="none" strike="noStrike">
              <a:solidFill>
                <a:srgbClr val="000000"/>
              </a:solidFill>
              <a:latin typeface="Encode Sans"/>
              <a:ea typeface="Encode Sans"/>
              <a:cs typeface="Encode Sans"/>
              <a:sym typeface="Encode Sans"/>
            </a:endParaRPr>
          </a:p>
        </p:txBody>
      </p:sp>
      <p:sp>
        <p:nvSpPr>
          <p:cNvPr id="138" name="Google Shape;138;p9"/>
          <p:cNvSpPr txBox="1"/>
          <p:nvPr>
            <p:ph idx="4294967295" type="subTitle"/>
          </p:nvPr>
        </p:nvSpPr>
        <p:spPr>
          <a:xfrm>
            <a:off x="685800" y="1925280"/>
            <a:ext cx="4434900" cy="78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600"/>
              </a:spcBef>
              <a:spcAft>
                <a:spcPts val="0"/>
              </a:spcAft>
              <a:buClr>
                <a:schemeClr val="accent1"/>
              </a:buClr>
              <a:buSzPts val="2400"/>
              <a:buFont typeface="Encode Sans Condensed Thin"/>
              <a:buNone/>
            </a:pPr>
            <a:r>
              <a:rPr b="0" i="0" lang="en" sz="2400" u="none" cap="none" strike="noStrike">
                <a:solidFill>
                  <a:srgbClr val="000000"/>
                </a:solidFill>
                <a:latin typeface="Encode Sans Condensed Thin"/>
                <a:ea typeface="Encode Sans Condensed Thin"/>
                <a:cs typeface="Encode Sans Condensed Thin"/>
                <a:sym typeface="Encode Sans Condensed Thin"/>
              </a:rPr>
              <a:t>The hypervisor is a software that allows you to run virtual machines inside your physical PC.</a:t>
            </a:r>
            <a:endParaRPr b="0" i="0" sz="2400" u="none" cap="none" strike="noStrike">
              <a:solidFill>
                <a:srgbClr val="000000"/>
              </a:solidFill>
              <a:latin typeface="Encode Sans Condensed Thin"/>
              <a:ea typeface="Encode Sans Condensed Thin"/>
              <a:cs typeface="Encode Sans Condensed Thin"/>
              <a:sym typeface="Encode Sans Condensed Thin"/>
            </a:endParaRPr>
          </a:p>
        </p:txBody>
      </p:sp>
      <p:pic>
        <p:nvPicPr>
          <p:cNvPr id="139" name="Google Shape;139;p9"/>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