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58" r:id="rId4"/>
    <p:sldId id="276" r:id="rId5"/>
    <p:sldId id="277" r:id="rId6"/>
    <p:sldId id="259" r:id="rId7"/>
    <p:sldId id="279" r:id="rId8"/>
    <p:sldId id="280" r:id="rId9"/>
    <p:sldId id="281" r:id="rId10"/>
    <p:sldId id="282" r:id="rId11"/>
    <p:sldId id="283" r:id="rId12"/>
    <p:sldId id="284" r:id="rId13"/>
    <p:sldId id="286" r:id="rId14"/>
    <p:sldId id="285" r:id="rId15"/>
    <p:sldId id="288" r:id="rId16"/>
    <p:sldId id="287" r:id="rId17"/>
    <p:sldId id="272" r:id="rId1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90" autoAdjust="0"/>
    <p:restoredTop sz="75100" autoAdjust="0"/>
  </p:normalViewPr>
  <p:slideViewPr>
    <p:cSldViewPr snapToGrid="0">
      <p:cViewPr varScale="1">
        <p:scale>
          <a:sx n="82" d="100"/>
          <a:sy n="82" d="100"/>
        </p:scale>
        <p:origin x="6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4477A14-814A-41EE-ADE2-E9E956C22AC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0A5BFC1-7958-4891-90EA-FE14EE1EE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39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5BFC1-7958-4891-90EA-FE14EE1EEC4F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26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Q4- 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5.33 g/mile decreases to 3.2 after 2030 and the 3.1 in 2040.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air basin with highest HHDT NOx emission factor in 2035:  MARIPOSA COUNTY APCD with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weighted_NOx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5.2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Q4a_2.html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5BFC1-7958-4891-90EA-FE14EE1EEC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6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Significant increase in HHDT miles traveled from 2020 to 2050.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Significance of T7 Tractors, T7 NNOOS, T7 CAIRP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Q4a_vmt.html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5BFC1-7958-4891-90EA-FE14EE1EEC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05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Q5a.html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5BFC1-7958-4891-90EA-FE14EE1EEC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95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5BFC1-7958-4891-90EA-FE14EE1EEC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67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Q5b_1.html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5BFC1-7958-4891-90EA-FE14EE1EEC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13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Q5b_2.html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5BFC1-7958-4891-90EA-FE14EE1EEC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95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5BFC1-7958-4891-90EA-FE14EE1EEC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91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5BFC1-7958-4891-90EA-FE14EE1EEC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6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5BFC1-7958-4891-90EA-FE14EE1EEC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14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Q1a.html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5BFC1-7958-4891-90EA-FE14EE1EEC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08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5BFC1-7958-4891-90EA-FE14EE1EEC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84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mileage accrual rate from</a:t>
            </a:r>
            <a:r>
              <a:rPr lang="en-US" dirty="0"/>
              <a:t> 18835 k miles for 1 years old cars decreases to about 3k miles for 45 years old ones. </a:t>
            </a:r>
          </a:p>
          <a:p>
            <a:r>
              <a:rPr lang="en-US" dirty="0"/>
              <a:t>Q2_2.html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5BFC1-7958-4891-90EA-FE14EE1EEC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3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reduces from 170.5 ton/day in 2020 to 97.127 ton/day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Q3b_1.html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5BFC1-7958-4891-90EA-FE14EE1EEC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22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reduces from 170.5 ton/day in 2020 to 97.127 ton/day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Q3b_2.html</a:t>
            </a:r>
          </a:p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5BFC1-7958-4891-90EA-FE14EE1EEC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7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EMFAC2007 vehicle classes: HHDT, MHDT, and LDA are the top contributors.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Q3c_1.html</a:t>
            </a:r>
          </a:p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5BFC1-7958-4891-90EA-FE14EE1EEC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88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Q3C_2.html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5BFC1-7958-4891-90EA-FE14EE1EEC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2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52F231C-E1E3-CB4F-B9B1-F54C9B0B5753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58EB-8ABE-604B-9620-96C4A6018420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C319-7654-644A-85B0-588FAD8F2533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3072-5647-4B47-B071-5754E53FFBC1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825F-28D5-BE45-8365-5ECD4DB9E9E8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E2BA-27C4-FF43-AA5A-5A68B8C159A3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5DCD-D3A8-A040-BAA3-9AA0E3549AD3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A326-1AA2-3449-ACE4-EAE64950E98F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C36F-7A38-C649-B924-4B72EE0CE13B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8460-B89C-604E-8926-85E64B06853F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1C5-93BE-9347-8C70-F48046B52E1E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409FCDA-8848-CF43-895B-BBEEAB11D694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7871" y="1613189"/>
            <a:ext cx="10691177" cy="2033341"/>
          </a:xfrm>
        </p:spPr>
        <p:txBody>
          <a:bodyPr>
            <a:normAutofit/>
          </a:bodyPr>
          <a:lstStyle/>
          <a:p>
            <a:r>
              <a:rPr lang="en-US" sz="4800" dirty="0"/>
              <a:t>On-road Mobile Source Emission Inventory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2070" y="4444120"/>
            <a:ext cx="8767860" cy="1601381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</a:pPr>
            <a:endParaRPr lang="en-US" dirty="0"/>
          </a:p>
          <a:p>
            <a:pPr>
              <a:lnSpc>
                <a:spcPct val="30000"/>
              </a:lnSpc>
            </a:pPr>
            <a:r>
              <a:rPr lang="en-US" dirty="0"/>
              <a:t>Mohammad Hashem Askariyeh</a:t>
            </a:r>
          </a:p>
          <a:p>
            <a:pPr>
              <a:lnSpc>
                <a:spcPct val="40000"/>
              </a:lnSpc>
            </a:pPr>
            <a:r>
              <a:rPr lang="en-US" dirty="0"/>
              <a:t>February 11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2689651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NOx emission rate of heavy heavy-duty trucks (HHDTs)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7D95F4-29B8-DE4F-90E1-DA2B43B797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41" b="5883"/>
          <a:stretch/>
        </p:blipFill>
        <p:spPr>
          <a:xfrm>
            <a:off x="868617" y="2300287"/>
            <a:ext cx="10424286" cy="415766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99812B-41C4-6443-A48D-15B8B39B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82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 traveled by heavy heavy-duty trucks (HHDTs)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81446C-C6FB-E74A-8B58-FE3C08EE72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00" b="6765"/>
          <a:stretch/>
        </p:blipFill>
        <p:spPr>
          <a:xfrm>
            <a:off x="551991" y="2171701"/>
            <a:ext cx="11057537" cy="4386262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3EC90CB-8789-7549-92F1-FA941C1E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176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statewide heavy heavy-duty trucks (HHDTs) NOx emission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D64362-DE0D-C143-AC44-7FC68F2C0D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15" b="5434"/>
          <a:stretch/>
        </p:blipFill>
        <p:spPr>
          <a:xfrm>
            <a:off x="662583" y="2128838"/>
            <a:ext cx="10836354" cy="440055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E4F5998-E751-6F44-A132-7A46A3AE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4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statewide heavy heavy-duty trucks (HHDTs) NOx emission with proposed plan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67B85-7B17-BD46-8798-7BBCFB168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proposed Advanced Clean Trucks regulation (excluding out-of-state trucks):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EC3444-4477-1D41-8111-B2C14ABA5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67320"/>
              </p:ext>
            </p:extLst>
          </p:nvPr>
        </p:nvGraphicFramePr>
        <p:xfrm>
          <a:off x="2560548" y="2750342"/>
          <a:ext cx="7037773" cy="3148592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3225765">
                  <a:extLst>
                    <a:ext uri="{9D8B030D-6E8A-4147-A177-3AD203B41FA5}">
                      <a16:colId xmlns:a16="http://schemas.microsoft.com/office/drawing/2014/main" val="3924695928"/>
                    </a:ext>
                  </a:extLst>
                </a:gridCol>
                <a:gridCol w="3812008">
                  <a:extLst>
                    <a:ext uri="{9D8B030D-6E8A-4147-A177-3AD203B41FA5}">
                      <a16:colId xmlns:a16="http://schemas.microsoft.com/office/drawing/2014/main" val="1639074031"/>
                    </a:ext>
                  </a:extLst>
                </a:gridCol>
              </a:tblGrid>
              <a:tr h="59036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The reduction percentages for each model year 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82787408"/>
                  </a:ext>
                </a:extLst>
              </a:tr>
              <a:tr h="5903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Model Year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% of zero-emission trucks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87226436"/>
                  </a:ext>
                </a:extLst>
              </a:tr>
              <a:tr h="285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2024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25%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01520910"/>
                  </a:ext>
                </a:extLst>
              </a:tr>
              <a:tr h="285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2025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25%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62125274"/>
                  </a:ext>
                </a:extLst>
              </a:tr>
              <a:tr h="285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2026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50%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84050866"/>
                  </a:ext>
                </a:extLst>
              </a:tr>
              <a:tr h="285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2027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50%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41048187"/>
                  </a:ext>
                </a:extLst>
              </a:tr>
              <a:tr h="285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2028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50%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41854712"/>
                  </a:ext>
                </a:extLst>
              </a:tr>
              <a:tr h="285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2029-2050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100%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64991424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313246-F837-5B4C-8029-CD10EA18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86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statewide heavy heavy-duty trucks (HHDTs) NOx emission with proposed plan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703EF0-A00D-0341-8BB0-26CE15B11E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90" b="6274"/>
          <a:stretch/>
        </p:blipFill>
        <p:spPr>
          <a:xfrm>
            <a:off x="391631" y="2257425"/>
            <a:ext cx="11378257" cy="4214814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25366AB-CC4A-FA4F-AB35-33EEB546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86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statewide heavy heavy-duty trucks (HHDTs) NOx emission with proposed plan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7EC2C0-C68B-5040-9CE5-9B61F52C5B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62" b="6466"/>
          <a:stretch/>
        </p:blipFill>
        <p:spPr>
          <a:xfrm>
            <a:off x="568598" y="1965960"/>
            <a:ext cx="11024323" cy="46229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6E866-79A6-5F4B-A450-7C7F4D20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49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inconsistencies that might indicate issues with the quality of the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67B85-7B17-BD46-8798-7BBCFB168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9875520" cy="4038600"/>
          </a:xfrm>
        </p:spPr>
        <p:txBody>
          <a:bodyPr/>
          <a:lstStyle/>
          <a:p>
            <a:r>
              <a:rPr lang="en-US" dirty="0"/>
              <a:t>Different format in EMFAC data files, some had 5 lines above the header, others have 6 lines.</a:t>
            </a:r>
          </a:p>
          <a:p>
            <a:r>
              <a:rPr lang="en-US" dirty="0"/>
              <a:t>Some records with non-zero daily emissions had zero VMT, missing records for HHDT VMT in years 2025 and 2030.</a:t>
            </a:r>
          </a:p>
          <a:p>
            <a:r>
              <a:rPr lang="en-US" dirty="0"/>
              <a:t>Population values could be integer.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6FB80-765C-7F49-AD10-02E96EAF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07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473621" y="2612860"/>
            <a:ext cx="3214277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Thank You!</a:t>
            </a:r>
          </a:p>
        </p:txBody>
      </p:sp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xfrm>
            <a:off x="1143000" y="5172075"/>
            <a:ext cx="2847975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Mohammad Hashem Askariyeh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err="1"/>
              <a:t>mh.askariyeh@gmail.com</a:t>
            </a:r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C3EC33-D6B3-E44A-BB5E-B207ACE6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5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058400" cy="4366260"/>
          </a:xfrm>
        </p:spPr>
        <p:txBody>
          <a:bodyPr>
            <a:normAutofit/>
          </a:bodyPr>
          <a:lstStyle/>
          <a:p>
            <a:r>
              <a:rPr lang="en-US" dirty="0"/>
              <a:t>The electric light-duty vehicles (ELDVs) population change statewide (2020 to 2050)</a:t>
            </a:r>
          </a:p>
          <a:p>
            <a:r>
              <a:rPr lang="en-US" dirty="0"/>
              <a:t>The mileage accrual rate distribution of gasoline light-duty vehicles (GLDVs) by age</a:t>
            </a:r>
          </a:p>
          <a:p>
            <a:r>
              <a:rPr lang="en-US" dirty="0"/>
              <a:t>The air basin with highest NOx emission from diesel-fueled medium heavy-duty trucks (MHDTs) </a:t>
            </a:r>
          </a:p>
          <a:p>
            <a:r>
              <a:rPr lang="en-US" dirty="0"/>
              <a:t>The NOx emission rate of heavy heavy-duty trucks (HHDTs) </a:t>
            </a:r>
          </a:p>
          <a:p>
            <a:r>
              <a:rPr lang="en-US" dirty="0"/>
              <a:t>The statewide heavy heavy-duty trucks (HHDTs) NOx emission changes from 2020 through 2050 with and without the proposed regulation</a:t>
            </a:r>
          </a:p>
          <a:p>
            <a:r>
              <a:rPr lang="en-US" dirty="0"/>
              <a:t>The inconsistencies that might indicate issues with the quality of the data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BE005-A696-B54B-AC78-7739E849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8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10663518" cy="1356360"/>
          </a:xfrm>
        </p:spPr>
        <p:txBody>
          <a:bodyPr>
            <a:normAutofit/>
          </a:bodyPr>
          <a:lstStyle/>
          <a:p>
            <a:r>
              <a:rPr lang="en-US" dirty="0"/>
              <a:t>The electric light-duty vehicles (ELDVs)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F65133-1E5C-D54F-9753-15C40A4EB1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41" b="5442"/>
          <a:stretch/>
        </p:blipFill>
        <p:spPr>
          <a:xfrm>
            <a:off x="815897" y="2351722"/>
            <a:ext cx="10527076" cy="422148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75375CD-B330-EC45-8082-C9C196A0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3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10663518" cy="1356360"/>
          </a:xfrm>
        </p:spPr>
        <p:txBody>
          <a:bodyPr>
            <a:normAutofit/>
          </a:bodyPr>
          <a:lstStyle/>
          <a:p>
            <a:r>
              <a:rPr lang="en-US" dirty="0"/>
              <a:t>The electric light-duty vehicles (ELDVs)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2020, Los Angeles county has the highest number of electric light duty vehicles (ELDVs  count: 69,766)</a:t>
            </a:r>
          </a:p>
          <a:p>
            <a:r>
              <a:rPr lang="en-US" dirty="0"/>
              <a:t>In 2050, Los Angeles county has the highest number of electric light duty vehicles (ELDVs  count: ﻿506,028)</a:t>
            </a:r>
          </a:p>
          <a:p>
            <a:r>
              <a:rPr lang="en-US" dirty="0"/>
              <a:t> A 625% increase in ELDVs  count in Los Angeles county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0484C-B1E7-2E4F-84F4-754CFEF7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8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10663518" cy="1356360"/>
          </a:xfrm>
        </p:spPr>
        <p:txBody>
          <a:bodyPr>
            <a:normAutofit/>
          </a:bodyPr>
          <a:lstStyle/>
          <a:p>
            <a:r>
              <a:rPr lang="en-US" dirty="0"/>
              <a:t>The mileage accrual rate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D8A7AA-595F-C94F-B176-13673D6583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59" b="6765"/>
          <a:stretch/>
        </p:blipFill>
        <p:spPr>
          <a:xfrm>
            <a:off x="606735" y="2057400"/>
            <a:ext cx="10945400" cy="4365508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AE7C6-87DA-7F40-B863-E97DEBFE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2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NOx emission from diesel-fueled medium heavy-duty trucks (MHDTs)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43000" y="2057400"/>
            <a:ext cx="10434918" cy="4038600"/>
          </a:xfrm>
        </p:spPr>
        <p:txBody>
          <a:bodyPr/>
          <a:lstStyle/>
          <a:p>
            <a:r>
              <a:rPr lang="en-US" dirty="0"/>
              <a:t>The South Coast air basin is the largest contributor of MHDT NOx emissions in 2030 with  15.7 tons per day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0E9A73-3224-4A46-8818-CF59A77E04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41" b="6791"/>
          <a:stretch/>
        </p:blipFill>
        <p:spPr>
          <a:xfrm>
            <a:off x="1487859" y="2714628"/>
            <a:ext cx="9745200" cy="3843336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53989B0-BC8D-0D4C-96DD-1928A398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66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total NOx emission in South Coast air basin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21C7CA-552A-8544-A99E-2158A10FF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016" y="2828545"/>
            <a:ext cx="1724300" cy="25284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634751-6BB0-C84C-9ECE-2F2DD621D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5748" y="2828545"/>
            <a:ext cx="1582728" cy="1555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327E16-61B0-E549-982B-ED54D1AFAD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17" t="13588" r="8960" b="6121"/>
          <a:stretch/>
        </p:blipFill>
        <p:spPr>
          <a:xfrm>
            <a:off x="291764" y="2330162"/>
            <a:ext cx="8274170" cy="3445903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E3B5E3-640A-1E4A-9C41-3B1F80F0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382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total NOx emission in South Coast air basin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9FD8FB-0810-1147-AEF1-A92204637E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41" b="5442"/>
          <a:stretch/>
        </p:blipFill>
        <p:spPr>
          <a:xfrm>
            <a:off x="1143000" y="2218138"/>
            <a:ext cx="10212276" cy="4095242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77CAEE9-96E4-2445-BBA2-C3B1723B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4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total NOx emission in South Coast air basin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7248CB-068A-634C-8F08-0CD8833E77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59" b="6323"/>
          <a:stretch/>
        </p:blipFill>
        <p:spPr>
          <a:xfrm>
            <a:off x="794335" y="2166555"/>
            <a:ext cx="10572849" cy="423983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8DC2FCE-3324-6B42-93AF-8C078B1C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0014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7739</TotalTime>
  <Words>622</Words>
  <Application>Microsoft Office PowerPoint</Application>
  <PresentationFormat>Widescreen</PresentationFormat>
  <Paragraphs>118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Corbel</vt:lpstr>
      <vt:lpstr>Basis</vt:lpstr>
      <vt:lpstr>On-road Mobile Source Emission Inventory Data Analysis</vt:lpstr>
      <vt:lpstr>Contents</vt:lpstr>
      <vt:lpstr>The electric light-duty vehicles (ELDVs)</vt:lpstr>
      <vt:lpstr>The electric light-duty vehicles (ELDVs)</vt:lpstr>
      <vt:lpstr>The mileage accrual rate distribution</vt:lpstr>
      <vt:lpstr>NOx emission from diesel-fueled medium heavy-duty trucks (MHDTs)</vt:lpstr>
      <vt:lpstr>The total NOx emission in South Coast air basin</vt:lpstr>
      <vt:lpstr>The total NOx emission in South Coast air basin</vt:lpstr>
      <vt:lpstr>The total NOx emission in South Coast air basin</vt:lpstr>
      <vt:lpstr>NOx emission rate of heavy heavy-duty trucks (HHDTs) </vt:lpstr>
      <vt:lpstr>Miles traveled by heavy heavy-duty trucks (HHDTs) </vt:lpstr>
      <vt:lpstr>The statewide heavy heavy-duty trucks (HHDTs) NOx emission</vt:lpstr>
      <vt:lpstr>The statewide heavy heavy-duty trucks (HHDTs) NOx emission with proposed plan</vt:lpstr>
      <vt:lpstr>The statewide heavy heavy-duty trucks (HHDTs) NOx emission with proposed plan</vt:lpstr>
      <vt:lpstr>The statewide heavy heavy-duty trucks (HHDTs) NOx emission with proposed plan</vt:lpstr>
      <vt:lpstr>The inconsistencies that might indicate issues with the quality of the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Askariyeh, Mohammad Hashem</dc:creator>
  <cp:lastModifiedBy>Mohammad Askariyeh</cp:lastModifiedBy>
  <cp:revision>228</cp:revision>
  <dcterms:created xsi:type="dcterms:W3CDTF">2018-12-17T16:10:26Z</dcterms:created>
  <dcterms:modified xsi:type="dcterms:W3CDTF">2021-04-12T23:22:00Z</dcterms:modified>
</cp:coreProperties>
</file>