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kaggle.com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ri Awais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Mari Awaisi</a:t>
            </a:r>
          </a:p>
        </p:txBody>
      </p:sp>
      <p:sp>
        <p:nvSpPr>
          <p:cNvPr id="152" name="Project #1: Analysis of patients with Cardiovascular diseas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#1: Analysis of patients with Cardiovascular diseases</a:t>
            </a:r>
          </a:p>
        </p:txBody>
      </p:sp>
      <p:sp>
        <p:nvSpPr>
          <p:cNvPr id="153" name="Data source: https://www.kaggle.co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4800" indent="-304800" defTabSz="2438338">
              <a:buSzPct val="123000"/>
              <a:buChar char="-"/>
              <a:defRPr b="0" sz="2400">
                <a:solidFill>
                  <a:srgbClr val="FFFFFF"/>
                </a:solidFill>
              </a:defRPr>
            </a:pPr>
            <a:r>
              <a:t>Data source: </a:t>
            </a:r>
            <a:r>
              <a:rPr u="sng">
                <a:hlinkClick r:id="rId2" invalidUrl="" action="" tgtFrame="" tooltip="" history="1" highlightClick="0" endSnd="0"/>
              </a:rPr>
              <a:t>https://www.kaggle.com</a:t>
            </a:r>
          </a:p>
          <a:p>
            <a:pPr marL="304800" indent="-304800" defTabSz="2438338">
              <a:buSzPct val="123000"/>
              <a:buChar char="-"/>
              <a:defRPr b="0" sz="2400">
                <a:solidFill>
                  <a:srgbClr val="FFFFFF"/>
                </a:solidFill>
              </a:defRPr>
            </a:pPr>
            <a:r>
              <a:t>The original CSV file includes 14 columns and 1,025 rows of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introduction</a:t>
            </a:r>
          </a:p>
        </p:txBody>
      </p:sp>
      <p:sp>
        <p:nvSpPr>
          <p:cNvPr id="156" name="The original CSV file includes 14 columns and 1,025 rows of data.…"/>
          <p:cNvSpPr txBox="1"/>
          <p:nvPr/>
        </p:nvSpPr>
        <p:spPr>
          <a:xfrm>
            <a:off x="1189884" y="2657143"/>
            <a:ext cx="19027671" cy="452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The original CSV file includes 14 columns and 1,025 rows of data.</a:t>
            </a:r>
          </a:p>
          <a:p>
            <a:pPr algn="l"/>
            <a:r>
              <a:t>Cleaned DataFrame includes 8 major columns, that have been used in the Project analysis:</a:t>
            </a:r>
          </a:p>
          <a:p>
            <a:pPr algn="l"/>
          </a:p>
          <a:p>
            <a:pPr algn="l"/>
            <a:r>
              <a:rPr b="1"/>
              <a:t>Age</a:t>
            </a:r>
            <a:r>
              <a:t>: Age of patients</a:t>
            </a:r>
          </a:p>
          <a:p>
            <a:pPr algn="l"/>
            <a:r>
              <a:rPr b="1"/>
              <a:t>Sex</a:t>
            </a:r>
            <a:r>
              <a:t>: Sex of patients where 1 = male, 0 = female</a:t>
            </a:r>
          </a:p>
          <a:p>
            <a:pPr algn="l"/>
            <a:r>
              <a:rPr b="1"/>
              <a:t>Type of chest pain</a:t>
            </a:r>
            <a:r>
              <a:t>: Types of chest pain experienced by patients where 0 = typical angina, 1 = atypical angina, 2 = non-angina pain, 3 = asymptomatic</a:t>
            </a:r>
          </a:p>
          <a:p>
            <a:pPr algn="l"/>
            <a:r>
              <a:rPr b="1"/>
              <a:t>Resting BS</a:t>
            </a:r>
            <a:r>
              <a:t>: Resting blood pressure of patients (in mm Hg)</a:t>
            </a:r>
          </a:p>
          <a:p>
            <a:pPr algn="l"/>
            <a:r>
              <a:rPr b="1"/>
              <a:t>Cholesterol</a:t>
            </a:r>
            <a:r>
              <a:t>: Cholesterol level of patients in mg/dl</a:t>
            </a:r>
          </a:p>
          <a:p>
            <a:pPr algn="l"/>
            <a:r>
              <a:rPr b="1"/>
              <a:t>MAX Heart rate</a:t>
            </a:r>
            <a:r>
              <a:t>: MAX heart rate of patients</a:t>
            </a:r>
          </a:p>
          <a:p>
            <a:pPr algn="l"/>
            <a:r>
              <a:rPr b="1"/>
              <a:t>Exercise induced angina</a:t>
            </a:r>
            <a:r>
              <a:t>: Angina caused by exercise, where 1 = yes and 0 = no</a:t>
            </a:r>
          </a:p>
          <a:p>
            <a:pPr algn="l"/>
            <a:r>
              <a:rPr b="1"/>
              <a:t>Heart disease diagnosis</a:t>
            </a:r>
            <a:r>
              <a:t>: Patients with heart disease (0 = yes) and without (1 = no)</a:t>
            </a:r>
          </a:p>
        </p:txBody>
      </p:sp>
      <p:pic>
        <p:nvPicPr>
          <p:cNvPr id="157" name="DF.png" descr="D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451" y="7857658"/>
            <a:ext cx="20358779" cy="4229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ean values of key metric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Mean values of key metrics:</a:t>
            </a:r>
          </a:p>
        </p:txBody>
      </p:sp>
      <p:pic>
        <p:nvPicPr>
          <p:cNvPr id="160" name="unknown.jpg" descr="unknow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716" y="3671613"/>
            <a:ext cx="13349525" cy="342720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1 - patients w/o Heart disease, 0 - patients with Heart disease"/>
          <p:cNvSpPr txBox="1"/>
          <p:nvPr/>
        </p:nvSpPr>
        <p:spPr>
          <a:xfrm>
            <a:off x="1130506" y="6933649"/>
            <a:ext cx="853653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1 - patients w/o Heart disease, 0 - patients with Heart disease</a:t>
            </a:r>
          </a:p>
        </p:txBody>
      </p:sp>
      <p:sp>
        <p:nvSpPr>
          <p:cNvPr id="162" name="Patients with cardiovascular diseases in average are tend to be older than rest of researched population and have higher resting heart rate and…"/>
          <p:cNvSpPr txBox="1"/>
          <p:nvPr/>
        </p:nvSpPr>
        <p:spPr>
          <a:xfrm>
            <a:off x="1130506" y="8382834"/>
            <a:ext cx="21183702" cy="1311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Patients with cardiovascular diseases in average are tend to be older than rest of researched population and have higher resting heart rate and </a:t>
            </a:r>
          </a:p>
          <a:p>
            <a:pPr algn="l">
              <a:defRPr sz="2600"/>
            </a:pPr>
            <a:r>
              <a:t>cholesterol level.</a:t>
            </a:r>
          </a:p>
          <a:p>
            <a:pPr algn="l">
              <a:defRPr sz="2600"/>
            </a:pPr>
            <a:r>
              <a:t>However, their maximum heart rate doesn’t fluctuate much for the resting rate, comparing to patients without any heart conditions.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ot gender population of patients with Heart disease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8070">
              <a:defRPr spc="-115" sz="5780"/>
            </a:lvl1pPr>
          </a:lstStyle>
          <a:p>
            <a:pPr/>
            <a:r>
              <a:t>Plot gender population of patients with Heart disease conditions</a:t>
            </a:r>
          </a:p>
        </p:txBody>
      </p:sp>
      <p:pic>
        <p:nvPicPr>
          <p:cNvPr id="165" name="Gender population.png" descr="Gender popul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0594" y="2385264"/>
            <a:ext cx="12549669" cy="9412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tients category.png" descr="Patients categ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453" y="2247407"/>
            <a:ext cx="11796184" cy="884713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1 - patients w/o Heart disease, 0 - patients with Heart disease"/>
          <p:cNvSpPr txBox="1"/>
          <p:nvPr/>
        </p:nvSpPr>
        <p:spPr>
          <a:xfrm>
            <a:off x="733448" y="10857512"/>
            <a:ext cx="8536535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1 - patients w/o Heart disease, 0 - patients with Heart disease</a:t>
            </a:r>
          </a:p>
        </p:txBody>
      </p:sp>
      <p:sp>
        <p:nvSpPr>
          <p:cNvPr id="168" name="1 - male patients, 0 - female patients"/>
          <p:cNvSpPr txBox="1"/>
          <p:nvPr/>
        </p:nvSpPr>
        <p:spPr>
          <a:xfrm>
            <a:off x="14173381" y="10857512"/>
            <a:ext cx="5111497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1 - male patients, 0 - female patients</a:t>
            </a:r>
          </a:p>
        </p:txBody>
      </p:sp>
      <p:sp>
        <p:nvSpPr>
          <p:cNvPr id="169" name="Number of patients with Heart disease conditions: 499;…"/>
          <p:cNvSpPr txBox="1"/>
          <p:nvPr/>
        </p:nvSpPr>
        <p:spPr>
          <a:xfrm>
            <a:off x="1074390" y="11721695"/>
            <a:ext cx="760598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Number of patients with Heart disease conditions: 499;</a:t>
            </a:r>
          </a:p>
          <a:p>
            <a:pPr algn="l"/>
            <a:r>
              <a:t>Number of patients w/o Heart disease conditions: 526;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ot bar charts of patients with angina caused by exercise or no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975335">
              <a:defRPr spc="-68" sz="3400"/>
            </a:pPr>
            <a:r>
              <a:t>Plot bar charts of patients with angina caused by exercise or not</a:t>
            </a:r>
          </a:p>
          <a:p>
            <a:pPr defTabSz="975335">
              <a:defRPr spc="-68" sz="3400"/>
            </a:pPr>
            <a:r>
              <a:t>Plot chart of patients by chest pain types with heart disease conditions and with non-exercise induced angina </a:t>
            </a:r>
          </a:p>
        </p:txBody>
      </p:sp>
      <p:pic>
        <p:nvPicPr>
          <p:cNvPr id="172" name="exang.png" descr="exa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4804" y="2408620"/>
            <a:ext cx="10900265" cy="8175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Chest pain vs angina.png" descr="Chest pain vs angin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8850" y="2408620"/>
            <a:ext cx="10900265" cy="817519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Exercise induced angina: Angina caused by exercise,…"/>
          <p:cNvSpPr txBox="1"/>
          <p:nvPr/>
        </p:nvSpPr>
        <p:spPr>
          <a:xfrm>
            <a:off x="1898734" y="10604839"/>
            <a:ext cx="7570624" cy="1199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/>
              <a:t>Exercise induced angina</a:t>
            </a:r>
            <a:r>
              <a:t>: Angina caused by exercise,</a:t>
            </a:r>
          </a:p>
          <a:p>
            <a:pPr algn="l"/>
            <a:r>
              <a:t>where 1 = yes and 0 = no</a:t>
            </a:r>
          </a:p>
        </p:txBody>
      </p:sp>
      <p:sp>
        <p:nvSpPr>
          <p:cNvPr id="175" name="Type of chest pain: Types of chest pain experienced by patients,…"/>
          <p:cNvSpPr txBox="1"/>
          <p:nvPr/>
        </p:nvSpPr>
        <p:spPr>
          <a:xfrm>
            <a:off x="13331811" y="10604839"/>
            <a:ext cx="8994344" cy="1199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/>
              <a:t>Type of chest pain</a:t>
            </a:r>
            <a:r>
              <a:t>: Types of chest pain experienced by patients,</a:t>
            </a:r>
          </a:p>
          <a:p>
            <a:pPr algn="l"/>
            <a:r>
              <a:t>where 0 = typical angina, 1 = atypical angina, </a:t>
            </a:r>
          </a:p>
          <a:p>
            <a:pPr algn="l"/>
            <a:r>
              <a:t>2 = non-angina pain, 3 = asymptomatic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roup patients with and without heart disease conditions, plot with reference to patients’ Cholesterol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Group patients with and without heart disease conditions, plot with reference to patients’ Cholesterol level</a:t>
            </a:r>
          </a:p>
        </p:txBody>
      </p:sp>
      <p:pic>
        <p:nvPicPr>
          <p:cNvPr id="178" name="Cholesterol level.png" descr="Cholesterol lev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1612" y="2922459"/>
            <a:ext cx="12610970" cy="945822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he right box plot represents patients w/o any Heart disease and…"/>
          <p:cNvSpPr txBox="1"/>
          <p:nvPr/>
        </p:nvSpPr>
        <p:spPr>
          <a:xfrm>
            <a:off x="1289997" y="4057137"/>
            <a:ext cx="9758782" cy="1311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The right box plot represents patients w/o any Heart disease and </a:t>
            </a:r>
          </a:p>
          <a:p>
            <a:pPr algn="l">
              <a:defRPr sz="2600"/>
            </a:pPr>
            <a:r>
              <a:t>It is located slightly lower on the graph comparing to 0-patients.</a:t>
            </a:r>
          </a:p>
          <a:p>
            <a:pPr algn="l">
              <a:defRPr sz="2600"/>
            </a:pPr>
            <a:r>
              <a:t>In addition to that there are more outliers on the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reate a scatter plot of patients population age correlated to the cholesterol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1365469">
              <a:defRPr spc="-95" sz="4760"/>
            </a:lvl1pPr>
          </a:lstStyle>
          <a:p>
            <a:pPr/>
            <a:r>
              <a:t>Create a scatter plot of patients population age correlated to the cholesterol level</a:t>
            </a:r>
          </a:p>
        </p:txBody>
      </p:sp>
      <p:pic>
        <p:nvPicPr>
          <p:cNvPr id="182" name="Cholesterol vs Age.png" descr="Cholesterol vs 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794" y="2871044"/>
            <a:ext cx="12406625" cy="926884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Purple dots represent patients with Heart disease (0) and Yellow dots…"/>
          <p:cNvSpPr txBox="1"/>
          <p:nvPr/>
        </p:nvSpPr>
        <p:spPr>
          <a:xfrm>
            <a:off x="13181331" y="3395421"/>
            <a:ext cx="10751744" cy="386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700"/>
            </a:pPr>
            <a:r>
              <a:t>Purple dots represent patients with Heart disease (0) and Yellow dots </a:t>
            </a:r>
          </a:p>
          <a:p>
            <a:pPr algn="l">
              <a:defRPr sz="2700"/>
            </a:pPr>
            <a:r>
              <a:t>on the other side categorise people without any heart </a:t>
            </a:r>
          </a:p>
          <a:p>
            <a:pPr algn="l">
              <a:defRPr sz="2700"/>
            </a:pPr>
            <a:r>
              <a:t>disease conditions</a:t>
            </a:r>
          </a:p>
          <a:p>
            <a:pPr algn="l">
              <a:defRPr sz="2700"/>
            </a:pPr>
          </a:p>
          <a:p>
            <a:pPr algn="l">
              <a:defRPr sz="2700"/>
            </a:pPr>
          </a:p>
          <a:p>
            <a:pPr algn="l">
              <a:defRPr sz="2700"/>
            </a:pPr>
          </a:p>
          <a:p>
            <a:pPr algn="l">
              <a:defRPr sz="2700"/>
            </a:pPr>
          </a:p>
          <a:p>
            <a:pPr algn="l"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86" name="Males are at higher risk of getting cardiovascular diseases.…"/>
          <p:cNvSpPr txBox="1"/>
          <p:nvPr/>
        </p:nvSpPr>
        <p:spPr>
          <a:xfrm>
            <a:off x="1268767" y="2480407"/>
            <a:ext cx="21846465" cy="6672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5" indent="-555625" algn="l">
              <a:lnSpc>
                <a:spcPct val="150000"/>
              </a:lnSpc>
              <a:buSzPct val="100000"/>
              <a:buAutoNum type="arabicPeriod" startAt="1"/>
              <a:defRPr sz="3000"/>
            </a:pPr>
            <a:r>
              <a:t>Males are at higher risk of getting cardiovascular diseases.</a:t>
            </a:r>
          </a:p>
          <a:p>
            <a:pPr marL="555625" indent="-555625" algn="l">
              <a:lnSpc>
                <a:spcPct val="150000"/>
              </a:lnSpc>
              <a:buSzPct val="100000"/>
              <a:buAutoNum type="arabicPeriod" startAt="1"/>
              <a:defRPr sz="3000"/>
            </a:pPr>
            <a:r>
              <a:t>Out of 499 patients participated in the study, nearly 83% were males who had Heart disease conditions.</a:t>
            </a:r>
          </a:p>
          <a:p>
            <a:pPr marL="555625" indent="-555625" algn="l">
              <a:lnSpc>
                <a:spcPct val="150000"/>
              </a:lnSpc>
              <a:buSzPct val="100000"/>
              <a:buAutoNum type="arabicPeriod" startAt="1"/>
              <a:defRPr sz="3000"/>
            </a:pPr>
            <a:r>
              <a:t>All 1025 patients were selected for the study as they experienced chest pain. Plot on the slide 5 showed that the majority of patients had non-exercise induced angina and over 90% of them had a typical angina, that is one of the symptoms of myocardial ischemia or other cardiovascular diseases. </a:t>
            </a:r>
          </a:p>
          <a:p>
            <a:pPr marL="555625" indent="-555625" algn="l">
              <a:lnSpc>
                <a:spcPct val="150000"/>
              </a:lnSpc>
              <a:buSzPct val="100000"/>
              <a:buAutoNum type="arabicPeriod" startAt="1"/>
              <a:defRPr sz="3000"/>
            </a:pPr>
            <a:r>
              <a:t>Cholesterol level of patients wasn’t an obvious factor to conclude whether it triggers or not heart disease conditions and required further analysis.</a:t>
            </a:r>
          </a:p>
          <a:p>
            <a:pPr marL="555625" indent="-555625" algn="l">
              <a:lnSpc>
                <a:spcPct val="150000"/>
              </a:lnSpc>
              <a:buSzPct val="100000"/>
              <a:buAutoNum type="arabicPeriod" startAt="1"/>
              <a:defRPr sz="3000"/>
            </a:pPr>
            <a:r>
              <a:t>Scatter plot visually represented correlation between patient’s age and their cholesterol level. It appears that patients of 60+ age category had a higher rate of cholesterol level, that supposedly led to cardiovascular disease conditions.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