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roxima Nova Semibold"/>
      <p:regular r:id="rId23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4787B5-E3E6-4D5C-9D6A-08BE82E54600}">
  <a:tblStyle styleId="{174787B5-E3E6-4D5C-9D6A-08BE82E546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ProximaNovaSemibold-bold.fntdata"/><Relationship Id="rId23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b2114e3ba76e13d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b2114e3ba76e13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b2114e3ba76e13d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b2114e3ba76e13d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2114e3ba76e13d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2114e3ba76e13d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edd60a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edd60a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dd60a3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dd60a3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edd60a3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edd60a3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b2114e3ba76e13d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b2114e3ba76e13d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2114e3ba76e13d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2114e3ba76e13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2114e3ba76e13d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2114e3ba76e13d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b2114e3ba76e13d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b2114e3ba76e13d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b2114e3ba76e13d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b2114e3ba76e13d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3500" y="1740600"/>
            <a:ext cx="6477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BD5A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Extracting Information by Analyzing Multi-thread Conversations</a:t>
            </a:r>
            <a:endParaRPr sz="3200">
              <a:solidFill>
                <a:srgbClr val="DBD5A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0" y="220325"/>
            <a:ext cx="8832300" cy="4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It will cost you 30k each for iPhones and 1500 for headphones : fd +price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 Headphones are costly.                        : nf/junk  +price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 Give it to me for 1000 each                   :fq +price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 1200 is the last price i can give you.    :  pa +price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Okay ,                                   :pf +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above are utterances are linked together as fd-&gt;fq-&gt;pa-&gt;pf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Sub-entities detected: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price : 30k ,1500,1000 ,1200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further: classify 30k as iphone and 1500,1000,1200 as headphones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final msg in thread is of positive feedback,final price is 1200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529575"/>
            <a:ext cx="85206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 But </a:t>
            </a:r>
            <a:r>
              <a:rPr lang="en"/>
              <a:t>at-least give me some overall discount                                   : q+ discount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 Of you take 30 more headphones i can offer a 10 % off overall     :pa to statement 10  -&gt;disc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:fd to statement 3   -&gt;quantity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 10 is less , at-least give 15                               :fq +discount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 Okay,   </a:t>
            </a:r>
            <a:r>
              <a:rPr lang="en"/>
              <a:t>but only if you order 70     </a:t>
            </a:r>
            <a:r>
              <a:rPr lang="en"/>
              <a:t>                          :pa to 12 -&gt;disc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:fq to 11  -&gt; quantity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 okay , I will order additional headphones :pa to 13 -&gt; quantity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15 fine :pf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\The above threads would be linked as q-&gt;pa-&gt;fq-&gt;pa (discount)   and fd-&gt;fq -&gt;pa (quantity)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 entities detected: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quantity: 30 more  - classify as headphones, 70 -&gt; okay (pf)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discount :10,10,15 , identify from the statements that 15 is final value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</a:t>
            </a:r>
            <a:r>
              <a:rPr lang="en"/>
              <a:t>i will send the package after 10 % advance payment          fd+advance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 okay    pf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Subentites detected : advance is 10%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10100" y="129150"/>
            <a:ext cx="89238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BD5A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Base Approach taken from research paper </a:t>
            </a:r>
            <a:r>
              <a:rPr lang="en" sz="2100">
                <a:solidFill>
                  <a:srgbClr val="DBD5A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(Modifications required to fit our problem statement are explained in slide 5) </a:t>
            </a:r>
            <a:endParaRPr sz="2100">
              <a:solidFill>
                <a:srgbClr val="DBD5A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806800" y="1380300"/>
            <a:ext cx="3530400" cy="554100"/>
          </a:xfrm>
          <a:prstGeom prst="rect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Utterance classification</a:t>
            </a:r>
            <a:endParaRPr sz="24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6800" y="3513900"/>
            <a:ext cx="3530400" cy="554100"/>
          </a:xfrm>
          <a:prstGeom prst="rect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model discovery</a:t>
            </a:r>
            <a:endParaRPr sz="24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2" name="Google Shape;62;p14"/>
          <p:cNvCxnSpPr>
            <a:endCxn id="63" idx="0"/>
          </p:cNvCxnSpPr>
          <p:nvPr/>
        </p:nvCxnSpPr>
        <p:spPr>
          <a:xfrm>
            <a:off x="4572000" y="1934400"/>
            <a:ext cx="0" cy="512700"/>
          </a:xfrm>
          <a:prstGeom prst="straightConnector1">
            <a:avLst/>
          </a:prstGeom>
          <a:noFill/>
          <a:ln cap="flat" cmpd="sng" w="19050">
            <a:solidFill>
              <a:srgbClr val="DBD5A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4"/>
          <p:cNvCxnSpPr>
            <a:stCxn id="63" idx="2"/>
            <a:endCxn id="61" idx="0"/>
          </p:cNvCxnSpPr>
          <p:nvPr/>
        </p:nvCxnSpPr>
        <p:spPr>
          <a:xfrm>
            <a:off x="4572000" y="3001200"/>
            <a:ext cx="0" cy="512700"/>
          </a:xfrm>
          <a:prstGeom prst="straightConnector1">
            <a:avLst/>
          </a:prstGeom>
          <a:noFill/>
          <a:ln cap="flat" cmpd="sng" w="19050">
            <a:solidFill>
              <a:srgbClr val="DBD5A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" name="Google Shape;65;p14"/>
          <p:cNvSpPr txBox="1"/>
          <p:nvPr/>
        </p:nvSpPr>
        <p:spPr>
          <a:xfrm>
            <a:off x="2806800" y="2447100"/>
            <a:ext cx="3530400" cy="742800"/>
          </a:xfrm>
          <a:prstGeom prst="rect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Entity detection</a:t>
            </a:r>
            <a:endParaRPr sz="24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10100" y="129150"/>
            <a:ext cx="8923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BD5A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Example from research paper</a:t>
            </a:r>
            <a:endParaRPr sz="3200">
              <a:solidFill>
                <a:srgbClr val="DBD5A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589850" y="8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{174787B5-E3E6-4D5C-9D6A-08BE82E54600}</a:tableStyleId>
              </a:tblPr>
              <a:tblGrid>
                <a:gridCol w="440650"/>
                <a:gridCol w="3006025"/>
              </a:tblGrid>
              <a:tr h="2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Message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M1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How do I change my password on my phone?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M2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Does anyone know who offers the most free storage Google or Dropbox?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M3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@UserX What kind of phone you have?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M4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@User10 believe Google Drive offers the most storage.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p15"/>
          <p:cNvGraphicFramePr/>
          <p:nvPr/>
        </p:nvGraphicFramePr>
        <p:xfrm>
          <a:off x="5619050" y="8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{174787B5-E3E6-4D5C-9D6A-08BE82E54600}</a:tableStyleId>
              </a:tblPr>
              <a:tblGrid>
                <a:gridCol w="863350"/>
                <a:gridCol w="856275"/>
              </a:tblGrid>
              <a:tr h="2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Message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M1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M2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Clarification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M3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Answer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M4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1809050" y="30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{174787B5-E3E6-4D5C-9D6A-08BE82E54600}</a:tableStyleId>
              </a:tblPr>
              <a:tblGrid>
                <a:gridCol w="863350"/>
                <a:gridCol w="856275"/>
              </a:tblGrid>
              <a:tr h="2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Topic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Password, Phone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Storage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Clarification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Phone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Answer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Storage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5"/>
          <p:cNvSpPr/>
          <p:nvPr/>
        </p:nvSpPr>
        <p:spPr>
          <a:xfrm>
            <a:off x="5693825" y="3330225"/>
            <a:ext cx="2779800" cy="1093500"/>
          </a:xfrm>
          <a:prstGeom prst="rect">
            <a:avLst/>
          </a:prstGeom>
          <a:noFill/>
          <a:ln cap="flat" cmpd="sng" w="19050">
            <a:solidFill>
              <a:srgbClr val="DBD5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891377" y="3656172"/>
            <a:ext cx="896100" cy="369300"/>
          </a:xfrm>
          <a:prstGeom prst="rect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</a:t>
            </a:r>
            <a:endParaRPr sz="12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415375" y="3385250"/>
            <a:ext cx="994800" cy="369300"/>
          </a:xfrm>
          <a:prstGeom prst="rect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Clarification</a:t>
            </a:r>
            <a:endParaRPr sz="12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415375" y="3966625"/>
            <a:ext cx="994800" cy="369300"/>
          </a:xfrm>
          <a:prstGeom prst="rect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Answer</a:t>
            </a:r>
            <a:endParaRPr sz="12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5"/>
          <p:cNvCxnSpPr>
            <a:endCxn id="76" idx="1"/>
          </p:cNvCxnSpPr>
          <p:nvPr/>
        </p:nvCxnSpPr>
        <p:spPr>
          <a:xfrm flipH="1" rot="10800000">
            <a:off x="6787475" y="3569900"/>
            <a:ext cx="627900" cy="270900"/>
          </a:xfrm>
          <a:prstGeom prst="straightConnector1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5"/>
          <p:cNvCxnSpPr>
            <a:stCxn id="75" idx="3"/>
            <a:endCxn id="77" idx="1"/>
          </p:cNvCxnSpPr>
          <p:nvPr/>
        </p:nvCxnSpPr>
        <p:spPr>
          <a:xfrm>
            <a:off x="6787477" y="3840822"/>
            <a:ext cx="627900" cy="310500"/>
          </a:xfrm>
          <a:prstGeom prst="straightConnector1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5"/>
          <p:cNvCxnSpPr/>
          <p:nvPr/>
        </p:nvCxnSpPr>
        <p:spPr>
          <a:xfrm>
            <a:off x="3675950" y="1933225"/>
            <a:ext cx="1954500" cy="0"/>
          </a:xfrm>
          <a:prstGeom prst="straightConnector1">
            <a:avLst/>
          </a:prstGeom>
          <a:noFill/>
          <a:ln cap="flat" cmpd="sng" w="9525">
            <a:solidFill>
              <a:srgbClr val="DBD5A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5"/>
          <p:cNvSpPr txBox="1"/>
          <p:nvPr/>
        </p:nvSpPr>
        <p:spPr>
          <a:xfrm>
            <a:off x="3753550" y="1452025"/>
            <a:ext cx="182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Utterance Classification</a:t>
            </a:r>
            <a:endParaRPr b="1" sz="12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flipH="1">
            <a:off x="3471425" y="2441225"/>
            <a:ext cx="2793900" cy="1622700"/>
          </a:xfrm>
          <a:prstGeom prst="curvedConnector3">
            <a:avLst>
              <a:gd fmla="val 53032" name="adj1"/>
            </a:avLst>
          </a:prstGeom>
          <a:noFill/>
          <a:ln cap="flat" cmpd="sng" w="19050">
            <a:solidFill>
              <a:srgbClr val="DBD5A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" name="Google Shape;83;p15"/>
          <p:cNvSpPr txBox="1"/>
          <p:nvPr/>
        </p:nvSpPr>
        <p:spPr>
          <a:xfrm rot="-2842509">
            <a:off x="3622664" y="3138305"/>
            <a:ext cx="1827390" cy="36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Topic Discovery</a:t>
            </a:r>
            <a:endParaRPr b="1" sz="12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3520725" y="4162775"/>
            <a:ext cx="2130900" cy="176400"/>
          </a:xfrm>
          <a:prstGeom prst="straightConnector1">
            <a:avLst/>
          </a:prstGeom>
          <a:noFill/>
          <a:ln cap="flat" cmpd="sng" w="19050">
            <a:solidFill>
              <a:srgbClr val="DBD5A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" name="Google Shape;85;p15"/>
          <p:cNvSpPr txBox="1"/>
          <p:nvPr/>
        </p:nvSpPr>
        <p:spPr>
          <a:xfrm rot="-268337">
            <a:off x="3782472" y="3959310"/>
            <a:ext cx="1827464" cy="554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BD5AA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 model discovery</a:t>
            </a:r>
            <a:endParaRPr b="1" sz="1200">
              <a:solidFill>
                <a:srgbClr val="DBD5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10100" y="129150"/>
            <a:ext cx="8923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DBD5AA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Utterance Classes used in the research paper</a:t>
            </a:r>
            <a:endParaRPr sz="3200">
              <a:solidFill>
                <a:srgbClr val="DBD5AA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1982613" y="108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{174787B5-E3E6-4D5C-9D6A-08BE82E54600}</a:tableStyleId>
              </a:tblPr>
              <a:tblGrid>
                <a:gridCol w="739425"/>
                <a:gridCol w="1381050"/>
                <a:gridCol w="3058300"/>
              </a:tblGrid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Code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Label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OQ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Original 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first question in the QA dialogue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RQ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Repeat 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Another user repeats a previous Q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CQ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Clarifying 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Request for clarification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FD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Further Details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Users or agents provide more details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FQ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Follow Up Question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Follow up questions about relevant issues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IR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Information Request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Agents ask for information of users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Potential Answer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potential answer provided by agents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PF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Positive Feedback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Positive feedback for working solutions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NF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Negative Feedback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Negative feedback for useless solutions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GG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Greetings/Gratitude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Users or agents greet each others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JK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Junk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There is no useful information in the post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Others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DBD5AA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Posts that cannot be categorized</a:t>
                      </a:r>
                      <a:endParaRPr sz="1000">
                        <a:solidFill>
                          <a:srgbClr val="DBD5AA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5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suggested Modifications to the approach used in the research </a:t>
            </a:r>
            <a:r>
              <a:rPr lang="en"/>
              <a:t>paper to solve our use case: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1) Introduce task 0 as products detection: Run through the text to find out the different products being talked about. (It will be atmost</a:t>
            </a:r>
            <a:r>
              <a:rPr lang="en"/>
              <a:t> 5 different products)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2) During utterance classiffication, allow each thread to be classified as more than one utterance class, if the score is above a particular threshhold. The use of this will be seen in the following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3) During entity detection, the entities would be discovered as price, discount, quantity etc. A further step has to be added where it has to be detected which product each entity refers to. This becomes a classfication task because the different products have already been found out in task 0</a:t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2636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this approach to fit our use case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respect to our implementation the following entities can be defined, to perform the second task of entity detection: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2)quantity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5)advance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logical flow of the approach on our exa</a:t>
            </a:r>
            <a:r>
              <a:rPr lang="en"/>
              <a:t>mple conversation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702156" y="1485949"/>
            <a:ext cx="77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the two products are detected as headphones and iphones. Then the utterances are discovered and li</a:t>
            </a:r>
            <a:r>
              <a:rPr lang="en"/>
              <a:t>nked together as shown in the following slides. Then the subentities are discovered and classified subsequently from each utterance linking.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Hi I am Looking for Iphone X and its headphone   :gg +product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Okay,      </a:t>
            </a:r>
            <a:r>
              <a:rPr lang="en"/>
              <a:t>How many you need</a:t>
            </a:r>
            <a:r>
              <a:rPr lang="en"/>
              <a:t>                                :pa +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 entities detected: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product: iphone, headphone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572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ok, </a:t>
            </a:r>
            <a:r>
              <a:rPr lang="en"/>
              <a:t>How many you need                                        :q+ </a:t>
            </a:r>
            <a:r>
              <a:rPr lang="en"/>
              <a:t>quantity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I would need 100 Iphones;and 40 headphones      :pa + quantity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 entities detected: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quantity  :100,40 classify as iphones, headphones based upon statement 2,3 which are linked together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I want it delivered at koromangla bangaluru      :q + Place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Sure                                                                   :pf +Place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 entities detected: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place:kormangla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