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4"/>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B7BC-E7B7-4575-9112-6E1F8FFB069E}" type="datetimeFigureOut">
              <a:rPr lang="en-US" smtClean="0"/>
              <a:t>5/12/2025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563E5-3F3B-4F78-9C71-DC2608869805}" type="slidenum">
              <a:rPr lang="en-US" smtClean="0"/>
              <a:t>‹#›</a:t>
            </a:fld>
            <a:endParaRPr lang="en-US" dirty="0"/>
          </a:p>
        </p:txBody>
      </p:sp>
    </p:spTree>
    <p:extLst>
      <p:ext uri="{BB962C8B-B14F-4D97-AF65-F5344CB8AC3E}">
        <p14:creationId xmlns:p14="http://schemas.microsoft.com/office/powerpoint/2010/main" val="330368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244793A9-7C6C-4D08-92F6-F1F92C238736}" type="datetime1">
              <a:rPr lang="en-US" smtClean="0"/>
              <a:t>5/12/2025</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72F62-41D9-41B4-A742-F07D327A573D}" type="datetime1">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EF911B4-2B8A-4B9C-8112-6F5C986D46F7}" type="datetime1">
              <a:rPr lang="en-US" smtClean="0"/>
              <a:t>5/12/2025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782438-B4B8-4A3B-81C9-F825F3AAC376}" type="datetime1">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0E4997B-1FE4-47A8-9028-DEF54467F1A4}" type="datetime1">
              <a:rPr lang="en-US" smtClean="0"/>
              <a:t>5/12/2025</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33E2A4-FC2B-4C62-99D1-22A122804089}" type="datetime1">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178FDE-D23B-4B1F-9C84-7727D2CE25D7}" type="datetime1">
              <a:rPr lang="en-US" smtClean="0"/>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1E6DC1-AD37-4838-9FEB-59E5E9793810}" type="datetime1">
              <a:rPr lang="en-US" smtClean="0"/>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D4326B5-3923-4825-B39D-26824402D2D6}" type="datetime1">
              <a:rPr lang="en-US" smtClean="0"/>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F77A073-F441-4A2C-AEED-DA5AB371EE5F}" type="datetime1">
              <a:rPr lang="en-US" smtClean="0"/>
              <a:t>5/12/2025</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59920AA-4634-43CD-9C1A-EA35C3EB9627}" type="datetime1">
              <a:rPr lang="en-US" smtClean="0"/>
              <a:t>5/12/2025</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A5D330AF-CDB6-4B06-9433-B8653C157AA0}" type="datetime1">
              <a:rPr lang="en-US" smtClean="0"/>
              <a:t>5/12/2025</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E27C40-104A-4C05-A382-21A40999A1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C1D78633-7222-4BD8-9B43-C5A3FE3FB16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54" name="Freeform 5">
              <a:extLst>
                <a:ext uri="{FF2B5EF4-FFF2-40B4-BE49-F238E27FC236}">
                  <a16:creationId xmlns:a16="http://schemas.microsoft.com/office/drawing/2014/main" id="{64A62ED5-69F8-4A9A-959F-BDFA4CB006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55" name="Freeform 9">
              <a:extLst>
                <a:ext uri="{FF2B5EF4-FFF2-40B4-BE49-F238E27FC236}">
                  <a16:creationId xmlns:a16="http://schemas.microsoft.com/office/drawing/2014/main" id="{1E1E0581-3B45-45FA-909D-956C5BA8C38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56" name="Freeform 13">
              <a:extLst>
                <a:ext uri="{FF2B5EF4-FFF2-40B4-BE49-F238E27FC236}">
                  <a16:creationId xmlns:a16="http://schemas.microsoft.com/office/drawing/2014/main" id="{05474103-4A93-4198-B2FA-45EC74FD528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grpSp>
      <p:grpSp>
        <p:nvGrpSpPr>
          <p:cNvPr id="58" name="Group 57">
            <a:extLst>
              <a:ext uri="{FF2B5EF4-FFF2-40B4-BE49-F238E27FC236}">
                <a16:creationId xmlns:a16="http://schemas.microsoft.com/office/drawing/2014/main" id="{AD746CED-0567-4DF8-AB5A-955539059A3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52688" y="1262063"/>
            <a:ext cx="7286625" cy="4333875"/>
            <a:chOff x="2452688" y="1262063"/>
            <a:chExt cx="7286625" cy="4333875"/>
          </a:xfrm>
        </p:grpSpPr>
        <p:sp useBgFill="1">
          <p:nvSpPr>
            <p:cNvPr id="59" name="Freeform 159">
              <a:extLst>
                <a:ext uri="{FF2B5EF4-FFF2-40B4-BE49-F238E27FC236}">
                  <a16:creationId xmlns:a16="http://schemas.microsoft.com/office/drawing/2014/main" id="{ADA5E076-A7C5-4275-A6C5-D0949C89B1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ln w="0">
              <a:noFill/>
              <a:prstDash val="solid"/>
              <a:round/>
              <a:headEnd/>
              <a:tailEnd/>
            </a:ln>
          </p:spPr>
        </p:sp>
        <p:sp>
          <p:nvSpPr>
            <p:cNvPr id="60" name="Freeform 164">
              <a:extLst>
                <a:ext uri="{FF2B5EF4-FFF2-40B4-BE49-F238E27FC236}">
                  <a16:creationId xmlns:a16="http://schemas.microsoft.com/office/drawing/2014/main" id="{8DA0B687-0059-4D26-A341-3533C07D86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tx2">
                <a:lumMod val="75000"/>
                <a:lumOff val="25000"/>
              </a:schemeClr>
            </a:solidFill>
            <a:ln w="0">
              <a:noFill/>
              <a:prstDash val="solid"/>
              <a:round/>
              <a:headEnd/>
              <a:tailEnd/>
            </a:ln>
          </p:spPr>
        </p:sp>
        <p:cxnSp>
          <p:nvCxnSpPr>
            <p:cNvPr id="61" name="Straight Connector 60">
              <a:extLst>
                <a:ext uri="{FF2B5EF4-FFF2-40B4-BE49-F238E27FC236}">
                  <a16:creationId xmlns:a16="http://schemas.microsoft.com/office/drawing/2014/main" id="{B3CFF822-5B88-4257-86DB-464E3C755FE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5410200" y="386279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65AC2A1-33AB-498F-9481-456EE428A8BA}"/>
              </a:ext>
            </a:extLst>
          </p:cNvPr>
          <p:cNvSpPr>
            <a:spLocks noGrp="1"/>
          </p:cNvSpPr>
          <p:nvPr>
            <p:ph type="ctrTitle"/>
          </p:nvPr>
        </p:nvSpPr>
        <p:spPr>
          <a:xfrm>
            <a:off x="3162301" y="1830579"/>
            <a:ext cx="5860821" cy="1829015"/>
          </a:xfrm>
        </p:spPr>
        <p:txBody>
          <a:bodyPr anchor="ctr">
            <a:normAutofit/>
          </a:bodyPr>
          <a:lstStyle/>
          <a:p>
            <a:pPr algn="ctr"/>
            <a:r>
              <a:rPr lang="en-US" dirty="0" smtClean="0">
                <a:solidFill>
                  <a:schemeClr val="tx2">
                    <a:lumMod val="75000"/>
                    <a:lumOff val="25000"/>
                  </a:schemeClr>
                </a:solidFill>
              </a:rPr>
              <a:t>WORLD POPULATION </a:t>
            </a:r>
            <a:br>
              <a:rPr lang="en-US" dirty="0" smtClean="0">
                <a:solidFill>
                  <a:schemeClr val="tx2">
                    <a:lumMod val="75000"/>
                    <a:lumOff val="25000"/>
                  </a:schemeClr>
                </a:solidFill>
              </a:rPr>
            </a:br>
            <a:r>
              <a:rPr lang="en-US" dirty="0" smtClean="0">
                <a:solidFill>
                  <a:schemeClr val="tx2">
                    <a:lumMod val="75000"/>
                    <a:lumOff val="25000"/>
                  </a:schemeClr>
                </a:solidFill>
              </a:rPr>
              <a:t>ANALYSIS</a:t>
            </a:r>
            <a:endParaRPr lang="en-US" dirty="0">
              <a:solidFill>
                <a:schemeClr val="tx2">
                  <a:lumMod val="75000"/>
                  <a:lumOff val="25000"/>
                </a:schemeClr>
              </a:solidFill>
            </a:endParaRPr>
          </a:p>
        </p:txBody>
      </p:sp>
      <p:sp>
        <p:nvSpPr>
          <p:cNvPr id="3" name="Subtitle 2">
            <a:extLst>
              <a:ext uri="{FF2B5EF4-FFF2-40B4-BE49-F238E27FC236}">
                <a16:creationId xmlns:a16="http://schemas.microsoft.com/office/drawing/2014/main" id="{244B152B-31E5-418B-BA48-A3361253FE01}"/>
              </a:ext>
            </a:extLst>
          </p:cNvPr>
          <p:cNvSpPr>
            <a:spLocks noGrp="1"/>
          </p:cNvSpPr>
          <p:nvPr>
            <p:ph type="subTitle" idx="1"/>
          </p:nvPr>
        </p:nvSpPr>
        <p:spPr>
          <a:xfrm>
            <a:off x="3162301" y="4176130"/>
            <a:ext cx="5860821" cy="926103"/>
          </a:xfrm>
        </p:spPr>
        <p:txBody>
          <a:bodyPr>
            <a:normAutofit fontScale="92500" lnSpcReduction="10000"/>
          </a:bodyPr>
          <a:lstStyle/>
          <a:p>
            <a:pPr algn="ctr"/>
            <a:r>
              <a:rPr lang="en-US" dirty="0" smtClean="0">
                <a:solidFill>
                  <a:schemeClr val="tx2">
                    <a:lumMod val="75000"/>
                    <a:lumOff val="25000"/>
                  </a:schemeClr>
                </a:solidFill>
              </a:rPr>
              <a:t>CREATED BY-</a:t>
            </a:r>
          </a:p>
          <a:p>
            <a:pPr algn="ctr"/>
            <a:r>
              <a:rPr lang="en-US" dirty="0" smtClean="0">
                <a:solidFill>
                  <a:schemeClr val="tx2">
                    <a:lumMod val="75000"/>
                    <a:lumOff val="25000"/>
                  </a:schemeClr>
                </a:solidFill>
              </a:rPr>
              <a:t>AS KEERTHANA</a:t>
            </a:r>
            <a:endParaRPr lang="en-US" dirty="0">
              <a:solidFill>
                <a:schemeClr val="tx2">
                  <a:lumMod val="75000"/>
                  <a:lumOff val="25000"/>
                </a:schemeClr>
              </a:solidFill>
            </a:endParaRPr>
          </a:p>
        </p:txBody>
      </p:sp>
    </p:spTree>
    <p:extLst>
      <p:ext uri="{BB962C8B-B14F-4D97-AF65-F5344CB8AC3E}">
        <p14:creationId xmlns:p14="http://schemas.microsoft.com/office/powerpoint/2010/main" val="1074360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6">
                    <a:lumMod val="50000"/>
                  </a:schemeClr>
                </a:solidFill>
              </a:rPr>
              <a:t>Which region is highly populated?</a:t>
            </a:r>
            <a:r>
              <a:rPr lang="en-IN" b="1" dirty="0">
                <a:solidFill>
                  <a:schemeClr val="accent6">
                    <a:lumMod val="50000"/>
                  </a:schemeClr>
                </a:solidFill>
              </a:rPr>
              <a:t/>
            </a:r>
            <a:br>
              <a:rPr lang="en-IN" b="1" dirty="0">
                <a:solidFill>
                  <a:schemeClr val="accent6">
                    <a:lumMod val="50000"/>
                  </a:schemeClr>
                </a:solidFill>
              </a:rPr>
            </a:br>
            <a:endParaRPr lang="en-IN" dirty="0">
              <a:solidFill>
                <a:schemeClr val="accent6">
                  <a:lumMod val="50000"/>
                </a:schemeClr>
              </a:solidFill>
            </a:endParaRPr>
          </a:p>
        </p:txBody>
      </p:sp>
      <p:sp>
        <p:nvSpPr>
          <p:cNvPr id="4" name="Content Placeholder 3">
            <a:extLst>
              <a:ext uri="{FF2B5EF4-FFF2-40B4-BE49-F238E27FC236}">
                <a16:creationId xmlns:a16="http://schemas.microsoft.com/office/drawing/2014/main" id="{0BE37F86-ED9B-D32D-BDE4-AAF29A67359F}"/>
              </a:ext>
            </a:extLst>
          </p:cNvPr>
          <p:cNvSpPr txBox="1">
            <a:spLocks noGrp="1"/>
          </p:cNvSpPr>
          <p:nvPr>
            <p:ph idx="1"/>
          </p:nvPr>
        </p:nvSpPr>
        <p:spPr>
          <a:xfrm>
            <a:off x="2933700" y="2438400"/>
            <a:ext cx="11599073" cy="891013"/>
          </a:xfrm>
          <a:prstGeom prst="rect">
            <a:avLst/>
          </a:prstGeom>
          <a:noFill/>
        </p:spPr>
        <p:txBody>
          <a:bodyPr wrap="none" rtlCol="0">
            <a:spAutoFit/>
          </a:bodyPr>
          <a:lstStyle/>
          <a:p>
            <a:r>
              <a:rPr lang="en-US" sz="2000" dirty="0">
                <a:solidFill>
                  <a:schemeClr val="accent6">
                    <a:lumMod val="50000"/>
                  </a:schemeClr>
                </a:solidFill>
                <a:cs typeface="Times New Roman" panose="02020603050405020304" pitchFamily="18" charset="0"/>
              </a:rPr>
              <a:t>Among all the regions, Asia is the most populated, followed by Africa in second place, while Oceania is the </a:t>
            </a:r>
          </a:p>
          <a:p>
            <a:r>
              <a:rPr lang="en-US" sz="2000" dirty="0">
                <a:solidFill>
                  <a:schemeClr val="accent6">
                    <a:lumMod val="50000"/>
                  </a:schemeClr>
                </a:solidFill>
                <a:cs typeface="Times New Roman" panose="02020603050405020304" pitchFamily="18" charset="0"/>
              </a:rPr>
              <a:t>least populated.</a:t>
            </a:r>
            <a:endParaRPr lang="en-IN" sz="2000" dirty="0">
              <a:solidFill>
                <a:schemeClr val="accent6">
                  <a:lumMod val="50000"/>
                </a:schemeClr>
              </a:solidFill>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405533" y="3604296"/>
            <a:ext cx="3953427" cy="2857899"/>
          </a:xfrm>
          <a:prstGeom prst="rect">
            <a:avLst/>
          </a:prstGeom>
        </p:spPr>
      </p:pic>
    </p:spTree>
    <p:extLst>
      <p:ext uri="{BB962C8B-B14F-4D97-AF65-F5344CB8AC3E}">
        <p14:creationId xmlns:p14="http://schemas.microsoft.com/office/powerpoint/2010/main" val="596335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6">
                    <a:lumMod val="50000"/>
                  </a:schemeClr>
                </a:solidFill>
              </a:rPr>
              <a:t>Which age group category has the highest population</a:t>
            </a:r>
            <a:r>
              <a:rPr lang="en-US" b="1" dirty="0">
                <a:solidFill>
                  <a:srgbClr val="3A9CA8"/>
                </a:solidFill>
              </a:rPr>
              <a:t>?</a:t>
            </a:r>
            <a:r>
              <a:rPr lang="en-IN" b="1" dirty="0">
                <a:solidFill>
                  <a:srgbClr val="3A9CA8"/>
                </a:solidFill>
              </a:rPr>
              <a:t/>
            </a:r>
            <a:br>
              <a:rPr lang="en-IN" b="1" dirty="0">
                <a:solidFill>
                  <a:srgbClr val="3A9CA8"/>
                </a:solidFill>
              </a:rPr>
            </a:br>
            <a:endParaRPr lang="en-IN" dirty="0"/>
          </a:p>
        </p:txBody>
      </p:sp>
      <p:sp>
        <p:nvSpPr>
          <p:cNvPr id="3" name="Content Placeholder 2"/>
          <p:cNvSpPr>
            <a:spLocks noGrp="1"/>
          </p:cNvSpPr>
          <p:nvPr>
            <p:ph idx="1"/>
          </p:nvPr>
        </p:nvSpPr>
        <p:spPr/>
        <p:txBody>
          <a:bodyPr>
            <a:noAutofit/>
          </a:bodyPr>
          <a:lstStyle/>
          <a:p>
            <a:pPr marL="0" lvl="0" indent="0" eaLnBrk="0" fontAlgn="base" hangingPunct="0">
              <a:lnSpc>
                <a:spcPct val="100000"/>
              </a:lnSpc>
              <a:spcBef>
                <a:spcPct val="0"/>
              </a:spcBef>
              <a:spcAft>
                <a:spcPct val="0"/>
              </a:spcAft>
              <a:buFontTx/>
              <a:buChar char="•"/>
            </a:pPr>
            <a:r>
              <a:rPr lang="en-US" altLang="en-US" sz="1200" dirty="0">
                <a:solidFill>
                  <a:schemeClr val="accent6">
                    <a:lumMod val="75000"/>
                  </a:schemeClr>
                </a:solidFill>
              </a:rPr>
              <a:t>Largest Groups: Young and Senior Citizens are tied as the most populated categories, each accounting for </a:t>
            </a:r>
          </a:p>
          <a:p>
            <a:pPr marL="0" lvl="0" indent="0" eaLnBrk="0" fontAlgn="base" hangingPunct="0">
              <a:lnSpc>
                <a:spcPct val="100000"/>
              </a:lnSpc>
              <a:spcBef>
                <a:spcPct val="0"/>
              </a:spcBef>
              <a:spcAft>
                <a:spcPct val="0"/>
              </a:spcAft>
            </a:pPr>
            <a:r>
              <a:rPr lang="en-US" altLang="en-US" sz="1200" dirty="0">
                <a:solidFill>
                  <a:schemeClr val="accent6">
                    <a:lumMod val="75000"/>
                  </a:schemeClr>
                </a:solidFill>
              </a:rPr>
              <a:t>   25% of the total population.</a:t>
            </a:r>
          </a:p>
          <a:p>
            <a:pPr marL="0" lvl="0" indent="0" eaLnBrk="0" fontAlgn="base" hangingPunct="0">
              <a:lnSpc>
                <a:spcPct val="100000"/>
              </a:lnSpc>
              <a:spcBef>
                <a:spcPct val="0"/>
              </a:spcBef>
              <a:spcAft>
                <a:spcPct val="0"/>
              </a:spcAft>
            </a:pPr>
            <a:endParaRPr lang="en-US" altLang="en-US" sz="1200" dirty="0">
              <a:solidFill>
                <a:schemeClr val="accent6">
                  <a:lumMod val="75000"/>
                </a:schemeClr>
              </a:solidFill>
            </a:endParaRPr>
          </a:p>
          <a:p>
            <a:pPr marL="0" lvl="0" indent="0" eaLnBrk="0" fontAlgn="base" hangingPunct="0">
              <a:lnSpc>
                <a:spcPct val="100000"/>
              </a:lnSpc>
              <a:spcBef>
                <a:spcPct val="0"/>
              </a:spcBef>
              <a:spcAft>
                <a:spcPct val="0"/>
              </a:spcAft>
              <a:buFontTx/>
              <a:buChar char="•"/>
            </a:pPr>
            <a:r>
              <a:rPr lang="en-US" altLang="en-US" sz="1200" dirty="0">
                <a:solidFill>
                  <a:schemeClr val="accent6">
                    <a:lumMod val="75000"/>
                  </a:schemeClr>
                </a:solidFill>
              </a:rPr>
              <a:t>  Smallest Group: Teens represent the smallest proportion of the population, making up only 7%.</a:t>
            </a:r>
          </a:p>
          <a:p>
            <a:pPr marL="0" lvl="0" indent="0" eaLnBrk="0" fontAlgn="base" hangingPunct="0">
              <a:lnSpc>
                <a:spcPct val="100000"/>
              </a:lnSpc>
              <a:spcBef>
                <a:spcPct val="0"/>
              </a:spcBef>
              <a:spcAft>
                <a:spcPct val="0"/>
              </a:spcAft>
            </a:pPr>
            <a:endParaRPr lang="en-US" altLang="en-US" sz="1200" dirty="0">
              <a:solidFill>
                <a:schemeClr val="accent6">
                  <a:lumMod val="75000"/>
                </a:schemeClr>
              </a:solidFill>
            </a:endParaRPr>
          </a:p>
          <a:p>
            <a:pPr marL="0" lvl="0" indent="0" eaLnBrk="0" fontAlgn="base" hangingPunct="0">
              <a:lnSpc>
                <a:spcPct val="100000"/>
              </a:lnSpc>
              <a:spcBef>
                <a:spcPct val="0"/>
              </a:spcBef>
              <a:spcAft>
                <a:spcPct val="0"/>
              </a:spcAft>
              <a:buFontTx/>
              <a:buChar char="•"/>
            </a:pPr>
            <a:r>
              <a:rPr lang="en-US" altLang="en-US" sz="1200" dirty="0">
                <a:solidFill>
                  <a:schemeClr val="accent6">
                    <a:lumMod val="75000"/>
                  </a:schemeClr>
                </a:solidFill>
              </a:rPr>
              <a:t>  Middle and Children: Combined, these two groups make up 37% of the population, showing a significant </a:t>
            </a:r>
          </a:p>
          <a:p>
            <a:pPr marL="0" lvl="0" indent="0" eaLnBrk="0" fontAlgn="base" hangingPunct="0">
              <a:lnSpc>
                <a:spcPct val="100000"/>
              </a:lnSpc>
              <a:spcBef>
                <a:spcPct val="0"/>
              </a:spcBef>
              <a:spcAft>
                <a:spcPct val="0"/>
              </a:spcAft>
            </a:pPr>
            <a:r>
              <a:rPr lang="en-US" altLang="en-US" sz="1200" dirty="0">
                <a:solidFill>
                  <a:schemeClr val="accent6">
                    <a:lumMod val="75000"/>
                  </a:schemeClr>
                </a:solidFill>
              </a:rPr>
              <a:t>    portion in early life and working age. </a:t>
            </a:r>
          </a:p>
          <a:p>
            <a:pPr marL="0" lvl="0" indent="0" eaLnBrk="0" fontAlgn="base" hangingPunct="0">
              <a:lnSpc>
                <a:spcPct val="100000"/>
              </a:lnSpc>
              <a:spcBef>
                <a:spcPct val="0"/>
              </a:spcBef>
              <a:spcAft>
                <a:spcPct val="0"/>
              </a:spcAft>
            </a:pPr>
            <a:endParaRPr lang="en-US" altLang="en-US" sz="1200" dirty="0">
              <a:solidFill>
                <a:schemeClr val="accent6">
                  <a:lumMod val="75000"/>
                </a:schemeClr>
              </a:solidFill>
            </a:endParaRPr>
          </a:p>
          <a:p>
            <a:pPr marL="285750" indent="-285750" eaLnBrk="0" fontAlgn="base" hangingPunct="0">
              <a:spcBef>
                <a:spcPct val="0"/>
              </a:spcBef>
              <a:spcAft>
                <a:spcPct val="0"/>
              </a:spcAft>
              <a:buFont typeface="Arial" panose="020B0604020202020204" pitchFamily="34" charset="0"/>
              <a:buChar char="•"/>
            </a:pPr>
            <a:r>
              <a:rPr lang="en-US" altLang="en-US" sz="1200" dirty="0">
                <a:solidFill>
                  <a:schemeClr val="accent6">
                    <a:lumMod val="75000"/>
                  </a:schemeClr>
                </a:solidFill>
              </a:rPr>
              <a:t>The population distribution across categories is relatively balanced, with no single group overwhelmingly</a:t>
            </a:r>
          </a:p>
          <a:p>
            <a:pPr marL="0" lvl="0" indent="0" eaLnBrk="0" fontAlgn="base" hangingPunct="0">
              <a:lnSpc>
                <a:spcPct val="100000"/>
              </a:lnSpc>
              <a:spcBef>
                <a:spcPct val="0"/>
              </a:spcBef>
              <a:spcAft>
                <a:spcPct val="0"/>
              </a:spcAft>
              <a:buFontTx/>
              <a:buChar char="•"/>
            </a:pPr>
            <a:r>
              <a:rPr lang="en-US" altLang="en-US" sz="1200" dirty="0">
                <a:solidFill>
                  <a:schemeClr val="accent6">
                    <a:lumMod val="75000"/>
                  </a:schemeClr>
                </a:solidFill>
              </a:rPr>
              <a:t>    dominating</a:t>
            </a:r>
            <a:r>
              <a:rPr lang="en-US" altLang="en-US" sz="1200" dirty="0" smtClean="0">
                <a:solidFill>
                  <a:schemeClr val="accent6">
                    <a:lumMod val="75000"/>
                  </a:schemeClr>
                </a:solidFill>
              </a:rPr>
              <a:t>.</a:t>
            </a:r>
            <a:r>
              <a:rPr lang="en-US" altLang="en-US" sz="1200" dirty="0">
                <a:solidFill>
                  <a:schemeClr val="bg1"/>
                </a:solidFill>
              </a:rPr>
              <a:t> Largest Groups: Young and Senior Citizens are tied as the most populated categories, each accounting for </a:t>
            </a:r>
          </a:p>
          <a:p>
            <a:pPr marL="0" lvl="0" indent="0" eaLnBrk="0" fontAlgn="base" hangingPunct="0">
              <a:lnSpc>
                <a:spcPct val="100000"/>
              </a:lnSpc>
              <a:spcBef>
                <a:spcPct val="0"/>
              </a:spcBef>
              <a:spcAft>
                <a:spcPct val="0"/>
              </a:spcAft>
            </a:pPr>
            <a:r>
              <a:rPr lang="en-US" altLang="en-US" sz="1200" dirty="0">
                <a:solidFill>
                  <a:schemeClr val="bg1"/>
                </a:solidFill>
              </a:rPr>
              <a:t>   25% of the total population.</a:t>
            </a:r>
          </a:p>
          <a:p>
            <a:pPr marL="0" lvl="0" indent="0" eaLnBrk="0" fontAlgn="base" hangingPunct="0">
              <a:lnSpc>
                <a:spcPct val="100000"/>
              </a:lnSpc>
              <a:spcBef>
                <a:spcPct val="0"/>
              </a:spcBef>
              <a:spcAft>
                <a:spcPct val="0"/>
              </a:spcAft>
            </a:pPr>
            <a:endParaRPr lang="en-US" altLang="en-US" sz="1200" dirty="0">
              <a:solidFill>
                <a:schemeClr val="bg1"/>
              </a:solidFill>
            </a:endParaRPr>
          </a:p>
          <a:p>
            <a:pPr marL="0" lvl="0" indent="0" eaLnBrk="0" fontAlgn="base" hangingPunct="0">
              <a:lnSpc>
                <a:spcPct val="100000"/>
              </a:lnSpc>
              <a:spcBef>
                <a:spcPct val="0"/>
              </a:spcBef>
              <a:spcAft>
                <a:spcPct val="0"/>
              </a:spcAft>
              <a:buFontTx/>
              <a:buChar char="•"/>
            </a:pPr>
            <a:r>
              <a:rPr lang="en-US" altLang="en-US" sz="1200" dirty="0">
                <a:solidFill>
                  <a:schemeClr val="bg1"/>
                </a:solidFill>
              </a:rPr>
              <a:t>  Smallest Group: Teens represent the smallest proportion of the population, making up only 7%.</a:t>
            </a:r>
          </a:p>
          <a:p>
            <a:pPr marL="0" lvl="0" indent="0" eaLnBrk="0" fontAlgn="base" hangingPunct="0">
              <a:lnSpc>
                <a:spcPct val="100000"/>
              </a:lnSpc>
              <a:spcBef>
                <a:spcPct val="0"/>
              </a:spcBef>
              <a:spcAft>
                <a:spcPct val="0"/>
              </a:spcAft>
            </a:pPr>
            <a:endParaRPr lang="en-US" altLang="en-US" sz="1200" dirty="0">
              <a:solidFill>
                <a:schemeClr val="bg1"/>
              </a:solidFill>
            </a:endParaRPr>
          </a:p>
          <a:p>
            <a:pPr marL="0" lvl="0" indent="0" eaLnBrk="0" fontAlgn="base" hangingPunct="0">
              <a:lnSpc>
                <a:spcPct val="100000"/>
              </a:lnSpc>
              <a:spcBef>
                <a:spcPct val="0"/>
              </a:spcBef>
              <a:spcAft>
                <a:spcPct val="0"/>
              </a:spcAft>
              <a:buFontTx/>
              <a:buChar char="•"/>
            </a:pPr>
            <a:r>
              <a:rPr lang="en-US" altLang="en-US" sz="1200" dirty="0">
                <a:solidFill>
                  <a:schemeClr val="bg1"/>
                </a:solidFill>
              </a:rPr>
              <a:t>  Middle and Children: Combined, these two groups make up 37% of the population, showing a significant </a:t>
            </a:r>
          </a:p>
          <a:p>
            <a:pPr marL="0" lvl="0" indent="0" eaLnBrk="0" fontAlgn="base" hangingPunct="0">
              <a:lnSpc>
                <a:spcPct val="100000"/>
              </a:lnSpc>
              <a:spcBef>
                <a:spcPct val="0"/>
              </a:spcBef>
              <a:spcAft>
                <a:spcPct val="0"/>
              </a:spcAft>
            </a:pPr>
            <a:r>
              <a:rPr lang="en-US" altLang="en-US" sz="1200" dirty="0">
                <a:solidFill>
                  <a:schemeClr val="bg1"/>
                </a:solidFill>
              </a:rPr>
              <a:t>    portion in early life and working age. </a:t>
            </a:r>
          </a:p>
          <a:p>
            <a:pPr marL="0" lvl="0" indent="0" eaLnBrk="0" fontAlgn="base" hangingPunct="0">
              <a:lnSpc>
                <a:spcPct val="100000"/>
              </a:lnSpc>
              <a:spcBef>
                <a:spcPct val="0"/>
              </a:spcBef>
              <a:spcAft>
                <a:spcPct val="0"/>
              </a:spcAft>
            </a:pPr>
            <a:endParaRPr lang="en-US" altLang="en-US" sz="1200" dirty="0">
              <a:solidFill>
                <a:schemeClr val="bg1"/>
              </a:solidFill>
            </a:endParaRPr>
          </a:p>
          <a:p>
            <a:pPr marL="285750" indent="-285750" eaLnBrk="0" fontAlgn="base" hangingPunct="0">
              <a:spcBef>
                <a:spcPct val="0"/>
              </a:spcBef>
              <a:spcAft>
                <a:spcPct val="0"/>
              </a:spcAft>
              <a:buFont typeface="Arial" panose="020B0604020202020204" pitchFamily="34" charset="0"/>
              <a:buChar char="•"/>
            </a:pPr>
            <a:r>
              <a:rPr lang="en-US" altLang="en-US" sz="1200" dirty="0">
                <a:solidFill>
                  <a:schemeClr val="bg1"/>
                </a:solidFill>
              </a:rPr>
              <a:t>The population distribution across categories is relatively balanced, with no single group overwhelmingly</a:t>
            </a:r>
          </a:p>
          <a:p>
            <a:pPr eaLnBrk="0" fontAlgn="base" hangingPunct="0">
              <a:spcBef>
                <a:spcPct val="0"/>
              </a:spcBef>
              <a:spcAft>
                <a:spcPct val="0"/>
              </a:spcAft>
            </a:pPr>
            <a:r>
              <a:rPr lang="en-US" altLang="en-US" sz="1200" dirty="0">
                <a:solidFill>
                  <a:schemeClr val="bg1"/>
                </a:solidFill>
              </a:rPr>
              <a:t>    dominating.</a:t>
            </a:r>
          </a:p>
          <a:p>
            <a:pPr eaLnBrk="0" fontAlgn="base" hangingPunct="0">
              <a:spcBef>
                <a:spcPct val="0"/>
              </a:spcBef>
              <a:spcAft>
                <a:spcPct val="0"/>
              </a:spcAft>
            </a:pPr>
            <a:endParaRPr lang="en-US" altLang="en-US" sz="1200" dirty="0">
              <a:solidFill>
                <a:schemeClr val="accent6">
                  <a:lumMod val="75000"/>
                </a:schemeClr>
              </a:solidFill>
            </a:endParaRPr>
          </a:p>
          <a:p>
            <a:endParaRPr lang="en-IN" sz="1200" dirty="0">
              <a:solidFill>
                <a:schemeClr val="accent6">
                  <a:lumMod val="75000"/>
                </a:schemeClr>
              </a:solidFill>
            </a:endParaRPr>
          </a:p>
        </p:txBody>
      </p:sp>
      <p:pic>
        <p:nvPicPr>
          <p:cNvPr id="4" name="Picture 3"/>
          <p:cNvPicPr>
            <a:picLocks noChangeAspect="1"/>
          </p:cNvPicPr>
          <p:nvPr/>
        </p:nvPicPr>
        <p:blipFill>
          <a:blip r:embed="rId2"/>
          <a:stretch>
            <a:fillRect/>
          </a:stretch>
        </p:blipFill>
        <p:spPr>
          <a:xfrm>
            <a:off x="4960473" y="4273826"/>
            <a:ext cx="3153691" cy="2270098"/>
          </a:xfrm>
          <a:prstGeom prst="rect">
            <a:avLst/>
          </a:prstGeom>
        </p:spPr>
      </p:pic>
    </p:spTree>
    <p:extLst>
      <p:ext uri="{BB962C8B-B14F-4D97-AF65-F5344CB8AC3E}">
        <p14:creationId xmlns:p14="http://schemas.microsoft.com/office/powerpoint/2010/main" val="902854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8385" y="2703436"/>
            <a:ext cx="8770571" cy="1560716"/>
          </a:xfrm>
        </p:spPr>
        <p:txBody>
          <a:bodyPr>
            <a:noAutofit/>
          </a:bodyPr>
          <a:lstStyle/>
          <a:p>
            <a:pPr lvl="0" eaLnBrk="0" fontAlgn="base" hangingPunct="0">
              <a:lnSpc>
                <a:spcPct val="100000"/>
              </a:lnSpc>
              <a:spcAft>
                <a:spcPct val="0"/>
              </a:spcAft>
            </a:pPr>
            <a:r>
              <a:rPr lang="en-US" altLang="en-US" sz="2000" dirty="0">
                <a:solidFill>
                  <a:schemeClr val="accent6">
                    <a:lumMod val="75000"/>
                  </a:schemeClr>
                </a:solidFill>
              </a:rPr>
              <a:t>Africa, Oceania and North America shows a steady upward trend in population growth over time. The </a:t>
            </a:r>
            <a:br>
              <a:rPr lang="en-US" altLang="en-US" sz="2000" dirty="0">
                <a:solidFill>
                  <a:schemeClr val="accent6">
                    <a:lumMod val="75000"/>
                  </a:schemeClr>
                </a:solidFill>
              </a:rPr>
            </a:br>
            <a:r>
              <a:rPr lang="en-US" altLang="en-US" sz="2000" dirty="0">
                <a:solidFill>
                  <a:schemeClr val="accent6">
                    <a:lumMod val="75000"/>
                  </a:schemeClr>
                </a:solidFill>
              </a:rPr>
              <a:t>population begins at a relatively low level and increases consistently, reaching significantly higher levels by </a:t>
            </a:r>
            <a:br>
              <a:rPr lang="en-US" altLang="en-US" sz="2000" dirty="0">
                <a:solidFill>
                  <a:schemeClr val="accent6">
                    <a:lumMod val="75000"/>
                  </a:schemeClr>
                </a:solidFill>
              </a:rPr>
            </a:br>
            <a:r>
              <a:rPr lang="en-US" altLang="en-US" sz="2000" dirty="0">
                <a:solidFill>
                  <a:schemeClr val="accent6">
                    <a:lumMod val="75000"/>
                  </a:schemeClr>
                </a:solidFill>
              </a:rPr>
              <a:t>the end of the timeline.</a:t>
            </a:r>
            <a:r>
              <a:rPr lang="en-US" altLang="en-US" sz="3200" dirty="0">
                <a:solidFill>
                  <a:schemeClr val="accent6">
                    <a:lumMod val="75000"/>
                  </a:schemeClr>
                </a:solidFill>
              </a:rPr>
              <a:t/>
            </a:r>
            <a:br>
              <a:rPr lang="en-US" altLang="en-US" sz="3200" dirty="0">
                <a:solidFill>
                  <a:schemeClr val="accent6">
                    <a:lumMod val="75000"/>
                  </a:schemeClr>
                </a:solidFill>
              </a:rPr>
            </a:br>
            <a:endParaRPr lang="en-US" altLang="en-US" sz="1400" dirty="0">
              <a:solidFill>
                <a:schemeClr val="accent6">
                  <a:lumMod val="75000"/>
                </a:schemeClr>
              </a:solidFill>
            </a:endParaRPr>
          </a:p>
        </p:txBody>
      </p:sp>
      <p:pic>
        <p:nvPicPr>
          <p:cNvPr id="7" name="Content Placeholder 6"/>
          <p:cNvPicPr>
            <a:picLocks noGrp="1" noChangeAspect="1"/>
          </p:cNvPicPr>
          <p:nvPr>
            <p:ph idx="1"/>
          </p:nvPr>
        </p:nvPicPr>
        <p:blipFill>
          <a:blip r:embed="rId2"/>
          <a:stretch>
            <a:fillRect/>
          </a:stretch>
        </p:blipFill>
        <p:spPr>
          <a:xfrm>
            <a:off x="3266682" y="4502420"/>
            <a:ext cx="1567712" cy="1135962"/>
          </a:xfrm>
          <a:prstGeom prst="rect">
            <a:avLst/>
          </a:prstGeom>
        </p:spPr>
      </p:pic>
      <p:sp>
        <p:nvSpPr>
          <p:cNvPr id="4" name="Rectangle 3"/>
          <p:cNvSpPr/>
          <p:nvPr/>
        </p:nvSpPr>
        <p:spPr>
          <a:xfrm>
            <a:off x="3032097" y="672736"/>
            <a:ext cx="6096000" cy="954107"/>
          </a:xfrm>
          <a:prstGeom prst="rect">
            <a:avLst/>
          </a:prstGeom>
        </p:spPr>
        <p:txBody>
          <a:bodyPr>
            <a:spAutoFit/>
          </a:bodyPr>
          <a:lstStyle/>
          <a:p>
            <a:r>
              <a:rPr lang="en-US" sz="2800" b="1" dirty="0">
                <a:solidFill>
                  <a:schemeClr val="accent6">
                    <a:lumMod val="75000"/>
                  </a:schemeClr>
                </a:solidFill>
              </a:rPr>
              <a:t>What are the population trends across all regions over the years?</a:t>
            </a:r>
            <a:r>
              <a:rPr lang="en-US" sz="2800" b="1" dirty="0">
                <a:solidFill>
                  <a:schemeClr val="accent6">
                    <a:lumMod val="75000"/>
                  </a:schemeClr>
                </a:solidFill>
                <a:latin typeface="High Tower Text" panose="02040502050506030303" pitchFamily="18" charset="0"/>
              </a:rPr>
              <a:t>?</a:t>
            </a:r>
            <a:endParaRPr lang="en-IN" sz="2800" b="1" dirty="0">
              <a:solidFill>
                <a:schemeClr val="accent6">
                  <a:lumMod val="75000"/>
                </a:schemeClr>
              </a:solidFill>
              <a:latin typeface="High Tower Text" panose="02040502050506030303" pitchFamily="18" charset="0"/>
            </a:endParaRPr>
          </a:p>
        </p:txBody>
      </p:sp>
      <p:pic>
        <p:nvPicPr>
          <p:cNvPr id="8" name="Picture 7"/>
          <p:cNvPicPr>
            <a:picLocks noChangeAspect="1"/>
          </p:cNvPicPr>
          <p:nvPr/>
        </p:nvPicPr>
        <p:blipFill>
          <a:blip r:embed="rId3"/>
          <a:stretch>
            <a:fillRect/>
          </a:stretch>
        </p:blipFill>
        <p:spPr>
          <a:xfrm>
            <a:off x="5780055" y="4545612"/>
            <a:ext cx="1753615" cy="1092770"/>
          </a:xfrm>
          <a:prstGeom prst="rect">
            <a:avLst/>
          </a:prstGeom>
        </p:spPr>
      </p:pic>
      <p:pic>
        <p:nvPicPr>
          <p:cNvPr id="9" name="Picture 8"/>
          <p:cNvPicPr>
            <a:picLocks noChangeAspect="1"/>
          </p:cNvPicPr>
          <p:nvPr/>
        </p:nvPicPr>
        <p:blipFill>
          <a:blip r:embed="rId4"/>
          <a:stretch>
            <a:fillRect/>
          </a:stretch>
        </p:blipFill>
        <p:spPr>
          <a:xfrm>
            <a:off x="9029739" y="4545612"/>
            <a:ext cx="1548824" cy="1164683"/>
          </a:xfrm>
          <a:prstGeom prst="rect">
            <a:avLst/>
          </a:prstGeom>
        </p:spPr>
      </p:pic>
    </p:spTree>
    <p:extLst>
      <p:ext uri="{BB962C8B-B14F-4D97-AF65-F5344CB8AC3E}">
        <p14:creationId xmlns:p14="http://schemas.microsoft.com/office/powerpoint/2010/main" val="1538094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solidFill>
                  <a:schemeClr val="accent6">
                    <a:lumMod val="75000"/>
                  </a:schemeClr>
                </a:solidFill>
              </a:rPr>
              <a:t>South America and Asia shows a population trend that rises steadily at first, reaching a peak in the middle of the timeline. After the peak, the population begins to decline gradually toward the end of the period.</a:t>
            </a:r>
            <a:endParaRPr lang="en-IN" sz="1600" dirty="0">
              <a:solidFill>
                <a:schemeClr val="accent6">
                  <a:lumMod val="75000"/>
                </a:schemeClr>
              </a:solidFill>
            </a:endParaRPr>
          </a:p>
          <a:p>
            <a:r>
              <a:rPr lang="en-US" sz="1400" dirty="0">
                <a:solidFill>
                  <a:schemeClr val="accent6">
                    <a:lumMod val="75000"/>
                  </a:schemeClr>
                </a:solidFill>
              </a:rPr>
              <a:t>Europe shows a population trend that starts with a gradual increase, peaking early in the timeline. Following the peak, the population decreases steadily, with the decline becoming more noticeable as time progresses.</a:t>
            </a:r>
            <a:endParaRPr lang="en-IN" sz="1400" dirty="0">
              <a:solidFill>
                <a:schemeClr val="accent6">
                  <a:lumMod val="75000"/>
                </a:schemeClr>
              </a:solidFill>
            </a:endParaRPr>
          </a:p>
          <a:p>
            <a:endParaRPr lang="en-IN" sz="1400" dirty="0">
              <a:solidFill>
                <a:schemeClr val="accent6">
                  <a:lumMod val="75000"/>
                </a:schemeClr>
              </a:solidFill>
            </a:endParaRPr>
          </a:p>
        </p:txBody>
      </p:sp>
      <p:pic>
        <p:nvPicPr>
          <p:cNvPr id="4" name="Picture 3"/>
          <p:cNvPicPr>
            <a:picLocks noChangeAspect="1"/>
          </p:cNvPicPr>
          <p:nvPr/>
        </p:nvPicPr>
        <p:blipFill>
          <a:blip r:embed="rId2"/>
          <a:stretch>
            <a:fillRect/>
          </a:stretch>
        </p:blipFill>
        <p:spPr>
          <a:xfrm>
            <a:off x="3408166" y="4320027"/>
            <a:ext cx="1292826" cy="927833"/>
          </a:xfrm>
          <a:prstGeom prst="rect">
            <a:avLst/>
          </a:prstGeom>
        </p:spPr>
      </p:pic>
      <p:pic>
        <p:nvPicPr>
          <p:cNvPr id="5" name="Picture 4"/>
          <p:cNvPicPr>
            <a:picLocks noChangeAspect="1"/>
          </p:cNvPicPr>
          <p:nvPr/>
        </p:nvPicPr>
        <p:blipFill>
          <a:blip r:embed="rId3"/>
          <a:stretch>
            <a:fillRect/>
          </a:stretch>
        </p:blipFill>
        <p:spPr>
          <a:xfrm>
            <a:off x="5857167" y="4232347"/>
            <a:ext cx="1497790" cy="1074931"/>
          </a:xfrm>
          <a:prstGeom prst="rect">
            <a:avLst/>
          </a:prstGeom>
        </p:spPr>
      </p:pic>
      <p:pic>
        <p:nvPicPr>
          <p:cNvPr id="6" name="Picture 5"/>
          <p:cNvPicPr>
            <a:picLocks noChangeAspect="1"/>
          </p:cNvPicPr>
          <p:nvPr/>
        </p:nvPicPr>
        <p:blipFill>
          <a:blip r:embed="rId4"/>
          <a:stretch>
            <a:fillRect/>
          </a:stretch>
        </p:blipFill>
        <p:spPr>
          <a:xfrm>
            <a:off x="8869777" y="4264152"/>
            <a:ext cx="1319673" cy="937662"/>
          </a:xfrm>
          <a:prstGeom prst="rect">
            <a:avLst/>
          </a:prstGeom>
        </p:spPr>
      </p:pic>
    </p:spTree>
    <p:extLst>
      <p:ext uri="{BB962C8B-B14F-4D97-AF65-F5344CB8AC3E}">
        <p14:creationId xmlns:p14="http://schemas.microsoft.com/office/powerpoint/2010/main" val="4055737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8C81C5-26CA-AC15-CBE5-DA6A493784AA}"/>
              </a:ext>
            </a:extLst>
          </p:cNvPr>
          <p:cNvSpPr txBox="1"/>
          <p:nvPr/>
        </p:nvSpPr>
        <p:spPr>
          <a:xfrm>
            <a:off x="181249" y="443000"/>
            <a:ext cx="7707559" cy="461665"/>
          </a:xfrm>
          <a:prstGeom prst="rect">
            <a:avLst/>
          </a:prstGeom>
          <a:noFill/>
        </p:spPr>
        <p:txBody>
          <a:bodyPr wrap="none" rtlCol="0">
            <a:spAutoFit/>
          </a:bodyPr>
          <a:lstStyle/>
          <a:p>
            <a:r>
              <a:rPr lang="en-US" sz="2400" dirty="0">
                <a:solidFill>
                  <a:schemeClr val="accent6">
                    <a:lumMod val="75000"/>
                  </a:schemeClr>
                </a:solidFill>
              </a:rPr>
              <a:t>Which are the top 5 most populated countries region wise?</a:t>
            </a:r>
            <a:endParaRPr lang="en-IN" sz="2400" b="1" dirty="0">
              <a:solidFill>
                <a:schemeClr val="accent6">
                  <a:lumMod val="75000"/>
                </a:schemeClr>
              </a:solidFill>
            </a:endParaRPr>
          </a:p>
        </p:txBody>
      </p:sp>
      <p:sp>
        <p:nvSpPr>
          <p:cNvPr id="5" name="TextBox 4">
            <a:extLst>
              <a:ext uri="{FF2B5EF4-FFF2-40B4-BE49-F238E27FC236}">
                <a16:creationId xmlns:a16="http://schemas.microsoft.com/office/drawing/2014/main" id="{706E3AC1-841D-90B0-6D2B-669C47CC7DC7}"/>
              </a:ext>
            </a:extLst>
          </p:cNvPr>
          <p:cNvSpPr txBox="1"/>
          <p:nvPr/>
        </p:nvSpPr>
        <p:spPr>
          <a:xfrm>
            <a:off x="5737745" y="1012920"/>
            <a:ext cx="527709" cy="338554"/>
          </a:xfrm>
          <a:prstGeom prst="rect">
            <a:avLst/>
          </a:prstGeom>
          <a:noFill/>
        </p:spPr>
        <p:txBody>
          <a:bodyPr wrap="none" rtlCol="0">
            <a:spAutoFit/>
          </a:bodyPr>
          <a:lstStyle/>
          <a:p>
            <a:r>
              <a:rPr lang="en-US" sz="1600" dirty="0">
                <a:solidFill>
                  <a:schemeClr val="accent6">
                    <a:lumMod val="75000"/>
                  </a:schemeClr>
                </a:solidFill>
              </a:rPr>
              <a:t>Asia</a:t>
            </a:r>
            <a:endParaRPr lang="en-IN" sz="1600" dirty="0">
              <a:solidFill>
                <a:schemeClr val="accent6">
                  <a:lumMod val="75000"/>
                </a:schemeClr>
              </a:solidFill>
            </a:endParaRPr>
          </a:p>
        </p:txBody>
      </p:sp>
      <p:pic>
        <p:nvPicPr>
          <p:cNvPr id="6" name="Picture 5">
            <a:extLst>
              <a:ext uri="{FF2B5EF4-FFF2-40B4-BE49-F238E27FC236}">
                <a16:creationId xmlns:a16="http://schemas.microsoft.com/office/drawing/2014/main" id="{62B70EB9-A9D1-A0D5-B5EF-CF2B3E209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1474"/>
            <a:ext cx="3893574" cy="2444336"/>
          </a:xfrm>
          <a:prstGeom prst="rect">
            <a:avLst/>
          </a:prstGeom>
        </p:spPr>
      </p:pic>
      <p:pic>
        <p:nvPicPr>
          <p:cNvPr id="7" name="Picture 6">
            <a:extLst>
              <a:ext uri="{FF2B5EF4-FFF2-40B4-BE49-F238E27FC236}">
                <a16:creationId xmlns:a16="http://schemas.microsoft.com/office/drawing/2014/main" id="{89106E4B-103E-080A-579E-859A5108C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028" y="1351474"/>
            <a:ext cx="3893574" cy="2444336"/>
          </a:xfrm>
          <a:prstGeom prst="rect">
            <a:avLst/>
          </a:prstGeom>
        </p:spPr>
      </p:pic>
      <p:sp>
        <p:nvSpPr>
          <p:cNvPr id="8" name="TextBox 7">
            <a:extLst>
              <a:ext uri="{FF2B5EF4-FFF2-40B4-BE49-F238E27FC236}">
                <a16:creationId xmlns:a16="http://schemas.microsoft.com/office/drawing/2014/main" id="{5A28477F-1780-904C-CA34-42A355A91C5D}"/>
              </a:ext>
            </a:extLst>
          </p:cNvPr>
          <p:cNvSpPr txBox="1"/>
          <p:nvPr/>
        </p:nvSpPr>
        <p:spPr>
          <a:xfrm>
            <a:off x="1664758" y="1012920"/>
            <a:ext cx="667042" cy="338554"/>
          </a:xfrm>
          <a:prstGeom prst="rect">
            <a:avLst/>
          </a:prstGeom>
          <a:noFill/>
        </p:spPr>
        <p:txBody>
          <a:bodyPr wrap="none" rtlCol="0">
            <a:spAutoFit/>
          </a:bodyPr>
          <a:lstStyle/>
          <a:p>
            <a:r>
              <a:rPr lang="en-US" sz="1600" dirty="0">
                <a:solidFill>
                  <a:schemeClr val="accent6">
                    <a:lumMod val="75000"/>
                  </a:schemeClr>
                </a:solidFill>
              </a:rPr>
              <a:t>Africa</a:t>
            </a:r>
            <a:endParaRPr lang="en-IN" sz="1600" dirty="0">
              <a:solidFill>
                <a:schemeClr val="accent6">
                  <a:lumMod val="75000"/>
                </a:schemeClr>
              </a:solidFill>
            </a:endParaRPr>
          </a:p>
        </p:txBody>
      </p:sp>
      <p:pic>
        <p:nvPicPr>
          <p:cNvPr id="9" name="Picture 8">
            <a:extLst>
              <a:ext uri="{FF2B5EF4-FFF2-40B4-BE49-F238E27FC236}">
                <a16:creationId xmlns:a16="http://schemas.microsoft.com/office/drawing/2014/main" id="{3B7C9046-F3C7-3ABB-5A99-A8201E653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056" y="1351474"/>
            <a:ext cx="3893574" cy="2444336"/>
          </a:xfrm>
          <a:prstGeom prst="rect">
            <a:avLst/>
          </a:prstGeom>
        </p:spPr>
      </p:pic>
      <p:sp>
        <p:nvSpPr>
          <p:cNvPr id="10" name="TextBox 9">
            <a:extLst>
              <a:ext uri="{FF2B5EF4-FFF2-40B4-BE49-F238E27FC236}">
                <a16:creationId xmlns:a16="http://schemas.microsoft.com/office/drawing/2014/main" id="{53B7CF93-FACA-301B-6EEF-CBFADEE15851}"/>
              </a:ext>
            </a:extLst>
          </p:cNvPr>
          <p:cNvSpPr txBox="1"/>
          <p:nvPr/>
        </p:nvSpPr>
        <p:spPr>
          <a:xfrm>
            <a:off x="9723956" y="1012920"/>
            <a:ext cx="795411" cy="338554"/>
          </a:xfrm>
          <a:prstGeom prst="rect">
            <a:avLst/>
          </a:prstGeom>
          <a:noFill/>
        </p:spPr>
        <p:txBody>
          <a:bodyPr wrap="none" rtlCol="0">
            <a:spAutoFit/>
          </a:bodyPr>
          <a:lstStyle/>
          <a:p>
            <a:r>
              <a:rPr lang="en-US"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Europe</a:t>
            </a:r>
            <a:endParaRPr lang="en-IN"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2F19383-3981-3827-FC9F-AF224ADED9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02" y="4413664"/>
            <a:ext cx="3865372" cy="2444336"/>
          </a:xfrm>
          <a:prstGeom prst="rect">
            <a:avLst/>
          </a:prstGeom>
        </p:spPr>
      </p:pic>
      <p:sp>
        <p:nvSpPr>
          <p:cNvPr id="12" name="TextBox 11">
            <a:extLst>
              <a:ext uri="{FF2B5EF4-FFF2-40B4-BE49-F238E27FC236}">
                <a16:creationId xmlns:a16="http://schemas.microsoft.com/office/drawing/2014/main" id="{55AEBDB6-C078-08BA-8D83-D202E81BB242}"/>
              </a:ext>
            </a:extLst>
          </p:cNvPr>
          <p:cNvSpPr txBox="1"/>
          <p:nvPr/>
        </p:nvSpPr>
        <p:spPr>
          <a:xfrm>
            <a:off x="5536821" y="4073342"/>
            <a:ext cx="889987" cy="338554"/>
          </a:xfrm>
          <a:prstGeom prst="rect">
            <a:avLst/>
          </a:prstGeom>
          <a:noFill/>
        </p:spPr>
        <p:txBody>
          <a:bodyPr wrap="none" rtlCol="0">
            <a:spAutoFit/>
          </a:bodyPr>
          <a:lstStyle/>
          <a:p>
            <a:r>
              <a:rPr lang="en-US" sz="1600" dirty="0">
                <a:solidFill>
                  <a:schemeClr val="accent6">
                    <a:lumMod val="75000"/>
                  </a:schemeClr>
                </a:solidFill>
              </a:rPr>
              <a:t>Oceania</a:t>
            </a:r>
            <a:endParaRPr lang="en-IN" sz="1600" dirty="0">
              <a:solidFill>
                <a:schemeClr val="accent6">
                  <a:lumMod val="75000"/>
                </a:schemeClr>
              </a:solidFill>
            </a:endParaRPr>
          </a:p>
        </p:txBody>
      </p:sp>
      <p:pic>
        <p:nvPicPr>
          <p:cNvPr id="13" name="Picture 12">
            <a:extLst>
              <a:ext uri="{FF2B5EF4-FFF2-40B4-BE49-F238E27FC236}">
                <a16:creationId xmlns:a16="http://schemas.microsoft.com/office/drawing/2014/main" id="{34D25232-1D61-BBC7-5618-D33E5FA798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5028" y="4411896"/>
            <a:ext cx="3893574" cy="2446104"/>
          </a:xfrm>
          <a:prstGeom prst="rect">
            <a:avLst/>
          </a:prstGeom>
        </p:spPr>
      </p:pic>
      <p:sp>
        <p:nvSpPr>
          <p:cNvPr id="14" name="TextBox 13">
            <a:extLst>
              <a:ext uri="{FF2B5EF4-FFF2-40B4-BE49-F238E27FC236}">
                <a16:creationId xmlns:a16="http://schemas.microsoft.com/office/drawing/2014/main" id="{AFC22DF3-7B53-D09E-EDA3-B8D1CBCC4BD0}"/>
              </a:ext>
            </a:extLst>
          </p:cNvPr>
          <p:cNvSpPr txBox="1"/>
          <p:nvPr/>
        </p:nvSpPr>
        <p:spPr>
          <a:xfrm>
            <a:off x="1207315" y="4073342"/>
            <a:ext cx="1407629" cy="338554"/>
          </a:xfrm>
          <a:prstGeom prst="rect">
            <a:avLst/>
          </a:prstGeom>
          <a:noFill/>
        </p:spPr>
        <p:txBody>
          <a:bodyPr wrap="none" rtlCol="0">
            <a:spAutoFit/>
          </a:bodyPr>
          <a:lstStyle/>
          <a:p>
            <a:r>
              <a:rPr lang="en-US" sz="1600" dirty="0">
                <a:solidFill>
                  <a:schemeClr val="bg1"/>
                </a:solidFill>
              </a:rPr>
              <a:t>North </a:t>
            </a:r>
            <a:r>
              <a:rPr lang="en-US" sz="1600" dirty="0">
                <a:solidFill>
                  <a:schemeClr val="accent6">
                    <a:lumMod val="75000"/>
                  </a:schemeClr>
                </a:solidFill>
              </a:rPr>
              <a:t>America</a:t>
            </a:r>
            <a:endParaRPr lang="en-IN" sz="1600" dirty="0">
              <a:solidFill>
                <a:schemeClr val="accent6">
                  <a:lumMod val="75000"/>
                </a:schemeClr>
              </a:solidFill>
            </a:endParaRPr>
          </a:p>
        </p:txBody>
      </p:sp>
      <p:pic>
        <p:nvPicPr>
          <p:cNvPr id="15" name="Picture 14">
            <a:extLst>
              <a:ext uri="{FF2B5EF4-FFF2-40B4-BE49-F238E27FC236}">
                <a16:creationId xmlns:a16="http://schemas.microsoft.com/office/drawing/2014/main" id="{0268A6CD-BE33-BA8F-B890-721D4F0E8D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93438" y="4411895"/>
            <a:ext cx="3870192" cy="2444335"/>
          </a:xfrm>
          <a:prstGeom prst="rect">
            <a:avLst/>
          </a:prstGeom>
        </p:spPr>
      </p:pic>
      <p:sp>
        <p:nvSpPr>
          <p:cNvPr id="16" name="TextBox 15">
            <a:extLst>
              <a:ext uri="{FF2B5EF4-FFF2-40B4-BE49-F238E27FC236}">
                <a16:creationId xmlns:a16="http://schemas.microsoft.com/office/drawing/2014/main" id="{2ECFC517-3564-CF41-5041-C855001AFBE3}"/>
              </a:ext>
            </a:extLst>
          </p:cNvPr>
          <p:cNvSpPr txBox="1"/>
          <p:nvPr/>
        </p:nvSpPr>
        <p:spPr>
          <a:xfrm>
            <a:off x="9380112" y="4073341"/>
            <a:ext cx="1404423" cy="338554"/>
          </a:xfrm>
          <a:prstGeom prst="rect">
            <a:avLst/>
          </a:prstGeom>
          <a:noFill/>
        </p:spPr>
        <p:txBody>
          <a:bodyPr wrap="none" rtlCol="0">
            <a:spAutoFit/>
          </a:bodyPr>
          <a:lstStyle/>
          <a:p>
            <a:r>
              <a:rPr lang="en-US" sz="1600" dirty="0">
                <a:solidFill>
                  <a:schemeClr val="accent6">
                    <a:lumMod val="75000"/>
                  </a:schemeClr>
                </a:solidFill>
              </a:rPr>
              <a:t>South America</a:t>
            </a:r>
          </a:p>
        </p:txBody>
      </p:sp>
    </p:spTree>
    <p:extLst>
      <p:ext uri="{BB962C8B-B14F-4D97-AF65-F5344CB8AC3E}">
        <p14:creationId xmlns:p14="http://schemas.microsoft.com/office/powerpoint/2010/main" val="900393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1840" y="3196627"/>
            <a:ext cx="6530571" cy="830997"/>
          </a:xfrm>
          <a:prstGeom prst="rect">
            <a:avLst/>
          </a:prstGeom>
        </p:spPr>
        <p:txBody>
          <a:bodyPr wrap="square">
            <a:spAutoFit/>
          </a:bodyPr>
          <a:lstStyle/>
          <a:p>
            <a:pPr algn="r"/>
            <a:r>
              <a:rPr lang="en-US" sz="4800" b="1" dirty="0" smtClean="0">
                <a:solidFill>
                  <a:srgbClr val="3A9CA8"/>
                </a:solidFill>
              </a:rPr>
              <a:t>RECOMMENDATIONS</a:t>
            </a:r>
          </a:p>
        </p:txBody>
      </p:sp>
    </p:spTree>
    <p:extLst>
      <p:ext uri="{BB962C8B-B14F-4D97-AF65-F5344CB8AC3E}">
        <p14:creationId xmlns:p14="http://schemas.microsoft.com/office/powerpoint/2010/main" val="1625896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859340"/>
            <a:ext cx="6096000" cy="3139321"/>
          </a:xfrm>
          <a:prstGeom prst="rect">
            <a:avLst/>
          </a:prstGeom>
        </p:spPr>
        <p:txBody>
          <a:bodyPr>
            <a:spAutoFit/>
          </a:bodyPr>
          <a:lstStyle/>
          <a:p>
            <a:r>
              <a:rPr lang="en-US"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To reduce population growth in Asia, key strategies include – </a:t>
            </a:r>
          </a:p>
          <a:p>
            <a:pPr marL="342900" indent="-342900">
              <a:buFont typeface="Arial" panose="020B0604020202020204" pitchFamily="34" charset="0"/>
              <a:buChar char="•"/>
            </a:pPr>
            <a:r>
              <a:rPr lang="en-US"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improving access to family planning, education (especially for women), and healthcare to lower infant mortality.</a:t>
            </a:r>
          </a:p>
          <a:p>
            <a:pPr marL="342900" indent="-342900">
              <a:buFont typeface="Arial" panose="020B0604020202020204" pitchFamily="34" charset="0"/>
              <a:buChar char="•"/>
            </a:pPr>
            <a:r>
              <a:rPr lang="en-US"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Encouraging urbanization, economic development, and social security can also help reduce birth rates.</a:t>
            </a:r>
          </a:p>
          <a:p>
            <a:pPr marL="342900" indent="-342900">
              <a:buFont typeface="Arial" panose="020B0604020202020204" pitchFamily="34" charset="0"/>
              <a:buChar char="•"/>
            </a:pPr>
            <a:r>
              <a:rPr lang="en-US"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Governments could promote smaller families through incentives and support later marriage and childbearing. </a:t>
            </a:r>
          </a:p>
          <a:p>
            <a:pPr marL="342900" indent="-342900">
              <a:buFont typeface="Arial" panose="020B0604020202020204" pitchFamily="34" charset="0"/>
              <a:buChar char="•"/>
            </a:pPr>
            <a:r>
              <a:rPr lang="en-US"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Additionally, promoting gender equality and workplace support for parents can further encourage smaller families, aiming to balance population control with better quality of life.</a:t>
            </a:r>
            <a:endParaRPr lang="en-IN"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905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943CE1-5F59-4A09-227C-F613A8192124}"/>
              </a:ext>
            </a:extLst>
          </p:cNvPr>
          <p:cNvSpPr txBox="1"/>
          <p:nvPr/>
        </p:nvSpPr>
        <p:spPr>
          <a:xfrm>
            <a:off x="172063" y="1323007"/>
            <a:ext cx="11847871" cy="2554545"/>
          </a:xfrm>
          <a:prstGeom prst="rect">
            <a:avLst/>
          </a:prstGeom>
          <a:noFill/>
        </p:spPr>
        <p:txBody>
          <a:bodyPr wrap="square">
            <a:spAutoFit/>
          </a:bodyPr>
          <a:lstStyle/>
          <a:p>
            <a:r>
              <a:rPr lang="en-US" sz="2000" dirty="0">
                <a:solidFill>
                  <a:schemeClr val="accent6">
                    <a:lumMod val="75000"/>
                  </a:schemeClr>
                </a:solidFill>
              </a:rPr>
              <a:t>To increase population in Europe, key strategies include – </a:t>
            </a:r>
          </a:p>
          <a:p>
            <a:pPr marL="342900" indent="-342900">
              <a:buFont typeface="Arial" panose="020B0604020202020204" pitchFamily="34" charset="0"/>
              <a:buChar char="•"/>
            </a:pPr>
            <a:r>
              <a:rPr lang="en-US" sz="2000" dirty="0">
                <a:solidFill>
                  <a:schemeClr val="accent6">
                    <a:lumMod val="75000"/>
                  </a:schemeClr>
                </a:solidFill>
              </a:rPr>
              <a:t>Offering financial incentives for families, improving paid parental leave, and providing affordable childcare and housing. </a:t>
            </a:r>
          </a:p>
          <a:p>
            <a:pPr marL="342900" indent="-342900">
              <a:buFont typeface="Arial" panose="020B0604020202020204" pitchFamily="34" charset="0"/>
              <a:buChar char="•"/>
            </a:pPr>
            <a:r>
              <a:rPr lang="en-US" sz="2000" dirty="0">
                <a:solidFill>
                  <a:schemeClr val="accent6">
                    <a:lumMod val="75000"/>
                  </a:schemeClr>
                </a:solidFill>
              </a:rPr>
              <a:t>Policies to attract immigrants and support their integration, along with flexible work arrangements, can help boost population. </a:t>
            </a:r>
          </a:p>
          <a:p>
            <a:pPr marL="342900" indent="-342900">
              <a:buFont typeface="Arial" panose="020B0604020202020204" pitchFamily="34" charset="0"/>
              <a:buChar char="•"/>
            </a:pPr>
            <a:r>
              <a:rPr lang="en-US" sz="2000" dirty="0">
                <a:solidFill>
                  <a:schemeClr val="accent6">
                    <a:lumMod val="75000"/>
                  </a:schemeClr>
                </a:solidFill>
              </a:rPr>
              <a:t>Encouraging work-life balance, promoting gender equality, and providing fertility treatments are also important. Additionally, improving access to healthcare and education on reproductive health, as well as creating job opportunities for young people, can encourage early family planning and </a:t>
            </a:r>
            <a:r>
              <a:rPr lang="en-US" sz="2000" dirty="0">
                <a:solidFill>
                  <a:schemeClr val="bg1"/>
                </a:solidFill>
              </a:rPr>
              <a:t>support family growth.</a:t>
            </a:r>
            <a:endParaRPr lang="en-IN" sz="2000" dirty="0">
              <a:solidFill>
                <a:schemeClr val="bg1"/>
              </a:solidFill>
            </a:endParaRPr>
          </a:p>
        </p:txBody>
      </p:sp>
      <p:sp>
        <p:nvSpPr>
          <p:cNvPr id="5" name="TextBox 4">
            <a:extLst>
              <a:ext uri="{FF2B5EF4-FFF2-40B4-BE49-F238E27FC236}">
                <a16:creationId xmlns:a16="http://schemas.microsoft.com/office/drawing/2014/main" id="{20FD8126-52CA-30B2-1BA0-03E9BC2549D8}"/>
              </a:ext>
            </a:extLst>
          </p:cNvPr>
          <p:cNvSpPr txBox="1"/>
          <p:nvPr/>
        </p:nvSpPr>
        <p:spPr>
          <a:xfrm>
            <a:off x="172063" y="4706437"/>
            <a:ext cx="12019937" cy="707886"/>
          </a:xfrm>
          <a:prstGeom prst="rect">
            <a:avLst/>
          </a:prstGeom>
          <a:noFill/>
        </p:spPr>
        <p:txBody>
          <a:bodyPr wrap="square">
            <a:spAutoFit/>
          </a:bodyPr>
          <a:lstStyle/>
          <a:p>
            <a:r>
              <a:rPr lang="en-US" sz="20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There is no need to focus on increasing the population in Oceania, Africa and North America as it has experienced steady population growth over the years.</a:t>
            </a:r>
            <a:endParaRPr lang="en-IN" sz="20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7740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983" y="66205"/>
            <a:ext cx="12469965" cy="6725589"/>
          </a:xfrm>
          <a:prstGeom prst="rect">
            <a:avLst/>
          </a:prstGeom>
        </p:spPr>
      </p:pic>
    </p:spTree>
    <p:extLst>
      <p:ext uri="{BB962C8B-B14F-4D97-AF65-F5344CB8AC3E}">
        <p14:creationId xmlns:p14="http://schemas.microsoft.com/office/powerpoint/2010/main" val="336262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5275" y="3037600"/>
            <a:ext cx="4394409" cy="1107996"/>
          </a:xfrm>
          <a:prstGeom prst="rect">
            <a:avLst/>
          </a:prstGeom>
        </p:spPr>
        <p:txBody>
          <a:bodyPr wrap="none">
            <a:spAutoFit/>
          </a:bodyPr>
          <a:lstStyle/>
          <a:p>
            <a:pPr algn="r"/>
            <a:r>
              <a:rPr lang="en-US" sz="6600" b="1" dirty="0">
                <a:solidFill>
                  <a:schemeClr val="accent6">
                    <a:lumMod val="75000"/>
                  </a:schemeClr>
                </a:solidFill>
              </a:rPr>
              <a:t>THANK YOU</a:t>
            </a:r>
            <a:endParaRPr lang="en-IN" sz="6600" b="1" dirty="0">
              <a:solidFill>
                <a:schemeClr val="accent6">
                  <a:lumMod val="75000"/>
                </a:schemeClr>
              </a:solidFill>
            </a:endParaRPr>
          </a:p>
        </p:txBody>
      </p:sp>
    </p:spTree>
    <p:extLst>
      <p:ext uri="{BB962C8B-B14F-4D97-AF65-F5344CB8AC3E}">
        <p14:creationId xmlns:p14="http://schemas.microsoft.com/office/powerpoint/2010/main" val="404995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6E27C40-104A-4C05-A382-21A40999A1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C1D78633-7222-4BD8-9B43-C5A3FE3FB16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42" name="Freeform 5">
              <a:extLst>
                <a:ext uri="{FF2B5EF4-FFF2-40B4-BE49-F238E27FC236}">
                  <a16:creationId xmlns:a16="http://schemas.microsoft.com/office/drawing/2014/main" id="{64A62ED5-69F8-4A9A-959F-BDFA4CB006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43" name="Freeform 9">
              <a:extLst>
                <a:ext uri="{FF2B5EF4-FFF2-40B4-BE49-F238E27FC236}">
                  <a16:creationId xmlns:a16="http://schemas.microsoft.com/office/drawing/2014/main" id="{1E1E0581-3B45-45FA-909D-956C5BA8C38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44" name="Freeform 13">
              <a:extLst>
                <a:ext uri="{FF2B5EF4-FFF2-40B4-BE49-F238E27FC236}">
                  <a16:creationId xmlns:a16="http://schemas.microsoft.com/office/drawing/2014/main" id="{05474103-4A93-4198-B2FA-45EC74FD528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grpSp>
      <p:sp useBgFill="1">
        <p:nvSpPr>
          <p:cNvPr id="46" name="Freeform: Shape 45">
            <a:extLst>
              <a:ext uri="{FF2B5EF4-FFF2-40B4-BE49-F238E27FC236}">
                <a16:creationId xmlns:a16="http://schemas.microsoft.com/office/drawing/2014/main" id="{2A0F9152-48E3-49B1-872D-898BCB713A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48" name="Rectangle: Rounded Corners 47">
            <a:extLst>
              <a:ext uri="{FF2B5EF4-FFF2-40B4-BE49-F238E27FC236}">
                <a16:creationId xmlns:a16="http://schemas.microsoft.com/office/drawing/2014/main" id="{23489F6D-90F9-4863-AC28-04E23B84E0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B3CFF822-5B88-4257-86DB-464E3C755FE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1352846" y="2438400"/>
            <a:ext cx="9486309" cy="3124200"/>
          </a:xfrm>
        </p:spPr>
        <p:txBody>
          <a:bodyPr anchor="ctr">
            <a:normAutofit/>
          </a:bodyPr>
          <a:lstStyle/>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1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The dataset is composed of 3 tables, 2 tables sharing the same column structure. Table 1 encompasses data spanning from 2000 to 2049, whereas Table 2 focuses on the period from 2040 to 2099. </a:t>
            </a:r>
          </a:p>
          <a:p>
            <a:pPr marL="285750" lvl="0" indent="-285750" eaLnBrk="0" fontAlgn="base" hangingPunct="0">
              <a:lnSpc>
                <a:spcPct val="100000"/>
              </a:lnSpc>
              <a:spcBef>
                <a:spcPct val="0"/>
              </a:spcBef>
              <a:spcAft>
                <a:spcPct val="0"/>
              </a:spcAft>
              <a:buFont typeface="Arial" panose="020B0604020202020204" pitchFamily="34" charset="0"/>
              <a:buChar char="•"/>
            </a:pPr>
            <a:endParaRPr lang="en-US" altLang="en-US" sz="1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1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The 2 tables described male and female population around the world with their age group and which country they belong to.</a:t>
            </a:r>
          </a:p>
          <a:p>
            <a:pPr marL="285750" lvl="0" indent="-285750" eaLnBrk="0" fontAlgn="base" hangingPunct="0">
              <a:lnSpc>
                <a:spcPct val="100000"/>
              </a:lnSpc>
              <a:spcBef>
                <a:spcPct val="0"/>
              </a:spcBef>
              <a:spcAft>
                <a:spcPct val="0"/>
              </a:spcAft>
              <a:buFont typeface="Arial" panose="020B0604020202020204" pitchFamily="34" charset="0"/>
              <a:buChar char="•"/>
            </a:pPr>
            <a:endParaRPr lang="en-US" altLang="en-US" sz="1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1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Table 3 contained information about countries and which continent they belong, along with country and region codes.</a:t>
            </a:r>
          </a:p>
          <a:p>
            <a:pPr marL="285750" lvl="0" indent="-285750" eaLnBrk="0" fontAlgn="base" hangingPunct="0">
              <a:lnSpc>
                <a:spcPct val="100000"/>
              </a:lnSpc>
              <a:spcBef>
                <a:spcPct val="0"/>
              </a:spcBef>
              <a:spcAft>
                <a:spcPct val="0"/>
              </a:spcAft>
              <a:buFont typeface="Arial" panose="020B0604020202020204" pitchFamily="34" charset="0"/>
              <a:buChar char="•"/>
            </a:pPr>
            <a:endParaRPr lang="en-US" altLang="en-US" sz="1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a:p>
            <a:pPr lvl="0" eaLnBrk="0" fontAlgn="base" hangingPunct="0">
              <a:lnSpc>
                <a:spcPct val="100000"/>
              </a:lnSpc>
              <a:spcBef>
                <a:spcPct val="0"/>
              </a:spcBef>
              <a:spcAft>
                <a:spcPct val="0"/>
              </a:spcAft>
            </a:pPr>
            <a:endParaRPr lang="en-US" altLang="en-US" sz="1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Title 11">
            <a:extLst>
              <a:ext uri="{FF2B5EF4-FFF2-40B4-BE49-F238E27FC236}">
                <a16:creationId xmlns:a16="http://schemas.microsoft.com/office/drawing/2014/main" id="{E532DF81-C2B9-FBC9-CA50-E2BD2CEF03AB}"/>
              </a:ext>
            </a:extLst>
          </p:cNvPr>
          <p:cNvSpPr txBox="1">
            <a:spLocks noGrp="1"/>
          </p:cNvSpPr>
          <p:nvPr>
            <p:ph type="title"/>
          </p:nvPr>
        </p:nvSpPr>
        <p:spPr>
          <a:xfrm>
            <a:off x="1352550" y="1055688"/>
            <a:ext cx="9486900" cy="701731"/>
          </a:xfrm>
          <a:prstGeom prst="rect">
            <a:avLst/>
          </a:prstGeom>
          <a:noFill/>
        </p:spPr>
        <p:txBody>
          <a:bodyPr wrap="square" rtlCol="0">
            <a:spAutoFit/>
          </a:bodyPr>
          <a:lstStyle/>
          <a:p>
            <a:pPr algn="ctr"/>
            <a:r>
              <a:rPr lang="en-US" sz="4000" b="1" dirty="0">
                <a:solidFill>
                  <a:schemeClr val="bg1">
                    <a:lumMod val="50000"/>
                  </a:schemeClr>
                </a:solidFill>
                <a:latin typeface="Algerian" panose="04020705040A02060702" pitchFamily="82" charset="0"/>
              </a:rPr>
              <a:t>DATASET OVERVIEW</a:t>
            </a:r>
            <a:endParaRPr lang="en-IN" sz="4000" b="1" dirty="0">
              <a:solidFill>
                <a:schemeClr val="bg1">
                  <a:lumMod val="50000"/>
                </a:schemeClr>
              </a:solidFill>
              <a:latin typeface="Algerian" panose="04020705040A02060702" pitchFamily="82" charset="0"/>
            </a:endParaRPr>
          </a:p>
        </p:txBody>
      </p:sp>
    </p:spTree>
    <p:extLst>
      <p:ext uri="{BB962C8B-B14F-4D97-AF65-F5344CB8AC3E}">
        <p14:creationId xmlns:p14="http://schemas.microsoft.com/office/powerpoint/2010/main" val="33738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USED</a:t>
            </a:r>
            <a:endParaRPr lang="en-IN" dirty="0"/>
          </a:p>
        </p:txBody>
      </p:sp>
      <p:sp>
        <p:nvSpPr>
          <p:cNvPr id="3" name="Content Placeholder 2"/>
          <p:cNvSpPr>
            <a:spLocks noGrp="1"/>
          </p:cNvSpPr>
          <p:nvPr>
            <p:ph idx="1"/>
          </p:nvPr>
        </p:nvSpPr>
        <p:spPr/>
        <p:txBody>
          <a:bodyPr/>
          <a:lstStyle/>
          <a:p>
            <a:pPr marL="0" indent="0" algn="ctr">
              <a:buNone/>
            </a:pPr>
            <a:r>
              <a:rPr lang="en-US" sz="3600" dirty="0">
                <a:cs typeface="Times New Roman" panose="02020603050405020304" pitchFamily="18" charset="0"/>
              </a:rPr>
              <a:t>Microsoft Power BI, Power Query &amp; DAX </a:t>
            </a:r>
            <a:endParaRPr lang="en-IN" sz="3600" dirty="0">
              <a:cs typeface="Times New Roman" panose="02020603050405020304" pitchFamily="18" charset="0"/>
            </a:endParaRPr>
          </a:p>
          <a:p>
            <a:endParaRPr lang="en-IN" dirty="0"/>
          </a:p>
        </p:txBody>
      </p:sp>
    </p:spTree>
    <p:extLst>
      <p:ext uri="{BB962C8B-B14F-4D97-AF65-F5344CB8AC3E}">
        <p14:creationId xmlns:p14="http://schemas.microsoft.com/office/powerpoint/2010/main" val="2326426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DATA CLEANING</a:t>
            </a:r>
            <a:endParaRPr lang="en-IN" dirty="0"/>
          </a:p>
        </p:txBody>
      </p:sp>
      <p:sp>
        <p:nvSpPr>
          <p:cNvPr id="3" name="Content Placeholder 2"/>
          <p:cNvSpPr>
            <a:spLocks noGrp="1"/>
          </p:cNvSpPr>
          <p:nvPr>
            <p:ph idx="1"/>
          </p:nvPr>
        </p:nvSpPr>
        <p:spPr/>
        <p:txBody>
          <a:bodyPr>
            <a:normAutofit fontScale="85000" lnSpcReduction="20000"/>
          </a:bodyPr>
          <a:lstStyle/>
          <a:p>
            <a:pPr marL="285750" indent="-285750" eaLnBrk="0" fontAlgn="base" hangingPunct="0">
              <a:spcBef>
                <a:spcPct val="0"/>
              </a:spcBef>
              <a:spcAft>
                <a:spcPct val="0"/>
              </a:spcAft>
              <a:buFont typeface="Arial" panose="020B0604020202020204" pitchFamily="34" charset="0"/>
              <a:buChar char="•"/>
            </a:pPr>
            <a:r>
              <a:rPr lang="en-US" dirty="0">
                <a:solidFill>
                  <a:schemeClr val="accent6">
                    <a:lumMod val="75000"/>
                  </a:schemeClr>
                </a:solidFill>
                <a:cs typeface="Times New Roman" panose="02020603050405020304" pitchFamily="18" charset="0"/>
              </a:rPr>
              <a:t>Changed the data types for columns with incorrect data types</a:t>
            </a:r>
          </a:p>
          <a:p>
            <a:pPr eaLnBrk="0" fontAlgn="base" hangingPunct="0">
              <a:spcBef>
                <a:spcPct val="0"/>
              </a:spcBef>
              <a:spcAft>
                <a:spcPct val="0"/>
              </a:spcAft>
            </a:pPr>
            <a:endParaRPr lang="en-US" dirty="0">
              <a:solidFill>
                <a:schemeClr val="accent6">
                  <a:lumMod val="75000"/>
                </a:schemeClr>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solidFill>
                  <a:schemeClr val="accent6">
                    <a:lumMod val="75000"/>
                  </a:schemeClr>
                </a:solidFill>
                <a:cs typeface="Times New Roman" panose="02020603050405020304" pitchFamily="18" charset="0"/>
              </a:rPr>
              <a:t>Column names were renamed with appropriate names</a:t>
            </a:r>
          </a:p>
          <a:p>
            <a:pPr eaLnBrk="0" fontAlgn="base" hangingPunct="0">
              <a:spcBef>
                <a:spcPct val="0"/>
              </a:spcBef>
              <a:spcAft>
                <a:spcPct val="0"/>
              </a:spcAft>
            </a:pPr>
            <a:endParaRPr lang="en-US" dirty="0">
              <a:solidFill>
                <a:schemeClr val="accent6">
                  <a:lumMod val="75000"/>
                </a:schemeClr>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solidFill>
                  <a:schemeClr val="accent6">
                    <a:lumMod val="75000"/>
                  </a:schemeClr>
                </a:solidFill>
                <a:cs typeface="Times New Roman" panose="02020603050405020304" pitchFamily="18" charset="0"/>
              </a:rPr>
              <a:t>The Age Group column contained a few rows with months along with age groups. These months were replaced with numbers.</a:t>
            </a:r>
          </a:p>
          <a:p>
            <a:pPr eaLnBrk="0" fontAlgn="base" hangingPunct="0">
              <a:spcBef>
                <a:spcPct val="0"/>
              </a:spcBef>
              <a:spcAft>
                <a:spcPct val="0"/>
              </a:spcAft>
            </a:pPr>
            <a:endParaRPr lang="en-US" dirty="0">
              <a:solidFill>
                <a:schemeClr val="accent6">
                  <a:lumMod val="75000"/>
                </a:schemeClr>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solidFill>
                  <a:schemeClr val="accent6">
                    <a:lumMod val="75000"/>
                  </a:schemeClr>
                </a:solidFill>
                <a:cs typeface="Times New Roman" panose="02020603050405020304" pitchFamily="18" charset="0"/>
              </a:rPr>
              <a:t>Men and Women population columns were multiplied by 1000 and rounded up.</a:t>
            </a:r>
          </a:p>
          <a:p>
            <a:pPr eaLnBrk="0" fontAlgn="base" hangingPunct="0">
              <a:spcBef>
                <a:spcPct val="0"/>
              </a:spcBef>
              <a:spcAft>
                <a:spcPct val="0"/>
              </a:spcAft>
            </a:pPr>
            <a:endParaRPr lang="en-US" dirty="0">
              <a:solidFill>
                <a:schemeClr val="accent6">
                  <a:lumMod val="75000"/>
                </a:schemeClr>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solidFill>
                  <a:schemeClr val="accent6">
                    <a:lumMod val="75000"/>
                  </a:schemeClr>
                </a:solidFill>
                <a:cs typeface="Times New Roman" panose="02020603050405020304" pitchFamily="18" charset="0"/>
              </a:rPr>
              <a:t>Removed unwanted columns</a:t>
            </a:r>
          </a:p>
          <a:p>
            <a:pPr eaLnBrk="0" fontAlgn="base" hangingPunct="0">
              <a:spcBef>
                <a:spcPct val="0"/>
              </a:spcBef>
              <a:spcAft>
                <a:spcPct val="0"/>
              </a:spcAft>
            </a:pPr>
            <a:endParaRPr lang="en-US" dirty="0">
              <a:solidFill>
                <a:schemeClr val="accent6">
                  <a:lumMod val="75000"/>
                </a:schemeClr>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solidFill>
                  <a:schemeClr val="accent6">
                    <a:lumMod val="75000"/>
                  </a:schemeClr>
                </a:solidFill>
                <a:cs typeface="Times New Roman" panose="02020603050405020304" pitchFamily="18" charset="0"/>
              </a:rPr>
              <a:t>Pivoted men and women population columns </a:t>
            </a:r>
          </a:p>
          <a:p>
            <a:pPr eaLnBrk="0" fontAlgn="base" hangingPunct="0">
              <a:spcBef>
                <a:spcPct val="0"/>
              </a:spcBef>
              <a:spcAft>
                <a:spcPct val="0"/>
              </a:spcAft>
            </a:pPr>
            <a:endParaRPr lang="en-US" dirty="0">
              <a:solidFill>
                <a:schemeClr val="accent6">
                  <a:lumMod val="75000"/>
                </a:schemeClr>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solidFill>
                  <a:schemeClr val="accent6">
                    <a:lumMod val="75000"/>
                  </a:schemeClr>
                </a:solidFill>
                <a:cs typeface="Times New Roman" panose="02020603050405020304" pitchFamily="18" charset="0"/>
              </a:rPr>
              <a:t>The two tables were appended </a:t>
            </a:r>
          </a:p>
          <a:p>
            <a:pPr eaLnBrk="0" fontAlgn="base" hangingPunct="0">
              <a:spcBef>
                <a:spcPct val="0"/>
              </a:spcBef>
              <a:spcAft>
                <a:spcPct val="0"/>
              </a:spcAft>
            </a:pPr>
            <a:endParaRPr lang="en-US" dirty="0">
              <a:solidFill>
                <a:schemeClr val="accent6">
                  <a:lumMod val="75000"/>
                </a:schemeClr>
              </a:solidFill>
              <a:cs typeface="Times New Roman" panose="02020603050405020304" pitchFamily="18" charset="0"/>
            </a:endParaRPr>
          </a:p>
          <a:p>
            <a:endParaRPr lang="en-IN" dirty="0">
              <a:solidFill>
                <a:schemeClr val="accent6">
                  <a:lumMod val="75000"/>
                </a:schemeClr>
              </a:solidFill>
            </a:endParaRPr>
          </a:p>
        </p:txBody>
      </p:sp>
    </p:spTree>
    <p:extLst>
      <p:ext uri="{BB962C8B-B14F-4D97-AF65-F5344CB8AC3E}">
        <p14:creationId xmlns:p14="http://schemas.microsoft.com/office/powerpoint/2010/main" val="2320892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DATA MODELLING</a:t>
            </a:r>
            <a:endParaRPr lang="en-IN"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solidFill>
                  <a:schemeClr val="accent6">
                    <a:lumMod val="75000"/>
                  </a:schemeClr>
                </a:solidFill>
                <a:cs typeface="Times New Roman" panose="02020603050405020304" pitchFamily="18" charset="0"/>
              </a:rPr>
              <a:t>Once done with cleaning and transformation, I closed and loaded the dataset into the model and created relationship between 3 tables (using one – to many relationship)</a:t>
            </a:r>
          </a:p>
          <a:p>
            <a:endParaRPr lang="en-US" dirty="0">
              <a:solidFill>
                <a:schemeClr val="accent6">
                  <a:lumMod val="75000"/>
                </a:schemeClr>
              </a:solidFill>
              <a:cs typeface="Times New Roman" panose="02020603050405020304" pitchFamily="18" charset="0"/>
            </a:endParaRPr>
          </a:p>
          <a:p>
            <a:pPr marL="285750" indent="-285750">
              <a:buFont typeface="Arial" panose="020B0604020202020204" pitchFamily="34" charset="0"/>
              <a:buChar char="•"/>
            </a:pPr>
            <a:r>
              <a:rPr lang="en-US" dirty="0" err="1">
                <a:solidFill>
                  <a:schemeClr val="accent6">
                    <a:lumMod val="75000"/>
                  </a:schemeClr>
                </a:solidFill>
                <a:cs typeface="Times New Roman" panose="02020603050405020304" pitchFamily="18" charset="0"/>
              </a:rPr>
              <a:t>FactPopulation</a:t>
            </a:r>
            <a:r>
              <a:rPr lang="en-US" dirty="0">
                <a:solidFill>
                  <a:schemeClr val="accent6">
                    <a:lumMod val="75000"/>
                  </a:schemeClr>
                </a:solidFill>
                <a:cs typeface="Times New Roman" panose="02020603050405020304" pitchFamily="18" charset="0"/>
              </a:rPr>
              <a:t> as Fact table &amp; </a:t>
            </a:r>
            <a:r>
              <a:rPr lang="en-US" dirty="0" err="1">
                <a:solidFill>
                  <a:schemeClr val="accent6">
                    <a:lumMod val="75000"/>
                  </a:schemeClr>
                </a:solidFill>
                <a:cs typeface="Times New Roman" panose="02020603050405020304" pitchFamily="18" charset="0"/>
              </a:rPr>
              <a:t>DimRegion</a:t>
            </a:r>
            <a:r>
              <a:rPr lang="en-US" dirty="0">
                <a:solidFill>
                  <a:schemeClr val="accent6">
                    <a:lumMod val="75000"/>
                  </a:schemeClr>
                </a:solidFill>
                <a:cs typeface="Times New Roman" panose="02020603050405020304" pitchFamily="18" charset="0"/>
              </a:rPr>
              <a:t> and </a:t>
            </a:r>
            <a:r>
              <a:rPr lang="en-US" dirty="0" err="1">
                <a:solidFill>
                  <a:schemeClr val="accent6">
                    <a:lumMod val="75000"/>
                  </a:schemeClr>
                </a:solidFill>
                <a:cs typeface="Times New Roman" panose="02020603050405020304" pitchFamily="18" charset="0"/>
              </a:rPr>
              <a:t>DimAge</a:t>
            </a:r>
            <a:r>
              <a:rPr lang="en-US" dirty="0">
                <a:solidFill>
                  <a:schemeClr val="accent6">
                    <a:lumMod val="75000"/>
                  </a:schemeClr>
                </a:solidFill>
                <a:cs typeface="Times New Roman" panose="02020603050405020304" pitchFamily="18" charset="0"/>
              </a:rPr>
              <a:t> as dimensional tables</a:t>
            </a:r>
            <a:endParaRPr lang="en-IN" dirty="0">
              <a:solidFill>
                <a:schemeClr val="accent6">
                  <a:lumMod val="75000"/>
                </a:schemeClr>
              </a:solidFill>
              <a:cs typeface="Times New Roman" panose="02020603050405020304" pitchFamily="18" charset="0"/>
            </a:endParaRPr>
          </a:p>
        </p:txBody>
      </p:sp>
    </p:spTree>
    <p:extLst>
      <p:ext uri="{BB962C8B-B14F-4D97-AF65-F5344CB8AC3E}">
        <p14:creationId xmlns:p14="http://schemas.microsoft.com/office/powerpoint/2010/main" val="10234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DATA ANALYSIS</a:t>
            </a:r>
            <a:endParaRPr lang="en-IN"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solidFill>
                  <a:schemeClr val="accent6">
                    <a:lumMod val="75000"/>
                  </a:schemeClr>
                </a:solidFill>
                <a:cs typeface="Times New Roman" panose="02020603050405020304" pitchFamily="18" charset="0"/>
              </a:rPr>
              <a:t>I analyzed the data and created some DAX measures to enrich my analysis</a:t>
            </a:r>
          </a:p>
          <a:p>
            <a:pPr marL="285750" indent="-285750">
              <a:buFont typeface="Arial" panose="020B0604020202020204" pitchFamily="34" charset="0"/>
              <a:buChar char="•"/>
            </a:pPr>
            <a:endParaRPr lang="en-US" dirty="0">
              <a:solidFill>
                <a:schemeClr val="accent6">
                  <a:lumMod val="75000"/>
                </a:schemeClr>
              </a:solidFill>
              <a:cs typeface="Times New Roman" panose="02020603050405020304" pitchFamily="18" charset="0"/>
            </a:endParaRPr>
          </a:p>
          <a:p>
            <a:pPr marL="285750" indent="-285750">
              <a:buFont typeface="Arial" panose="020B0604020202020204" pitchFamily="34" charset="0"/>
              <a:buChar char="•"/>
            </a:pPr>
            <a:r>
              <a:rPr lang="en-US" dirty="0">
                <a:solidFill>
                  <a:schemeClr val="accent6">
                    <a:lumMod val="75000"/>
                  </a:schemeClr>
                </a:solidFill>
                <a:cs typeface="Times New Roman" panose="02020603050405020304" pitchFamily="18" charset="0"/>
              </a:rPr>
              <a:t>To analyze the population data, I created several measures. These include the number of countries, the </a:t>
            </a:r>
          </a:p>
          <a:p>
            <a:r>
              <a:rPr lang="en-US" dirty="0">
                <a:solidFill>
                  <a:schemeClr val="accent6">
                    <a:lumMod val="75000"/>
                  </a:schemeClr>
                </a:solidFill>
                <a:cs typeface="Times New Roman" panose="02020603050405020304" pitchFamily="18" charset="0"/>
              </a:rPr>
              <a:t>     average population, and the population running total.</a:t>
            </a:r>
          </a:p>
          <a:p>
            <a:endParaRPr lang="en-US" dirty="0">
              <a:solidFill>
                <a:schemeClr val="accent6">
                  <a:lumMod val="75000"/>
                </a:schemeClr>
              </a:solidFill>
              <a:cs typeface="Times New Roman" panose="02020603050405020304" pitchFamily="18" charset="0"/>
            </a:endParaRPr>
          </a:p>
          <a:p>
            <a:pPr marL="285750" indent="-285750">
              <a:buFont typeface="Arial" panose="020B0604020202020204" pitchFamily="34" charset="0"/>
              <a:buChar char="•"/>
            </a:pPr>
            <a:r>
              <a:rPr lang="en-US" dirty="0">
                <a:solidFill>
                  <a:schemeClr val="accent6">
                    <a:lumMod val="75000"/>
                  </a:schemeClr>
                </a:solidFill>
                <a:cs typeface="Times New Roman" panose="02020603050405020304" pitchFamily="18" charset="0"/>
              </a:rPr>
              <a:t>I created a report using charts and slicers based on the data.</a:t>
            </a:r>
          </a:p>
          <a:p>
            <a:endParaRPr lang="en-US" dirty="0">
              <a:solidFill>
                <a:schemeClr val="bg1"/>
              </a:solidFill>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1823959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GB" sz="13800" dirty="0" smtClean="0"/>
              <a:t>FINDINGS</a:t>
            </a:r>
            <a:endParaRPr lang="en-IN" sz="13800" dirty="0"/>
          </a:p>
        </p:txBody>
      </p:sp>
    </p:spTree>
    <p:extLst>
      <p:ext uri="{BB962C8B-B14F-4D97-AF65-F5344CB8AC3E}">
        <p14:creationId xmlns:p14="http://schemas.microsoft.com/office/powerpoint/2010/main" val="589567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08891" y="2183484"/>
            <a:ext cx="6096000" cy="1323439"/>
          </a:xfrm>
          <a:prstGeom prst="rect">
            <a:avLst/>
          </a:prstGeom>
        </p:spPr>
        <p:txBody>
          <a:bodyPr>
            <a:spAutoFit/>
          </a:bodyPr>
          <a:lstStyle/>
          <a:p>
            <a:r>
              <a:rPr lang="en-US" sz="4000" dirty="0">
                <a:solidFill>
                  <a:schemeClr val="bg1">
                    <a:lumMod val="50000"/>
                  </a:schemeClr>
                </a:solidFill>
              </a:rPr>
              <a:t>Population = 943 billion</a:t>
            </a:r>
          </a:p>
          <a:p>
            <a:r>
              <a:rPr lang="en-US" sz="4000" dirty="0">
                <a:solidFill>
                  <a:schemeClr val="bg1">
                    <a:lumMod val="50000"/>
                  </a:schemeClr>
                </a:solidFill>
              </a:rPr>
              <a:t>Number of countries = 194</a:t>
            </a:r>
            <a:endParaRPr lang="en-IN" sz="4000" dirty="0">
              <a:solidFill>
                <a:schemeClr val="bg1">
                  <a:lumMod val="50000"/>
                </a:schemeClr>
              </a:solidFill>
            </a:endParaRPr>
          </a:p>
        </p:txBody>
      </p:sp>
    </p:spTree>
    <p:extLst>
      <p:ext uri="{BB962C8B-B14F-4D97-AF65-F5344CB8AC3E}">
        <p14:creationId xmlns:p14="http://schemas.microsoft.com/office/powerpoint/2010/main" val="2307429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chemeClr val="bg1">
                    <a:lumMod val="50000"/>
                  </a:schemeClr>
                </a:solidFill>
              </a:rPr>
              <a:t>What is the composition of the male and female populations worldwide?</a:t>
            </a:r>
            <a:r>
              <a:rPr lang="en-IN" sz="2400" b="1" dirty="0">
                <a:solidFill>
                  <a:schemeClr val="bg1">
                    <a:lumMod val="50000"/>
                  </a:schemeClr>
                </a:solidFill>
              </a:rPr>
              <a:t/>
            </a:r>
            <a:br>
              <a:rPr lang="en-IN" sz="2400" b="1" dirty="0">
                <a:solidFill>
                  <a:schemeClr val="bg1">
                    <a:lumMod val="50000"/>
                  </a:schemeClr>
                </a:solidFill>
              </a:rPr>
            </a:br>
            <a:endParaRPr lang="en-IN" sz="2400" dirty="0">
              <a:solidFill>
                <a:schemeClr val="bg1">
                  <a:lumMod val="50000"/>
                </a:schemeClr>
              </a:solidFill>
            </a:endParaRPr>
          </a:p>
        </p:txBody>
      </p:sp>
      <p:sp>
        <p:nvSpPr>
          <p:cNvPr id="3" name="Content Placeholder 2"/>
          <p:cNvSpPr>
            <a:spLocks noGrp="1"/>
          </p:cNvSpPr>
          <p:nvPr>
            <p:ph idx="1"/>
          </p:nvPr>
        </p:nvSpPr>
        <p:spPr/>
        <p:txBody>
          <a:bodyPr/>
          <a:lstStyle/>
          <a:p>
            <a:r>
              <a:rPr lang="en-US" dirty="0">
                <a:solidFill>
                  <a:schemeClr val="bg1">
                    <a:lumMod val="50000"/>
                  </a:schemeClr>
                </a:solidFill>
              </a:rPr>
              <a:t>Across the world, the male and female populations are distributed almost equally, with only slight variations.</a:t>
            </a:r>
            <a:endParaRPr lang="en-IN" dirty="0">
              <a:solidFill>
                <a:schemeClr val="bg1">
                  <a:lumMod val="50000"/>
                </a:schemeClr>
              </a:solidFill>
            </a:endParaRPr>
          </a:p>
          <a:p>
            <a:endParaRPr lang="en-IN" dirty="0">
              <a:solidFill>
                <a:schemeClr val="bg1">
                  <a:lumMod val="50000"/>
                </a:schemeClr>
              </a:solidFill>
            </a:endParaRPr>
          </a:p>
        </p:txBody>
      </p:sp>
      <p:pic>
        <p:nvPicPr>
          <p:cNvPr id="5" name="Picture 4"/>
          <p:cNvPicPr>
            <a:picLocks noChangeAspect="1"/>
          </p:cNvPicPr>
          <p:nvPr/>
        </p:nvPicPr>
        <p:blipFill>
          <a:blip r:embed="rId2"/>
          <a:stretch>
            <a:fillRect/>
          </a:stretch>
        </p:blipFill>
        <p:spPr>
          <a:xfrm>
            <a:off x="5094921" y="3668834"/>
            <a:ext cx="2972215" cy="1619476"/>
          </a:xfrm>
          <a:prstGeom prst="rect">
            <a:avLst/>
          </a:prstGeom>
        </p:spPr>
      </p:pic>
    </p:spTree>
    <p:extLst>
      <p:ext uri="{BB962C8B-B14F-4D97-AF65-F5344CB8AC3E}">
        <p14:creationId xmlns:p14="http://schemas.microsoft.com/office/powerpoint/2010/main" val="957262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728C3E1-D10B-4426-B05E-8E1CAFF03C24}">
  <ds:schemaRefs>
    <ds:schemaRef ds:uri="http://schemas.microsoft.com/sharepoint/v3/contenttype/forms"/>
  </ds:schemaRefs>
</ds:datastoreItem>
</file>

<file path=customXml/itemProps2.xml><?xml version="1.0" encoding="utf-8"?>
<ds:datastoreItem xmlns:ds="http://schemas.openxmlformats.org/officeDocument/2006/customXml" ds:itemID="{47B8899B-5794-42FB-9137-8220A7376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9290C9-6505-4B77-B628-A44276CB9D85}">
  <ds:schemaRefs>
    <ds:schemaRef ds:uri="http://schemas.microsoft.com/office/2006/documentManagement/types"/>
    <ds:schemaRef ds:uri="http://purl.org/dc/dcmitype/"/>
    <ds:schemaRef ds:uri="16c05727-aa75-4e4a-9b5f-8a80a1165891"/>
    <ds:schemaRef ds:uri="http://schemas.openxmlformats.org/package/2006/metadata/core-properties"/>
    <ds:schemaRef ds:uri="http://purl.org/dc/elements/1.1/"/>
    <ds:schemaRef ds:uri="http://schemas.microsoft.com/office/infopath/2007/PartnerControls"/>
    <ds:schemaRef ds:uri="http://www.w3.org/XML/1998/namespace"/>
    <ds:schemaRef ds:uri="71af3243-3dd4-4a8d-8c0d-dd76da1f02a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Feathered design</Template>
  <TotalTime>0</TotalTime>
  <Words>869</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Calibri</vt:lpstr>
      <vt:lpstr>Century Schoolbook</vt:lpstr>
      <vt:lpstr>Corbel</vt:lpstr>
      <vt:lpstr>High Tower Text</vt:lpstr>
      <vt:lpstr>Times New Roman</vt:lpstr>
      <vt:lpstr>Feathered</vt:lpstr>
      <vt:lpstr>WORLD POPULATION  ANALYSIS</vt:lpstr>
      <vt:lpstr>DATASET OVERVIEW</vt:lpstr>
      <vt:lpstr>TOOLS USED</vt:lpstr>
      <vt:lpstr>DATA CLEANING</vt:lpstr>
      <vt:lpstr>DATA MODELLING</vt:lpstr>
      <vt:lpstr>DATA ANALYSIS</vt:lpstr>
      <vt:lpstr>PowerPoint Presentation</vt:lpstr>
      <vt:lpstr>PowerPoint Presentation</vt:lpstr>
      <vt:lpstr>What is the composition of the male and female populations worldwide? </vt:lpstr>
      <vt:lpstr>Which region is highly populated? </vt:lpstr>
      <vt:lpstr>Which age group category has the highest population? </vt:lpstr>
      <vt:lpstr>Africa, Oceania and North America shows a steady upward trend in population growth over time. The  population begins at a relatively low level and increases consistently, reaching significantly higher levels by  the end of the timeline.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2025-05-12T08:48:08Z</dcterms:created>
  <dcterms:modified xsi:type="dcterms:W3CDTF">2025-05-12T09:42:22Z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