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5F38-5618-23F8-4E63-FCB804A8D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4A80B-29D6-914F-C23F-ECF49ABB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1FAF-CFFD-F8DB-0B86-A416633F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813A-3713-9CF9-7BE4-096E664F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E166-4EA0-09B9-F3F7-A4AC1075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7B11-18BF-59C9-5E1C-61A3C48B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16AF1-1C18-6A9A-69C1-AB9514E47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E660-A11C-5379-4F2C-D738B6A6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659B-D33B-71AB-E5B8-7ED36D7D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9E5B-49DC-EB30-3A48-5B59688E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54538-C2F7-E8B7-BDD9-F2C0E4644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7384-691E-2355-B07C-45E5B86B8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C000-B1B9-388B-65D6-03B57A23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626E-E893-549D-5031-A0C42103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B884-74A9-A074-3081-C5520AC3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E703-09A9-C48D-2D93-9974FAC1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AB97-35A9-50F5-DE4C-FD5791BD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8FA8-E68E-6E87-1581-0E0CA62C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8F16-3284-BAE0-118E-619FA5E9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B57A4-3969-CE4A-536D-072898EC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A036-864F-2EE0-893F-1C5CBE7E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EA4C-7496-3C48-357B-BBED12C4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B511-2DAB-4E01-6C9B-8CCFAF1C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45D3-BA14-88D6-14EF-E16E9EF9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B6B7-795A-38CF-796B-85631A55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1F31-E935-66C6-4F05-A9D728BF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AC18-DAA7-D1BF-24FD-A3BEB5271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1A010-6E9A-6A7D-BDCC-1343A3BD4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9EAE-E857-8FCB-CF36-FF5B198D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8C654-F7B3-62CE-5A96-F31DEDD6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EE2C2-673E-AEBC-A7CF-49B6B8B1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9C30-7A9B-C505-8F7D-C26697C6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04C57-05E3-D93E-D359-EE5E600C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97B91-5FBC-EBCF-A79C-4266EA50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AA123-65C8-BED5-309A-F74CEBCED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9140E-C735-75A8-3431-0518C1E84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E0838-9FEC-C24F-B221-0E25F3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4BA67-8113-034F-C83E-BA3891DB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462F2-2C3F-F77A-872B-FBDE7180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C3D2-AE8A-901D-04AB-50994CB3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0F499-B388-CEEC-F428-F5D6DD8B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08610-CBB9-5BD8-769B-3FF500F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A00D6-15EC-808D-D2D4-210DA23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3C355-9554-0D64-8958-CE864349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0AD2C-C24D-AAB7-986A-0D96474B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9F60-F3D6-D8BB-4895-2596F303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BD54-56AF-FAC8-FD24-2DD8F333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F500-288B-B1BC-B095-5E39AB8D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27FEF-E10F-A9A2-E7A7-24F4FF860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225A1-524B-9F80-AC63-8FA34EA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537E3-EB1F-A388-4435-E5E149B7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57C3-CECD-B876-2CDC-E7A65F6A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E206-1736-14D6-3B87-BC684890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20C70-EB1C-6902-1376-7FF22789E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0E794-9D39-3FD8-2F60-F55FDFCC1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F64F-982D-E484-F987-8F8064A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16A47-2E62-B745-E22D-5D2ED262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B2F68-0ECB-7768-7D09-0E243E6E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B2746-6674-62C9-4055-9610EA16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DC5AC-5758-6084-67B8-6F2A3FB0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36072-1A1F-DDB9-EF53-600FAD495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22FE4-42E1-1C4E-B735-9E073424945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3E46-B2FD-6881-7EEC-DA15C9FB7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1E6E-0CE8-EB56-4BA9-0EF3B4150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982D8-2FE9-8E4C-9C8C-D7B629DA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DFDE-193F-8E3C-3FA6-A9F638A00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SNR Calculation for Dithering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9E34D-0CEF-2814-E2AD-F9F945EF3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</a:t>
            </a:r>
            <a:r>
              <a:rPr lang="en-US" dirty="0" err="1"/>
              <a:t>Skemer</a:t>
            </a:r>
            <a:r>
              <a:rPr lang="en-US" dirty="0"/>
              <a:t>, ASTR 257</a:t>
            </a:r>
          </a:p>
        </p:txBody>
      </p:sp>
    </p:spTree>
    <p:extLst>
      <p:ext uri="{BB962C8B-B14F-4D97-AF65-F5344CB8AC3E}">
        <p14:creationId xmlns:p14="http://schemas.microsoft.com/office/powerpoint/2010/main" val="19696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709F-5826-EDED-F64A-0412FD46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Dithering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62D4-5527-FC71-3E09-B039753B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6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sky is bright in the infrared, but in good conditions, it is relatively flat over the small field-of-view of an infrared camera.</a:t>
            </a:r>
          </a:p>
          <a:p>
            <a:r>
              <a:rPr lang="en-US" dirty="0"/>
              <a:t>The telescope structure and optics also glow in the infrared, and they generally have some structure.  This is what dithering aims to subtract.  </a:t>
            </a:r>
          </a:p>
          <a:p>
            <a:r>
              <a:rPr lang="en-US" dirty="0"/>
              <a:t>It’s also good for averaging over detector non-uniformities, such as bad pixels.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F626D-53A2-394C-61ED-F09DB352A8FD}"/>
              </a:ext>
            </a:extLst>
          </p:cNvPr>
          <p:cNvSpPr/>
          <p:nvPr/>
        </p:nvSpPr>
        <p:spPr>
          <a:xfrm>
            <a:off x="4361793" y="4136231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6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33C9-A3B6-9300-1D8E-A5062D4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2-point dither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4B819-2B56-0FCD-3B18-347C49BF70CD}"/>
              </a:ext>
            </a:extLst>
          </p:cNvPr>
          <p:cNvSpPr/>
          <p:nvPr/>
        </p:nvSpPr>
        <p:spPr>
          <a:xfrm>
            <a:off x="1791589" y="2518484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A7617-5521-1019-2948-609824539145}"/>
              </a:ext>
            </a:extLst>
          </p:cNvPr>
          <p:cNvSpPr/>
          <p:nvPr/>
        </p:nvSpPr>
        <p:spPr>
          <a:xfrm>
            <a:off x="5355447" y="2518484"/>
            <a:ext cx="2522483" cy="25224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25EEE-C588-0F5D-9360-46BEE475E736}"/>
              </a:ext>
            </a:extLst>
          </p:cNvPr>
          <p:cNvSpPr/>
          <p:nvPr/>
        </p:nvSpPr>
        <p:spPr>
          <a:xfrm>
            <a:off x="8919305" y="2518484"/>
            <a:ext cx="2522483" cy="252248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60D33-2E95-779E-5C28-A8761DCF25B2}"/>
              </a:ext>
            </a:extLst>
          </p:cNvPr>
          <p:cNvSpPr txBox="1"/>
          <p:nvPr/>
        </p:nvSpPr>
        <p:spPr>
          <a:xfrm>
            <a:off x="4544375" y="3271893"/>
            <a:ext cx="58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759B3-3261-EBFB-63B2-15DE51740629}"/>
              </a:ext>
            </a:extLst>
          </p:cNvPr>
          <p:cNvSpPr txBox="1"/>
          <p:nvPr/>
        </p:nvSpPr>
        <p:spPr>
          <a:xfrm>
            <a:off x="8108233" y="3358391"/>
            <a:ext cx="58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=</a:t>
            </a:r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8FC0129E-D1CC-1A0A-1C9F-7ECA2C43EFED}"/>
              </a:ext>
            </a:extLst>
          </p:cNvPr>
          <p:cNvSpPr/>
          <p:nvPr/>
        </p:nvSpPr>
        <p:spPr>
          <a:xfrm>
            <a:off x="2026508" y="3645243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BFEC5-933E-B920-6A5B-12EEFCC2CEB0}"/>
              </a:ext>
            </a:extLst>
          </p:cNvPr>
          <p:cNvSpPr/>
          <p:nvPr/>
        </p:nvSpPr>
        <p:spPr>
          <a:xfrm>
            <a:off x="5355446" y="2518484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E40A8DC1-BC0B-CE65-3054-9E0E526C7092}"/>
              </a:ext>
            </a:extLst>
          </p:cNvPr>
          <p:cNvSpPr/>
          <p:nvPr/>
        </p:nvSpPr>
        <p:spPr>
          <a:xfrm>
            <a:off x="7266270" y="3575837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5EC3CBEC-8EFD-7061-81FD-03D39AD62B42}"/>
              </a:ext>
            </a:extLst>
          </p:cNvPr>
          <p:cNvSpPr/>
          <p:nvPr/>
        </p:nvSpPr>
        <p:spPr>
          <a:xfrm>
            <a:off x="9177093" y="3575836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>
            <a:extLst>
              <a:ext uri="{FF2B5EF4-FFF2-40B4-BE49-F238E27FC236}">
                <a16:creationId xmlns:a16="http://schemas.microsoft.com/office/drawing/2014/main" id="{BD5A9DC7-B81B-6F4D-9045-DC32A433CFA0}"/>
              </a:ext>
            </a:extLst>
          </p:cNvPr>
          <p:cNvSpPr/>
          <p:nvPr/>
        </p:nvSpPr>
        <p:spPr>
          <a:xfrm>
            <a:off x="10762877" y="3575836"/>
            <a:ext cx="407773" cy="407773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6CD45-7118-625E-EE0D-83788F1C1CEE}"/>
              </a:ext>
            </a:extLst>
          </p:cNvPr>
          <p:cNvSpPr txBox="1"/>
          <p:nvPr/>
        </p:nvSpPr>
        <p:spPr>
          <a:xfrm>
            <a:off x="1395604" y="5569545"/>
            <a:ext cx="1004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telescope.  The background pattern stays fixed on the detector while the star moves.  When you subtract the images, the background goes away and you’re left with a positive and a negative image of the star.</a:t>
            </a:r>
          </a:p>
        </p:txBody>
      </p:sp>
    </p:spTree>
    <p:extLst>
      <p:ext uri="{BB962C8B-B14F-4D97-AF65-F5344CB8AC3E}">
        <p14:creationId xmlns:p14="http://schemas.microsoft.com/office/powerpoint/2010/main" val="196903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33C9-A3B6-9300-1D8E-A5062D4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data from a 2-point dither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25EEE-C588-0F5D-9360-46BEE475E736}"/>
              </a:ext>
            </a:extLst>
          </p:cNvPr>
          <p:cNvSpPr/>
          <p:nvPr/>
        </p:nvSpPr>
        <p:spPr>
          <a:xfrm>
            <a:off x="442570" y="2368875"/>
            <a:ext cx="2522483" cy="252248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5EC3CBEC-8EFD-7061-81FD-03D39AD62B42}"/>
              </a:ext>
            </a:extLst>
          </p:cNvPr>
          <p:cNvSpPr/>
          <p:nvPr/>
        </p:nvSpPr>
        <p:spPr>
          <a:xfrm>
            <a:off x="700358" y="3426227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>
            <a:extLst>
              <a:ext uri="{FF2B5EF4-FFF2-40B4-BE49-F238E27FC236}">
                <a16:creationId xmlns:a16="http://schemas.microsoft.com/office/drawing/2014/main" id="{BD5A9DC7-B81B-6F4D-9045-DC32A433CFA0}"/>
              </a:ext>
            </a:extLst>
          </p:cNvPr>
          <p:cNvSpPr/>
          <p:nvPr/>
        </p:nvSpPr>
        <p:spPr>
          <a:xfrm>
            <a:off x="2286142" y="3426227"/>
            <a:ext cx="407773" cy="407773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6CD45-7118-625E-EE0D-83788F1C1CEE}"/>
              </a:ext>
            </a:extLst>
          </p:cNvPr>
          <p:cNvSpPr txBox="1"/>
          <p:nvPr/>
        </p:nvSpPr>
        <p:spPr>
          <a:xfrm>
            <a:off x="1395604" y="5569545"/>
            <a:ext cx="1004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 out small regions around the positive and negative star.  Align and subtract to get a combined image that contains all of the flux, with none of the background structure.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9AF15F-DD4D-3492-0EB3-404E3A1C65EA}"/>
              </a:ext>
            </a:extLst>
          </p:cNvPr>
          <p:cNvSpPr/>
          <p:nvPr/>
        </p:nvSpPr>
        <p:spPr>
          <a:xfrm>
            <a:off x="543697" y="3249827"/>
            <a:ext cx="741406" cy="75376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7A3D7-C77E-471F-E4BF-3286358394B9}"/>
              </a:ext>
            </a:extLst>
          </p:cNvPr>
          <p:cNvSpPr/>
          <p:nvPr/>
        </p:nvSpPr>
        <p:spPr>
          <a:xfrm>
            <a:off x="2119325" y="3249827"/>
            <a:ext cx="741406" cy="75376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white sun in a gray square with orange dots&#10;&#10;Description automatically generated">
            <a:extLst>
              <a:ext uri="{FF2B5EF4-FFF2-40B4-BE49-F238E27FC236}">
                <a16:creationId xmlns:a16="http://schemas.microsoft.com/office/drawing/2014/main" id="{60E4AA6D-A14C-49A0-E5D6-C144F044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0" y="2984500"/>
            <a:ext cx="825500" cy="889000"/>
          </a:xfrm>
          <a:prstGeom prst="rect">
            <a:avLst/>
          </a:prstGeom>
        </p:spPr>
      </p:pic>
      <p:pic>
        <p:nvPicPr>
          <p:cNvPr id="19" name="Picture 18" descr="A black sun with purple squares&#10;&#10;Description automatically generated">
            <a:extLst>
              <a:ext uri="{FF2B5EF4-FFF2-40B4-BE49-F238E27FC236}">
                <a16:creationId xmlns:a16="http://schemas.microsoft.com/office/drawing/2014/main" id="{EFE4E790-929B-8FCC-1716-F1F15C65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12" y="3000261"/>
            <a:ext cx="850900" cy="889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4E844A-836E-D0E0-8404-46D3F273D634}"/>
              </a:ext>
            </a:extLst>
          </p:cNvPr>
          <p:cNvSpPr txBox="1"/>
          <p:nvPr/>
        </p:nvSpPr>
        <p:spPr>
          <a:xfrm>
            <a:off x="6517697" y="2918395"/>
            <a:ext cx="58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4B8B5-51D8-1F07-6A92-066E8C1E2795}"/>
              </a:ext>
            </a:extLst>
          </p:cNvPr>
          <p:cNvSpPr txBox="1"/>
          <p:nvPr/>
        </p:nvSpPr>
        <p:spPr>
          <a:xfrm>
            <a:off x="8058806" y="2936929"/>
            <a:ext cx="58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=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D97C61-D281-4140-CB55-20E249216846}"/>
              </a:ext>
            </a:extLst>
          </p:cNvPr>
          <p:cNvSpPr/>
          <p:nvPr/>
        </p:nvSpPr>
        <p:spPr>
          <a:xfrm>
            <a:off x="8740068" y="3080238"/>
            <a:ext cx="747595" cy="7537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n 25">
            <a:extLst>
              <a:ext uri="{FF2B5EF4-FFF2-40B4-BE49-F238E27FC236}">
                <a16:creationId xmlns:a16="http://schemas.microsoft.com/office/drawing/2014/main" id="{BB846AEC-FBD6-6B1C-52AF-B0AA153A2F43}"/>
              </a:ext>
            </a:extLst>
          </p:cNvPr>
          <p:cNvSpPr/>
          <p:nvPr/>
        </p:nvSpPr>
        <p:spPr>
          <a:xfrm>
            <a:off x="8905863" y="3256637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33C9-A3B6-9300-1D8E-A5062D4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dither (or n-point dither)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4B819-2B56-0FCD-3B18-347C49BF70CD}"/>
              </a:ext>
            </a:extLst>
          </p:cNvPr>
          <p:cNvSpPr/>
          <p:nvPr/>
        </p:nvSpPr>
        <p:spPr>
          <a:xfrm>
            <a:off x="3064335" y="1529944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A7617-5521-1019-2948-609824539145}"/>
              </a:ext>
            </a:extLst>
          </p:cNvPr>
          <p:cNvSpPr/>
          <p:nvPr/>
        </p:nvSpPr>
        <p:spPr>
          <a:xfrm>
            <a:off x="6628193" y="1529944"/>
            <a:ext cx="2522483" cy="25224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8FC0129E-D1CC-1A0A-1C9F-7ECA2C43EFED}"/>
              </a:ext>
            </a:extLst>
          </p:cNvPr>
          <p:cNvSpPr/>
          <p:nvPr/>
        </p:nvSpPr>
        <p:spPr>
          <a:xfrm>
            <a:off x="3373395" y="1940011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BFEC5-933E-B920-6A5B-12EEFCC2CEB0}"/>
              </a:ext>
            </a:extLst>
          </p:cNvPr>
          <p:cNvSpPr/>
          <p:nvPr/>
        </p:nvSpPr>
        <p:spPr>
          <a:xfrm>
            <a:off x="6628192" y="1529944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E40A8DC1-BC0B-CE65-3054-9E0E526C7092}"/>
              </a:ext>
            </a:extLst>
          </p:cNvPr>
          <p:cNvSpPr/>
          <p:nvPr/>
        </p:nvSpPr>
        <p:spPr>
          <a:xfrm>
            <a:off x="8372697" y="1896760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510A9C-3BED-6642-B43D-E8499160A489}"/>
              </a:ext>
            </a:extLst>
          </p:cNvPr>
          <p:cNvSpPr/>
          <p:nvPr/>
        </p:nvSpPr>
        <p:spPr>
          <a:xfrm>
            <a:off x="3064335" y="4301749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33667-72AA-9703-FA3F-EDFABA68697D}"/>
              </a:ext>
            </a:extLst>
          </p:cNvPr>
          <p:cNvSpPr/>
          <p:nvPr/>
        </p:nvSpPr>
        <p:spPr>
          <a:xfrm>
            <a:off x="6628193" y="4301749"/>
            <a:ext cx="2522483" cy="25224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n 15">
            <a:extLst>
              <a:ext uri="{FF2B5EF4-FFF2-40B4-BE49-F238E27FC236}">
                <a16:creationId xmlns:a16="http://schemas.microsoft.com/office/drawing/2014/main" id="{456BB9F1-0C08-A309-D291-9491ADEE2781}"/>
              </a:ext>
            </a:extLst>
          </p:cNvPr>
          <p:cNvSpPr/>
          <p:nvPr/>
        </p:nvSpPr>
        <p:spPr>
          <a:xfrm>
            <a:off x="3373394" y="6085102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3E0AA6-3887-0F23-9F42-C29EE57A552C}"/>
              </a:ext>
            </a:extLst>
          </p:cNvPr>
          <p:cNvSpPr/>
          <p:nvPr/>
        </p:nvSpPr>
        <p:spPr>
          <a:xfrm>
            <a:off x="6628192" y="4301749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9D9834E8-63A1-F65A-4166-5CCB57FD3BE4}"/>
              </a:ext>
            </a:extLst>
          </p:cNvPr>
          <p:cNvSpPr/>
          <p:nvPr/>
        </p:nvSpPr>
        <p:spPr>
          <a:xfrm>
            <a:off x="8372698" y="6070457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33C9-A3B6-9300-1D8E-A5062D4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dither (or n-point dither)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4B819-2B56-0FCD-3B18-347C49BF70CD}"/>
              </a:ext>
            </a:extLst>
          </p:cNvPr>
          <p:cNvSpPr/>
          <p:nvPr/>
        </p:nvSpPr>
        <p:spPr>
          <a:xfrm>
            <a:off x="222281" y="2654409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A7617-5521-1019-2948-609824539145}"/>
              </a:ext>
            </a:extLst>
          </p:cNvPr>
          <p:cNvSpPr/>
          <p:nvPr/>
        </p:nvSpPr>
        <p:spPr>
          <a:xfrm>
            <a:off x="6751620" y="2654409"/>
            <a:ext cx="2522483" cy="25224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8FC0129E-D1CC-1A0A-1C9F-7ECA2C43EFED}"/>
              </a:ext>
            </a:extLst>
          </p:cNvPr>
          <p:cNvSpPr/>
          <p:nvPr/>
        </p:nvSpPr>
        <p:spPr>
          <a:xfrm>
            <a:off x="531341" y="3064476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BFEC5-933E-B920-6A5B-12EEFCC2CEB0}"/>
              </a:ext>
            </a:extLst>
          </p:cNvPr>
          <p:cNvSpPr/>
          <p:nvPr/>
        </p:nvSpPr>
        <p:spPr>
          <a:xfrm>
            <a:off x="6751619" y="2654409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E40A8DC1-BC0B-CE65-3054-9E0E526C7092}"/>
              </a:ext>
            </a:extLst>
          </p:cNvPr>
          <p:cNvSpPr/>
          <p:nvPr/>
        </p:nvSpPr>
        <p:spPr>
          <a:xfrm>
            <a:off x="8496124" y="3021225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510A9C-3BED-6642-B43D-E8499160A489}"/>
              </a:ext>
            </a:extLst>
          </p:cNvPr>
          <p:cNvSpPr/>
          <p:nvPr/>
        </p:nvSpPr>
        <p:spPr>
          <a:xfrm>
            <a:off x="4089805" y="2654409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33667-72AA-9703-FA3F-EDFABA68697D}"/>
              </a:ext>
            </a:extLst>
          </p:cNvPr>
          <p:cNvSpPr/>
          <p:nvPr/>
        </p:nvSpPr>
        <p:spPr>
          <a:xfrm>
            <a:off x="9387160" y="2654409"/>
            <a:ext cx="2522483" cy="25224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n 15">
            <a:extLst>
              <a:ext uri="{FF2B5EF4-FFF2-40B4-BE49-F238E27FC236}">
                <a16:creationId xmlns:a16="http://schemas.microsoft.com/office/drawing/2014/main" id="{456BB9F1-0C08-A309-D291-9491ADEE2781}"/>
              </a:ext>
            </a:extLst>
          </p:cNvPr>
          <p:cNvSpPr/>
          <p:nvPr/>
        </p:nvSpPr>
        <p:spPr>
          <a:xfrm>
            <a:off x="4398864" y="4437762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3E0AA6-3887-0F23-9F42-C29EE57A552C}"/>
              </a:ext>
            </a:extLst>
          </p:cNvPr>
          <p:cNvSpPr/>
          <p:nvPr/>
        </p:nvSpPr>
        <p:spPr>
          <a:xfrm>
            <a:off x="9387159" y="2654409"/>
            <a:ext cx="2522483" cy="252248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9D9834E8-63A1-F65A-4166-5CCB57FD3BE4}"/>
              </a:ext>
            </a:extLst>
          </p:cNvPr>
          <p:cNvSpPr/>
          <p:nvPr/>
        </p:nvSpPr>
        <p:spPr>
          <a:xfrm>
            <a:off x="11131665" y="4423117"/>
            <a:ext cx="407773" cy="407773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73B5D-A0D3-39DF-9A88-D5D6BAD76334}"/>
              </a:ext>
            </a:extLst>
          </p:cNvPr>
          <p:cNvSpPr txBox="1"/>
          <p:nvPr/>
        </p:nvSpPr>
        <p:spPr>
          <a:xfrm>
            <a:off x="2776437" y="3407454"/>
            <a:ext cx="58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-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42154550-504B-4384-0B5E-21C88528D340}"/>
              </a:ext>
            </a:extLst>
          </p:cNvPr>
          <p:cNvSpPr/>
          <p:nvPr/>
        </p:nvSpPr>
        <p:spPr>
          <a:xfrm>
            <a:off x="3788448" y="2567912"/>
            <a:ext cx="8403552" cy="2869061"/>
          </a:xfrm>
          <a:prstGeom prst="bracketPair">
            <a:avLst>
              <a:gd name="adj" fmla="val 719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B08C9-8BCD-FDC9-EC4E-2849E581E769}"/>
              </a:ext>
            </a:extLst>
          </p:cNvPr>
          <p:cNvSpPr txBox="1"/>
          <p:nvPr/>
        </p:nvSpPr>
        <p:spPr>
          <a:xfrm rot="16200000">
            <a:off x="2418804" y="3817775"/>
            <a:ext cx="245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01A57-C0F2-96E2-947E-5E7784FE8101}"/>
              </a:ext>
            </a:extLst>
          </p:cNvPr>
          <p:cNvSpPr txBox="1"/>
          <p:nvPr/>
        </p:nvSpPr>
        <p:spPr>
          <a:xfrm>
            <a:off x="222281" y="5798194"/>
            <a:ext cx="1159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Take frames with star in 4 positions.  </a:t>
            </a:r>
          </a:p>
          <a:p>
            <a:pPr marL="342900" indent="-342900">
              <a:buAutoNum type="arabicParenR"/>
            </a:pPr>
            <a:r>
              <a:rPr lang="en-US" dirty="0"/>
              <a:t>For each position, subtract the average background from the equivalent location in the other 3 images.  </a:t>
            </a:r>
          </a:p>
          <a:p>
            <a:pPr marL="342900" indent="-342900">
              <a:buAutoNum type="arabicParenR"/>
            </a:pPr>
            <a:r>
              <a:rPr lang="en-US" dirty="0"/>
              <a:t>Align and add the four background-subtracted positions together.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BF51D-418A-66A9-24BB-71B51FA17BAC}"/>
              </a:ext>
            </a:extLst>
          </p:cNvPr>
          <p:cNvSpPr/>
          <p:nvPr/>
        </p:nvSpPr>
        <p:spPr>
          <a:xfrm>
            <a:off x="364524" y="2891481"/>
            <a:ext cx="741406" cy="75376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40C930-B18E-B2F6-1E79-83849049C24C}"/>
              </a:ext>
            </a:extLst>
          </p:cNvPr>
          <p:cNvSpPr/>
          <p:nvPr/>
        </p:nvSpPr>
        <p:spPr>
          <a:xfrm>
            <a:off x="4232047" y="2848230"/>
            <a:ext cx="741406" cy="75376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720E7E-323A-77BA-31C7-495550F1A6FD}"/>
              </a:ext>
            </a:extLst>
          </p:cNvPr>
          <p:cNvSpPr/>
          <p:nvPr/>
        </p:nvSpPr>
        <p:spPr>
          <a:xfrm>
            <a:off x="6924033" y="2848230"/>
            <a:ext cx="741406" cy="75376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722C8A-612E-00BA-57C6-19699EE6AEDC}"/>
              </a:ext>
            </a:extLst>
          </p:cNvPr>
          <p:cNvSpPr/>
          <p:nvPr/>
        </p:nvSpPr>
        <p:spPr>
          <a:xfrm>
            <a:off x="9576380" y="2804545"/>
            <a:ext cx="741406" cy="75376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57E6-45CA-11FF-A7A8-2DCEF1A5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4-point dither is higher SNR than 2-point dither</a:t>
            </a:r>
          </a:p>
        </p:txBody>
      </p:sp>
      <p:pic>
        <p:nvPicPr>
          <p:cNvPr id="14" name="Picture 13" descr="A black square root and a black line&#10;&#10;Description automatically generated">
            <a:extLst>
              <a:ext uri="{FF2B5EF4-FFF2-40B4-BE49-F238E27FC236}">
                <a16:creationId xmlns:a16="http://schemas.microsoft.com/office/drawing/2014/main" id="{C02A5237-4461-6A42-F199-59A3D84B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4587231"/>
            <a:ext cx="4610100" cy="889000"/>
          </a:xfrm>
          <a:prstGeom prst="rect">
            <a:avLst/>
          </a:prstGeom>
        </p:spPr>
      </p:pic>
      <p:pic>
        <p:nvPicPr>
          <p:cNvPr id="16" name="Picture 15" descr="A math equation with a square root&#10;&#10;Description automatically generated">
            <a:extLst>
              <a:ext uri="{FF2B5EF4-FFF2-40B4-BE49-F238E27FC236}">
                <a16:creationId xmlns:a16="http://schemas.microsoft.com/office/drawing/2014/main" id="{9EBC6D84-6D3A-6EB9-C207-BB7A7F4E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0" y="3454700"/>
            <a:ext cx="3949700" cy="1028700"/>
          </a:xfrm>
          <a:prstGeom prst="rect">
            <a:avLst/>
          </a:prstGeom>
        </p:spPr>
      </p:pic>
      <p:pic>
        <p:nvPicPr>
          <p:cNvPr id="18" name="Picture 1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245E30E-F770-043C-69AE-EE23666F8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0" y="1381769"/>
            <a:ext cx="3302000" cy="825500"/>
          </a:xfrm>
          <a:prstGeom prst="rect">
            <a:avLst/>
          </a:prstGeom>
        </p:spPr>
      </p:pic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32DFA2-D050-F707-5530-38B89EC1C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250" y="2292457"/>
            <a:ext cx="3111500" cy="800100"/>
          </a:xfrm>
          <a:prstGeom prst="rect">
            <a:avLst/>
          </a:prstGeom>
        </p:spPr>
      </p:pic>
      <p:pic>
        <p:nvPicPr>
          <p:cNvPr id="22" name="Picture 21" descr="A square root of a mathematical equation&#10;&#10;Description automatically generated">
            <a:extLst>
              <a:ext uri="{FF2B5EF4-FFF2-40B4-BE49-F238E27FC236}">
                <a16:creationId xmlns:a16="http://schemas.microsoft.com/office/drawing/2014/main" id="{8FBF89C5-DA86-21B4-10BE-E6C70EC12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250" y="5834662"/>
            <a:ext cx="5143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0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5AA1-6625-2D63-2418-51352276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LaTeX in case I ever have to change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CF1E-8F82-06E5-6E18-4DA0AC43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SNR_{1-of-2-dithers}=\frac{\frac{S}{2}}{\sqrt(\frac{N}{2}+\frac{N}{2})}</a:t>
            </a:r>
          </a:p>
          <a:p>
            <a:r>
              <a:rPr lang="en-US" dirty="0"/>
              <a:t> SNR_{2-of-2-dithers}=\frac{S}{\sqrt(2N)}</a:t>
            </a:r>
          </a:p>
          <a:p>
            <a:r>
              <a:rPr lang="en-US" dirty="0"/>
              <a:t> SNR_{1-of-4-dithers}=\frac{\frac{S}{4}}{\sqrt(\frac{N}{4}+\frac{N}{4*\sqrt(3)})}</a:t>
            </a:r>
          </a:p>
          <a:p>
            <a:r>
              <a:rPr lang="en-US" dirty="0"/>
              <a:t> SNR_{4-of-4-dithers}=\frac{S}{\sqrt(N*(1+1/\sqrt(3)))}</a:t>
            </a:r>
          </a:p>
          <a:p>
            <a:r>
              <a:rPr lang="en-US" dirty="0"/>
              <a:t> SNR_{X-of-X-dithers}=\frac{S}{\sqrt(N*(1+1/\sqrt(X-1)))}</a:t>
            </a:r>
          </a:p>
        </p:txBody>
      </p:sp>
    </p:spTree>
    <p:extLst>
      <p:ext uri="{BB962C8B-B14F-4D97-AF65-F5344CB8AC3E}">
        <p14:creationId xmlns:p14="http://schemas.microsoft.com/office/powerpoint/2010/main" val="369563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342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SNR Calculation for Dithering</vt:lpstr>
      <vt:lpstr>Goal of Dithering</vt:lpstr>
      <vt:lpstr>2-point dither</vt:lpstr>
      <vt:lpstr>Combining the data from a 2-point dither</vt:lpstr>
      <vt:lpstr>4-point dither (or n-point dither)</vt:lpstr>
      <vt:lpstr>4-point dither (or n-point dither)</vt:lpstr>
      <vt:lpstr>4-point dither is higher SNR than 2-point dither</vt:lpstr>
      <vt:lpstr>LaTeX in case I ever have to change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 Skemer</dc:creator>
  <cp:lastModifiedBy>Andrew J Skemer</cp:lastModifiedBy>
  <cp:revision>5</cp:revision>
  <dcterms:created xsi:type="dcterms:W3CDTF">2024-07-30T23:03:42Z</dcterms:created>
  <dcterms:modified xsi:type="dcterms:W3CDTF">2024-07-31T00:33:12Z</dcterms:modified>
</cp:coreProperties>
</file>