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6"/>
  </p:notesMasterIdLst>
  <p:sldIdLst>
    <p:sldId id="267" r:id="rId2"/>
    <p:sldId id="264" r:id="rId3"/>
    <p:sldId id="285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65"/>
    <a:srgbClr val="2A5783"/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presentation’s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/>
              <a:t>www.pwc.com</a:t>
            </a:r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5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523" y="5894289"/>
            <a:ext cx="3237753" cy="600639"/>
          </a:xfrm>
        </p:spPr>
        <p:txBody>
          <a:bodyPr/>
          <a:lstStyle/>
          <a:p>
            <a:pPr algn="ctr"/>
            <a:br>
              <a:rPr lang="en-US" sz="1800" dirty="0"/>
            </a:b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D84E81-F7B6-4C44-B0C7-31AD0584F20B}"/>
              </a:ext>
            </a:extLst>
          </p:cNvPr>
          <p:cNvSpPr txBox="1">
            <a:spLocks/>
          </p:cNvSpPr>
          <p:nvPr/>
        </p:nvSpPr>
        <p:spPr bwMode="black">
          <a:xfrm>
            <a:off x="863600" y="838200"/>
            <a:ext cx="10769600" cy="106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Capstone Presentation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828F6-A744-4DFE-8AD8-F2A3C229A954}"/>
              </a:ext>
            </a:extLst>
          </p:cNvPr>
          <p:cNvSpPr txBox="1">
            <a:spLocks/>
          </p:cNvSpPr>
          <p:nvPr/>
        </p:nvSpPr>
        <p:spPr bwMode="black">
          <a:xfrm>
            <a:off x="5524125" y="6454588"/>
            <a:ext cx="1448547" cy="2644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59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69" y="494601"/>
            <a:ext cx="10769600" cy="475129"/>
          </a:xfrm>
        </p:spPr>
        <p:txBody>
          <a:bodyPr/>
          <a:lstStyle/>
          <a:p>
            <a:r>
              <a:rPr lang="en-US" sz="2800" dirty="0">
                <a:solidFill>
                  <a:srgbClr val="214365"/>
                </a:solidFill>
              </a:rPr>
              <a:t>Best place to open new restaurant in Toronto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2D53-78BD-4754-B8E9-486C84E06484}"/>
              </a:ext>
            </a:extLst>
          </p:cNvPr>
          <p:cNvCxnSpPr>
            <a:cxnSpLocks/>
          </p:cNvCxnSpPr>
          <p:nvPr/>
        </p:nvCxnSpPr>
        <p:spPr>
          <a:xfrm>
            <a:off x="490538" y="452438"/>
            <a:ext cx="10990262" cy="0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A58FF-F2C2-4F94-97E1-111215C4C1E8}"/>
              </a:ext>
            </a:extLst>
          </p:cNvPr>
          <p:cNvCxnSpPr/>
          <p:nvPr/>
        </p:nvCxnSpPr>
        <p:spPr>
          <a:xfrm>
            <a:off x="490538" y="452438"/>
            <a:ext cx="0" cy="157162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BFB0F8-D7BD-4C88-8CB7-F3F4F0EB890D}"/>
              </a:ext>
            </a:extLst>
          </p:cNvPr>
          <p:cNvSpPr txBox="1"/>
          <p:nvPr/>
        </p:nvSpPr>
        <p:spPr>
          <a:xfrm>
            <a:off x="909960" y="2263805"/>
            <a:ext cx="7155403" cy="17755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880" indent="-457200">
              <a:spcAft>
                <a:spcPts val="900"/>
              </a:spcAft>
              <a:buAutoNum type="arabicPeriod"/>
            </a:pPr>
            <a:r>
              <a:rPr lang="en-US" sz="2000" dirty="0">
                <a:latin typeface="Georgia" pitchFamily="18" charset="0"/>
              </a:rPr>
              <a:t>Gather the data on the Postal Codes</a:t>
            </a:r>
          </a:p>
          <a:p>
            <a:pPr marL="182880" indent="-457200">
              <a:spcAft>
                <a:spcPts val="900"/>
              </a:spcAft>
              <a:buAutoNum type="arabicPeriod"/>
            </a:pPr>
            <a:r>
              <a:rPr lang="en-US" sz="2000" dirty="0">
                <a:latin typeface="Georgia" pitchFamily="18" charset="0"/>
              </a:rPr>
              <a:t> Merge with the geo spatial data</a:t>
            </a:r>
          </a:p>
          <a:p>
            <a:pPr marL="182880" indent="-457200">
              <a:spcAft>
                <a:spcPts val="900"/>
              </a:spcAft>
              <a:buAutoNum type="arabicPeriod"/>
            </a:pPr>
            <a:r>
              <a:rPr lang="en-US" sz="2000" dirty="0">
                <a:latin typeface="Georgia" pitchFamily="18" charset="0"/>
              </a:rPr>
              <a:t>Run K-means clustering to split the data into clusters</a:t>
            </a:r>
          </a:p>
          <a:p>
            <a:pPr marL="182880" indent="-457200">
              <a:spcAft>
                <a:spcPts val="900"/>
              </a:spcAft>
              <a:buAutoNum type="arabicPeriod"/>
            </a:pPr>
            <a:r>
              <a:rPr lang="en-US" sz="2000" dirty="0">
                <a:latin typeface="Georgia" pitchFamily="18" charset="0"/>
              </a:rPr>
              <a:t>Find the best cluster, that is suitable to open new business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9D5FC0-05D2-4F8E-9C3E-20B2F02F40CE}"/>
              </a:ext>
            </a:extLst>
          </p:cNvPr>
          <p:cNvSpPr txBox="1">
            <a:spLocks/>
          </p:cNvSpPr>
          <p:nvPr/>
        </p:nvSpPr>
        <p:spPr>
          <a:xfrm>
            <a:off x="600869" y="1395684"/>
            <a:ext cx="10769600" cy="4751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214365"/>
                </a:solidFill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1468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69" y="494601"/>
            <a:ext cx="10769600" cy="475129"/>
          </a:xfrm>
        </p:spPr>
        <p:txBody>
          <a:bodyPr/>
          <a:lstStyle/>
          <a:p>
            <a:r>
              <a:rPr lang="en-US" sz="2800" dirty="0">
                <a:solidFill>
                  <a:srgbClr val="214365"/>
                </a:solidFill>
              </a:rPr>
              <a:t>Toronto neighborhoods viz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2D53-78BD-4754-B8E9-486C84E06484}"/>
              </a:ext>
            </a:extLst>
          </p:cNvPr>
          <p:cNvCxnSpPr>
            <a:cxnSpLocks/>
          </p:cNvCxnSpPr>
          <p:nvPr/>
        </p:nvCxnSpPr>
        <p:spPr>
          <a:xfrm>
            <a:off x="490538" y="452438"/>
            <a:ext cx="10990262" cy="0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A58FF-F2C2-4F94-97E1-111215C4C1E8}"/>
              </a:ext>
            </a:extLst>
          </p:cNvPr>
          <p:cNvCxnSpPr/>
          <p:nvPr/>
        </p:nvCxnSpPr>
        <p:spPr>
          <a:xfrm>
            <a:off x="490538" y="452438"/>
            <a:ext cx="0" cy="157162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A6872C-7640-4C71-B62B-DDB82636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7109"/>
            <a:ext cx="8532181" cy="52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69" y="494601"/>
            <a:ext cx="10769600" cy="475129"/>
          </a:xfrm>
        </p:spPr>
        <p:txBody>
          <a:bodyPr/>
          <a:lstStyle/>
          <a:p>
            <a:r>
              <a:rPr lang="en-US" sz="2800" dirty="0">
                <a:solidFill>
                  <a:srgbClr val="214365"/>
                </a:solidFill>
              </a:rPr>
              <a:t>Toronto neighborhood clusters viz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2D53-78BD-4754-B8E9-486C84E06484}"/>
              </a:ext>
            </a:extLst>
          </p:cNvPr>
          <p:cNvCxnSpPr>
            <a:cxnSpLocks/>
          </p:cNvCxnSpPr>
          <p:nvPr/>
        </p:nvCxnSpPr>
        <p:spPr>
          <a:xfrm>
            <a:off x="490538" y="452438"/>
            <a:ext cx="10990262" cy="0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A58FF-F2C2-4F94-97E1-111215C4C1E8}"/>
              </a:ext>
            </a:extLst>
          </p:cNvPr>
          <p:cNvCxnSpPr/>
          <p:nvPr/>
        </p:nvCxnSpPr>
        <p:spPr>
          <a:xfrm>
            <a:off x="490538" y="452438"/>
            <a:ext cx="0" cy="157162"/>
          </a:xfrm>
          <a:prstGeom prst="lin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C26981-A2EA-4892-82CA-7E8C2FFD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1053165"/>
            <a:ext cx="8382851" cy="52314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C40B2E-1402-4856-85BE-C2E45AA21C21}"/>
              </a:ext>
            </a:extLst>
          </p:cNvPr>
          <p:cNvCxnSpPr/>
          <p:nvPr/>
        </p:nvCxnSpPr>
        <p:spPr>
          <a:xfrm flipH="1" flipV="1">
            <a:off x="8402715" y="2334827"/>
            <a:ext cx="1207363" cy="67026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D83F134-CDAE-4E3C-A172-3C6E9169820C}"/>
              </a:ext>
            </a:extLst>
          </p:cNvPr>
          <p:cNvSpPr/>
          <p:nvPr/>
        </p:nvSpPr>
        <p:spPr bwMode="ltGray">
          <a:xfrm>
            <a:off x="8105312" y="2099570"/>
            <a:ext cx="288525" cy="257452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FB2D3-9196-4B96-8C7C-E8BE05CE5805}"/>
              </a:ext>
            </a:extLst>
          </p:cNvPr>
          <p:cNvSpPr txBox="1"/>
          <p:nvPr/>
        </p:nvSpPr>
        <p:spPr>
          <a:xfrm>
            <a:off x="8349448" y="3088526"/>
            <a:ext cx="2645545" cy="403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Our bad boy right here</a:t>
            </a:r>
          </a:p>
        </p:txBody>
      </p:sp>
    </p:spTree>
    <p:extLst>
      <p:ext uri="{BB962C8B-B14F-4D97-AF65-F5344CB8AC3E}">
        <p14:creationId xmlns:p14="http://schemas.microsoft.com/office/powerpoint/2010/main" val="3513172448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59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PwC</vt:lpstr>
      <vt:lpstr> </vt:lpstr>
      <vt:lpstr>Best place to open new restaurant in Toronto</vt:lpstr>
      <vt:lpstr>Toronto neighborhoods viz</vt:lpstr>
      <vt:lpstr>Toronto neighborhood clusters viz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LO-Exam</dc:title>
  <dc:creator>AskerovR20@darden.virginia.edu</dc:creator>
  <cp:lastModifiedBy>Ruslan Askerov</cp:lastModifiedBy>
  <cp:revision>160</cp:revision>
  <dcterms:created xsi:type="dcterms:W3CDTF">2017-04-03T13:49:52Z</dcterms:created>
  <dcterms:modified xsi:type="dcterms:W3CDTF">2019-09-23T16:50:04Z</dcterms:modified>
</cp:coreProperties>
</file>