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56" r:id="rId3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获得</a:t>
            </a:r>
            <a:r>
              <a:rPr lang="en-US" altLang="zh-CN"/>
              <a:t>TCP </a:t>
            </a:r>
            <a:r>
              <a:rPr lang="zh-CN" altLang="en-US"/>
              <a:t>指纹信息开源库：</a:t>
            </a:r>
            <a:r>
              <a:rPr lang="en-US" altLang="zh-CN"/>
              <a:t> </a:t>
            </a:r>
            <a:r>
              <a:rPr lang="zh-CN" altLang="en-US"/>
              <a:t>https://github.com/NikolaiT/zardaxt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webrtc </a:t>
            </a:r>
            <a:r>
              <a:rPr lang="zh-CN" altLang="en-US"/>
              <a:t>暴露的</a:t>
            </a:r>
            <a:r>
              <a:rPr lang="zh-CN" altLang="en-US"/>
              <a:t>信息：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var getWebRTCData = async () =&gt; {</a:t>
            </a:r>
            <a:endParaRPr lang="zh-CN" altLang="en-US"/>
          </a:p>
          <a:p>
            <a:r>
              <a:rPr lang="zh-CN" altLang="en-US"/>
              <a:t>	return new Promise(async (resolve) =&gt; {</a:t>
            </a:r>
            <a:endParaRPr lang="zh-CN" altLang="en-US"/>
          </a:p>
          <a:p>
            <a:r>
              <a:rPr lang="zh-CN" altLang="en-US"/>
              <a:t>		const config = {</a:t>
            </a:r>
            <a:endParaRPr lang="zh-CN" altLang="en-US"/>
          </a:p>
          <a:p>
            <a:r>
              <a:rPr lang="zh-CN" altLang="en-US"/>
              <a:t>			iceCandidatePoolSize: 1,</a:t>
            </a:r>
            <a:endParaRPr lang="zh-CN" altLang="en-US"/>
          </a:p>
          <a:p>
            <a:r>
              <a:rPr lang="zh-CN" altLang="en-US"/>
              <a:t>			iceServers: [</a:t>
            </a:r>
            <a:endParaRPr lang="zh-CN" altLang="en-US"/>
          </a:p>
          <a:p>
            <a:r>
              <a:rPr lang="zh-CN" altLang="en-US"/>
              <a:t>				{</a:t>
            </a:r>
            <a:endParaRPr lang="zh-CN" altLang="en-US"/>
          </a:p>
          <a:p>
            <a:r>
              <a:rPr lang="zh-CN" altLang="en-US"/>
              <a:t>					urls: [</a:t>
            </a:r>
            <a:endParaRPr lang="zh-CN" altLang="en-US"/>
          </a:p>
          <a:p>
            <a:r>
              <a:rPr lang="zh-CN" altLang="en-US"/>
              <a:t>						'stun:stun4.l.google.com:19302',</a:t>
            </a:r>
            <a:endParaRPr lang="zh-CN" altLang="en-US"/>
          </a:p>
          <a:p>
            <a:r>
              <a:rPr lang="zh-CN" altLang="en-US"/>
              <a:t>						'stun:stun3.l.google.com:19302',</a:t>
            </a:r>
            <a:endParaRPr lang="zh-CN" altLang="en-US"/>
          </a:p>
          <a:p>
            <a:r>
              <a:rPr lang="zh-CN" altLang="en-US"/>
              <a:t>					],</a:t>
            </a:r>
            <a:endParaRPr lang="zh-CN" altLang="en-US"/>
          </a:p>
          <a:p>
            <a:r>
              <a:rPr lang="zh-CN" altLang="en-US"/>
              <a:t>				},</a:t>
            </a:r>
            <a:endParaRPr lang="zh-CN" altLang="en-US"/>
          </a:p>
          <a:p>
            <a:r>
              <a:rPr lang="zh-CN" altLang="en-US"/>
              <a:t>			],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const connection = new RTCPeerConnection(config)</a:t>
            </a:r>
            <a:endParaRPr lang="zh-CN" altLang="en-US"/>
          </a:p>
          <a:p>
            <a:r>
              <a:rPr lang="zh-CN" altLang="en-US"/>
              <a:t>		connection.createDataChannel('')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const options = { offerToReceiveAudio: 1, offerToReceiveVideo: 1 }</a:t>
            </a:r>
            <a:endParaRPr lang="zh-CN" altLang="en-US"/>
          </a:p>
          <a:p>
            <a:r>
              <a:rPr lang="zh-CN" altLang="en-US"/>
              <a:t>		const offer = await connection.createOffer(options)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connection.setLocalDescription(offer)</a:t>
            </a:r>
            <a:endParaRPr lang="zh-CN" altLang="en-US"/>
          </a:p>
          <a:p>
            <a:r>
              <a:rPr lang="zh-CN" altLang="en-US"/>
              <a:t>		const computeCandidate = (event) =&gt; {</a:t>
            </a:r>
            <a:endParaRPr lang="zh-CN" altLang="en-US"/>
          </a:p>
          <a:p>
            <a:r>
              <a:rPr lang="zh-CN" altLang="en-US"/>
              <a:t>			const { sdp } = connection.localDescription || {}</a:t>
            </a:r>
            <a:endParaRPr lang="zh-CN" altLang="en-US"/>
          </a:p>
          <a:p>
            <a:r>
              <a:rPr lang="zh-CN" altLang="en-US"/>
              <a:t>            console.log(sdp);</a:t>
            </a:r>
            <a:endParaRPr lang="zh-CN" altLang="en-US"/>
          </a:p>
          <a:p>
            <a:r>
              <a:rPr lang="zh-CN" altLang="en-US"/>
              <a:t>		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	connection.addEventListener('icecandidate', computeCandidate)</a:t>
            </a:r>
            <a:endParaRPr lang="zh-CN" altLang="en-US"/>
          </a:p>
          <a:p>
            <a:r>
              <a:rPr lang="zh-CN" altLang="en-US"/>
              <a:t>	})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如何制作爬虫和反爬系统 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Web篇</a:t>
            </a: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攻防</a:t>
            </a:r>
            <a:r>
              <a:rPr lang="en-US" altLang="zh-CN">
                <a:sym typeface="+mn-ea"/>
              </a:rPr>
              <a:t>Level1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再防：</a:t>
            </a:r>
            <a:endParaRPr lang="zh-CN" altLang="en-US"/>
          </a:p>
          <a:p>
            <a:pPr lvl="1"/>
            <a:r>
              <a:rPr lang="zh-CN" altLang="en-US"/>
              <a:t>TCP 指纹检查</a:t>
            </a:r>
            <a:r>
              <a:rPr lang="en-US" altLang="zh-CN"/>
              <a:t> </a:t>
            </a:r>
            <a:endParaRPr lang="zh-CN" altLang="en-US"/>
          </a:p>
          <a:p>
            <a:pPr lvl="1"/>
            <a:r>
              <a:rPr lang="en-US" altLang="zh-CN"/>
              <a:t>W</a:t>
            </a:r>
            <a:r>
              <a:rPr lang="zh-CN" altLang="en-US"/>
              <a:t>eb</a:t>
            </a:r>
            <a:r>
              <a:rPr lang="en-US" altLang="zh-CN"/>
              <a:t>RTC</a:t>
            </a:r>
            <a:r>
              <a:rPr lang="zh-CN" altLang="en-US"/>
              <a:t> 检查（udp包地址</a:t>
            </a:r>
            <a:r>
              <a:rPr lang="zh-CN" altLang="en-US"/>
              <a:t>暴露）</a:t>
            </a:r>
            <a:endParaRPr lang="zh-CN" altLang="en-US"/>
          </a:p>
          <a:p>
            <a:pPr lvl="0"/>
            <a:r>
              <a:rPr lang="zh-CN" altLang="en-US"/>
              <a:t>再攻</a:t>
            </a:r>
            <a:endParaRPr lang="zh-CN" altLang="en-US"/>
          </a:p>
          <a:p>
            <a:pPr lvl="1"/>
            <a:r>
              <a:rPr lang="zh-CN" altLang="en-US"/>
              <a:t>从</a:t>
            </a:r>
            <a:r>
              <a:rPr lang="en-US" altLang="zh-CN"/>
              <a:t>IP</a:t>
            </a:r>
            <a:r>
              <a:rPr lang="zh-CN" altLang="en-US"/>
              <a:t>层实现自己的</a:t>
            </a:r>
            <a:r>
              <a:rPr lang="en-US" altLang="zh-CN"/>
              <a:t>TCP</a:t>
            </a:r>
            <a:r>
              <a:rPr lang="zh-CN" altLang="en-US"/>
              <a:t>协议栈</a:t>
            </a:r>
            <a:endParaRPr lang="zh-CN" altLang="en-US"/>
          </a:p>
          <a:p>
            <a:pPr lvl="1"/>
            <a:r>
              <a:rPr lang="zh-CN" altLang="en-US"/>
              <a:t>对</a:t>
            </a:r>
            <a:r>
              <a:rPr lang="en-US" altLang="zh-CN"/>
              <a:t>WebRTC</a:t>
            </a:r>
            <a:r>
              <a:rPr lang="zh-CN" altLang="en-US"/>
              <a:t>检查做钩子</a:t>
            </a:r>
            <a:r>
              <a:rPr lang="zh-CN" altLang="en-US"/>
              <a:t>🪝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攻防</a:t>
            </a:r>
            <a:r>
              <a:rPr lang="en-US" altLang="zh-CN"/>
              <a:t>Level2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防：浏览器指纹</a:t>
            </a:r>
            <a:endParaRPr lang="zh-CN" altLang="en-US"/>
          </a:p>
        </p:txBody>
      </p:sp>
      <p:pic>
        <p:nvPicPr>
          <p:cNvPr id="4" name="图片 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8520" y="2444750"/>
            <a:ext cx="7553325" cy="42564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攻防</a:t>
            </a:r>
            <a:r>
              <a:rPr lang="en-US" altLang="zh-CN"/>
              <a:t>Level2.1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浏览器基本指纹</a:t>
            </a:r>
            <a:endParaRPr lang="zh-CN" altLang="en-US"/>
          </a:p>
          <a:p>
            <a:pPr lvl="1"/>
            <a:r>
              <a:rPr lang="zh-CN" altLang="en-US"/>
              <a:t>基本指纹是任何浏览器都具有的特征标识，比如硬件类型（Apple）、操作系统（Mac OS）、用户代理（User agent）、系统字体、语言、屏幕分辨率、浏览器插件 (Flash, Silverlight, Java, etc)、浏览器扩展、浏览器设置 (Do-Not-Track, etc)、时区差（Browser GMT Offset）等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防</a:t>
            </a:r>
            <a:r>
              <a:rPr lang="en-US" altLang="zh-CN"/>
              <a:t>Level2.2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浏览器高级指纹</a:t>
            </a:r>
            <a:endParaRPr lang="zh-CN" altLang="en-US"/>
          </a:p>
          <a:p>
            <a:pPr lvl="1"/>
            <a:r>
              <a:rPr lang="zh-CN" altLang="en-US"/>
              <a:t>普通指纹是不够区分独特的浏览器，需要高级指纹，将范围缩小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en-US" altLang="zh-CN"/>
              <a:t>Canvas</a:t>
            </a:r>
            <a:r>
              <a:rPr lang="zh-CN" altLang="en-US"/>
              <a:t>指纹</a:t>
            </a:r>
            <a:endParaRPr lang="zh-CN" altLang="en-US"/>
          </a:p>
          <a:p>
            <a:pPr lvl="0"/>
            <a:r>
              <a:rPr lang="zh-CN" altLang="en-US"/>
              <a:t>显卡硬件信息</a:t>
            </a:r>
            <a:r>
              <a:rPr lang="zh-CN" altLang="en-US"/>
              <a:t>指纹</a:t>
            </a:r>
            <a:endParaRPr lang="zh-CN" altLang="en-US"/>
          </a:p>
          <a:p>
            <a:pPr lvl="0"/>
            <a:r>
              <a:rPr lang="en-US" altLang="zh-CN"/>
              <a:t>WebGL</a:t>
            </a:r>
            <a:r>
              <a:rPr lang="zh-CN" altLang="en-US"/>
              <a:t>渲染</a:t>
            </a:r>
            <a:r>
              <a:rPr lang="zh-CN" altLang="en-US"/>
              <a:t>指纹</a:t>
            </a:r>
            <a:endParaRPr lang="zh-CN" altLang="en-US"/>
          </a:p>
          <a:p>
            <a:pPr lvl="0"/>
            <a:r>
              <a:rPr lang="zh-CN" altLang="en-US"/>
              <a:t>音频</a:t>
            </a:r>
            <a:r>
              <a:rPr lang="zh-CN" altLang="en-US"/>
              <a:t>指纹</a:t>
            </a:r>
            <a:endParaRPr lang="zh-CN" altLang="en-US"/>
          </a:p>
          <a:p>
            <a:pPr lvl="0"/>
            <a:r>
              <a:rPr lang="en-US" altLang="zh-CN"/>
              <a:t>Speech</a:t>
            </a:r>
            <a:r>
              <a:rPr lang="zh-CN" altLang="en-US"/>
              <a:t>指纹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防</a:t>
            </a:r>
            <a:r>
              <a:rPr lang="en-US" altLang="zh-CN">
                <a:sym typeface="+mn-ea"/>
              </a:rPr>
              <a:t>Level2.2	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键盘</a:t>
            </a:r>
            <a:r>
              <a:rPr lang="zh-CN" altLang="en-US"/>
              <a:t>指纹</a:t>
            </a:r>
            <a:endParaRPr lang="zh-CN" altLang="en-US"/>
          </a:p>
          <a:p>
            <a:r>
              <a:rPr lang="zh-CN" altLang="en-US"/>
              <a:t>蓝牙</a:t>
            </a:r>
            <a:r>
              <a:rPr lang="zh-CN" altLang="en-US"/>
              <a:t>指纹</a:t>
            </a:r>
            <a:endParaRPr lang="zh-CN" altLang="en-US"/>
          </a:p>
          <a:p>
            <a:r>
              <a:rPr lang="en-US" altLang="zh-CN"/>
              <a:t>WebRTC</a:t>
            </a:r>
            <a:r>
              <a:rPr lang="zh-CN" altLang="en-US"/>
              <a:t>指纹</a:t>
            </a:r>
            <a:endParaRPr lang="zh-CN" altLang="en-US"/>
          </a:p>
          <a:p>
            <a:r>
              <a:rPr lang="zh-CN" altLang="en-US"/>
              <a:t>字体</a:t>
            </a:r>
            <a:r>
              <a:rPr lang="zh-CN" altLang="en-US"/>
              <a:t>指纹</a:t>
            </a:r>
            <a:endParaRPr lang="zh-CN" altLang="en-US"/>
          </a:p>
          <a:p>
            <a:r>
              <a:rPr lang="en-US" altLang="zh-CN"/>
              <a:t>CSS</a:t>
            </a:r>
            <a:r>
              <a:rPr lang="zh-CN" altLang="en-US"/>
              <a:t>指纹</a:t>
            </a:r>
            <a:endParaRPr lang="zh-CN" altLang="en-US"/>
          </a:p>
          <a:p>
            <a:r>
              <a:rPr lang="zh-CN" altLang="en-US"/>
              <a:t>版本能力差异</a:t>
            </a:r>
            <a:r>
              <a:rPr lang="zh-CN" altLang="en-US"/>
              <a:t>指纹</a:t>
            </a:r>
            <a:endParaRPr lang="zh-CN" altLang="en-US"/>
          </a:p>
          <a:p>
            <a:r>
              <a:rPr lang="zh-CN" altLang="en-US"/>
              <a:t>操作系统差异</a:t>
            </a:r>
            <a:r>
              <a:rPr lang="zh-CN" altLang="en-US"/>
              <a:t>指纹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</a:t>
            </a:r>
            <a:r>
              <a:rPr lang="zh-CN" altLang="en-US"/>
              <a:t>浏览器指纹</a:t>
            </a:r>
            <a:r>
              <a:rPr lang="zh-CN" altLang="en-US"/>
              <a:t>检查网址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https://browserleaks.com/</a:t>
            </a:r>
            <a:endParaRPr lang="zh-CN" altLang="en-US"/>
          </a:p>
          <a:p>
            <a:r>
              <a:rPr lang="zh-CN" altLang="en-US"/>
              <a:t>https://fingerprintjs.github.io/fingerprintjs/</a:t>
            </a:r>
            <a:endParaRPr lang="zh-CN" altLang="en-US"/>
          </a:p>
          <a:p>
            <a:r>
              <a:rPr lang="zh-CN" altLang="en-US"/>
              <a:t>https://niespodd.github.io/browser-fingerprinting/</a:t>
            </a:r>
            <a:endParaRPr lang="zh-CN" altLang="en-US"/>
          </a:p>
          <a:p>
            <a:r>
              <a:rPr lang="zh-CN" altLang="en-US"/>
              <a:t>https://www.deviceinfo.me</a:t>
            </a:r>
            <a:endParaRPr lang="zh-CN" altLang="en-US"/>
          </a:p>
          <a:p>
            <a:r>
              <a:rPr lang="zh-CN" altLang="en-US"/>
              <a:t>https://abrahamjuliot.github.io/creepjs/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攻</a:t>
            </a:r>
            <a:r>
              <a:rPr lang="en-US" altLang="zh-CN"/>
              <a:t>Level2.2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如何绕过反爬系统对于浏览器指纹的检查</a:t>
            </a:r>
            <a:endParaRPr lang="zh-CN" altLang="en-US"/>
          </a:p>
          <a:p>
            <a:r>
              <a:rPr lang="zh-CN" altLang="en-US"/>
              <a:t>在一台主机</a:t>
            </a:r>
            <a:r>
              <a:rPr lang="zh-CN" altLang="en-US"/>
              <a:t>里，如何使用同一个浏览器，来伪造不同的用户？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攻</a:t>
            </a:r>
            <a:r>
              <a:rPr lang="en-US" altLang="zh-CN"/>
              <a:t>Level2.2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Hook 技术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攻</a:t>
            </a:r>
            <a:r>
              <a:rPr lang="en-US" altLang="zh-CN"/>
              <a:t>Level2.2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Javascript</a:t>
            </a:r>
            <a:r>
              <a:rPr lang="zh-CN" altLang="en-US"/>
              <a:t>中的</a:t>
            </a:r>
            <a:r>
              <a:rPr lang="en-US" altLang="zh-CN"/>
              <a:t>Hook</a:t>
            </a:r>
            <a:endParaRPr lang="en-US" altLang="zh-CN"/>
          </a:p>
          <a:p>
            <a:pPr lvl="1"/>
            <a:r>
              <a:rPr lang="en-US" altLang="zh-CN"/>
              <a:t>函数原型链重定向</a:t>
            </a:r>
            <a:endParaRPr lang="en-US" altLang="zh-CN"/>
          </a:p>
          <a:p>
            <a:pPr lvl="1"/>
            <a:r>
              <a:rPr lang="en-US" altLang="zh-CN"/>
              <a:t>Proxy / Reflect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攻</a:t>
            </a:r>
            <a:r>
              <a:rPr lang="en-US" altLang="zh-CN"/>
              <a:t>Level2.2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如何自动化的做这些事情？</a:t>
            </a:r>
            <a:endParaRPr lang="zh-CN" altLang="en-US"/>
          </a:p>
          <a:p>
            <a:pPr lvl="1"/>
            <a:r>
              <a:rPr lang="zh-CN" altLang="en-US"/>
              <a:t>浏览器</a:t>
            </a:r>
            <a:r>
              <a:rPr lang="zh-CN" altLang="en-US"/>
              <a:t>自动化</a:t>
            </a:r>
            <a:endParaRPr lang="zh-CN" altLang="en-US"/>
          </a:p>
          <a:p>
            <a:pPr lvl="1"/>
            <a:r>
              <a:rPr lang="zh-CN" altLang="en-US"/>
              <a:t>Chrome Dev protocol</a:t>
            </a:r>
            <a:endParaRPr lang="zh-CN" altLang="en-US"/>
          </a:p>
          <a:p>
            <a:pPr lvl="2"/>
            <a:r>
              <a:rPr lang="zh-CN" altLang="en-US"/>
              <a:t>Selenium</a:t>
            </a:r>
            <a:endParaRPr lang="zh-CN" altLang="en-US"/>
          </a:p>
          <a:p>
            <a:pPr lvl="2"/>
            <a:r>
              <a:rPr lang="zh-CN" altLang="en-US"/>
              <a:t>puppeteer</a:t>
            </a:r>
            <a:endParaRPr lang="zh-CN" altLang="en-US"/>
          </a:p>
          <a:p>
            <a:pPr lvl="2"/>
            <a:r>
              <a:rPr lang="zh-CN" altLang="en-US"/>
              <a:t>playwright</a:t>
            </a:r>
            <a:endParaRPr lang="zh-CN" altLang="en-US"/>
          </a:p>
          <a:p>
            <a:pPr lvl="2"/>
            <a:endParaRPr lang="zh-CN" altLang="en-US"/>
          </a:p>
          <a:p>
            <a:pPr lvl="1"/>
            <a:r>
              <a:rPr lang="zh-CN" altLang="en-US"/>
              <a:t>无头浏览器</a:t>
            </a:r>
            <a:r>
              <a:rPr lang="en-US" altLang="zh-CN"/>
              <a:t> Chrome headless mode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信息</a:t>
            </a:r>
            <a:r>
              <a:rPr lang="zh-CN" altLang="en-US"/>
              <a:t>安全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安全渗透</a:t>
            </a:r>
            <a:endParaRPr lang="zh-CN" altLang="en-US"/>
          </a:p>
          <a:p>
            <a:r>
              <a:rPr lang="zh-CN" altLang="en-US"/>
              <a:t>逆向工程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275" y="3333115"/>
            <a:ext cx="4780280" cy="26771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攻</a:t>
            </a:r>
            <a:r>
              <a:rPr lang="en-US" altLang="zh-CN"/>
              <a:t>Level2.2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API</a:t>
            </a:r>
            <a:r>
              <a:rPr lang="zh-CN" altLang="en-US"/>
              <a:t>直接登录，抛弃</a:t>
            </a:r>
            <a:r>
              <a:rPr lang="zh-CN" altLang="en-US"/>
              <a:t>浏览器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攻防</a:t>
            </a:r>
            <a:r>
              <a:rPr lang="en-US" altLang="zh-CN"/>
              <a:t>Level2.2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如何防止浏览器指纹伪造</a:t>
            </a:r>
            <a:endParaRPr lang="zh-CN" altLang="en-US"/>
          </a:p>
          <a:p>
            <a:pPr lvl="1"/>
            <a:r>
              <a:rPr lang="zh-CN" altLang="en-US"/>
              <a:t>做好检测脚本混淆</a:t>
            </a:r>
            <a:r>
              <a:rPr lang="en-US" altLang="zh-CN"/>
              <a:t> https://obfuscator.io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zh-CN" altLang="en-US"/>
              <a:t>如何把混淆后的代码</a:t>
            </a:r>
            <a:r>
              <a:rPr lang="zh-CN" altLang="en-US"/>
              <a:t>还原</a:t>
            </a:r>
            <a:endParaRPr lang="zh-CN" altLang="en-US"/>
          </a:p>
          <a:p>
            <a:pPr lvl="1"/>
            <a:r>
              <a:rPr lang="en-US" altLang="zh-CN"/>
              <a:t>AST </a:t>
            </a:r>
            <a:r>
              <a:rPr lang="en-US" altLang="zh-CN"/>
              <a:t>tree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zh-CN" altLang="en-US"/>
              <a:t>进一步</a:t>
            </a:r>
            <a:r>
              <a:rPr lang="zh-CN" altLang="en-US"/>
              <a:t>防御</a:t>
            </a:r>
            <a:endParaRPr lang="zh-CN" altLang="en-US"/>
          </a:p>
          <a:p>
            <a:pPr lvl="1"/>
            <a:r>
              <a:rPr lang="en-US" altLang="zh-CN"/>
              <a:t>JSVM</a:t>
            </a:r>
            <a:endParaRPr lang="en-US" altLang="zh-CN"/>
          </a:p>
          <a:p>
            <a:pPr lvl="1"/>
            <a:endParaRPr lang="en-US" altLang="zh-CN"/>
          </a:p>
          <a:p>
            <a:pPr lvl="0"/>
            <a:r>
              <a:rPr lang="zh-CN" altLang="en-US"/>
              <a:t>进一步</a:t>
            </a:r>
            <a:r>
              <a:rPr lang="zh-CN" altLang="en-US"/>
              <a:t>攻击</a:t>
            </a:r>
            <a:endParaRPr lang="zh-CN" altLang="en-US"/>
          </a:p>
          <a:p>
            <a:pPr lvl="1"/>
            <a:r>
              <a:rPr lang="zh-CN" altLang="en-US"/>
              <a:t>修改</a:t>
            </a:r>
            <a:r>
              <a:rPr lang="zh-CN" altLang="en-US"/>
              <a:t>并编译</a:t>
            </a:r>
            <a:r>
              <a:rPr lang="en-US" altLang="zh-CN"/>
              <a:t>Chromium</a:t>
            </a:r>
            <a:r>
              <a:rPr lang="zh-CN" altLang="en-US"/>
              <a:t>源代码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攻防</a:t>
            </a:r>
            <a:r>
              <a:rPr lang="en-US" altLang="zh-CN"/>
              <a:t>Level3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TLS 指纹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6930" y="2437130"/>
            <a:ext cx="562419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攻防</a:t>
            </a:r>
            <a:r>
              <a:rPr lang="en-US" altLang="zh-CN"/>
              <a:t>Level4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http2 指纹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6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950" y="2580640"/>
            <a:ext cx="7922895" cy="4006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攻防</a:t>
            </a:r>
            <a:r>
              <a:rPr lang="en-US" altLang="zh-CN"/>
              <a:t>Level4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防：检查</a:t>
            </a:r>
            <a:r>
              <a:rPr lang="en-US" altLang="zh-CN"/>
              <a:t>TLS</a:t>
            </a:r>
            <a:r>
              <a:rPr lang="zh-CN" altLang="en-US"/>
              <a:t>指纹与</a:t>
            </a:r>
            <a:r>
              <a:rPr lang="en-US" altLang="zh-CN"/>
              <a:t>HTTP2</a:t>
            </a:r>
            <a:r>
              <a:rPr lang="zh-CN" altLang="en-US"/>
              <a:t>指纹是否是浏览器</a:t>
            </a:r>
            <a:r>
              <a:rPr lang="zh-CN" altLang="en-US"/>
              <a:t>发出</a:t>
            </a:r>
            <a:endParaRPr lang="zh-CN" altLang="en-US"/>
          </a:p>
          <a:p>
            <a:r>
              <a:rPr lang="zh-CN" altLang="en-US"/>
              <a:t>攻：</a:t>
            </a:r>
            <a:endParaRPr lang="zh-CN" altLang="en-US"/>
          </a:p>
          <a:p>
            <a:pPr lvl="1"/>
            <a:r>
              <a:rPr lang="zh-CN" altLang="en-US"/>
              <a:t>使用 chromium 作为载体请求</a:t>
            </a:r>
            <a:endParaRPr lang="zh-CN" altLang="en-US"/>
          </a:p>
          <a:p>
            <a:pPr lvl="1"/>
            <a:r>
              <a:rPr lang="zh-CN" altLang="en-US"/>
              <a:t>使用一些第三方的能够自定义 chipers 和 extensions 的开源库 cycleTLS, https://github.com/lwthiker/curl-impersonate</a:t>
            </a:r>
            <a:endParaRPr lang="zh-CN" altLang="en-US"/>
          </a:p>
          <a:p>
            <a:pPr lvl="1"/>
            <a:r>
              <a:rPr lang="zh-CN" altLang="en-US"/>
              <a:t>将 Chromium network stack 单独编译，做成动态链接库或者静态库给别的</a:t>
            </a:r>
            <a:r>
              <a:rPr lang="zh-CN" altLang="en-US"/>
              <a:t>程序调用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著名反爬</a:t>
            </a:r>
            <a:r>
              <a:rPr lang="zh-CN" altLang="en-US"/>
              <a:t>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Akamai</a:t>
            </a:r>
            <a:endParaRPr lang="zh-CN" altLang="en-US"/>
          </a:p>
          <a:p>
            <a:r>
              <a:rPr lang="zh-CN" altLang="en-US"/>
              <a:t>ShapeSecurity</a:t>
            </a:r>
            <a:endParaRPr lang="zh-CN" altLang="en-US"/>
          </a:p>
          <a:p>
            <a:r>
              <a:rPr lang="zh-CN" altLang="en-US"/>
              <a:t>reCaptcha</a:t>
            </a:r>
            <a:endParaRPr lang="zh-CN" altLang="en-US"/>
          </a:p>
          <a:p>
            <a:r>
              <a:rPr lang="zh-CN" altLang="en-US"/>
              <a:t>Cloudflare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什么是爬虫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好爬虫</a:t>
            </a:r>
            <a:endParaRPr lang="zh-CN" altLang="en-US"/>
          </a:p>
          <a:p>
            <a:r>
              <a:rPr lang="zh-CN" altLang="en-US"/>
              <a:t>坏爬虫</a:t>
            </a:r>
            <a:endParaRPr lang="zh-CN" altLang="en-US"/>
          </a:p>
          <a:p>
            <a:pPr lvl="1"/>
            <a:r>
              <a:rPr lang="zh-CN" altLang="en-US"/>
              <a:t>弱智</a:t>
            </a:r>
            <a:r>
              <a:rPr lang="zh-CN" altLang="en-US"/>
              <a:t>坏爬虫</a:t>
            </a:r>
            <a:endParaRPr lang="zh-CN" altLang="en-US"/>
          </a:p>
          <a:p>
            <a:pPr lvl="1"/>
            <a:r>
              <a:rPr lang="zh-CN" altLang="en-US"/>
              <a:t>普通</a:t>
            </a:r>
            <a:r>
              <a:rPr lang="zh-CN" altLang="en-US"/>
              <a:t>坏爬虫</a:t>
            </a:r>
            <a:endParaRPr lang="zh-CN" altLang="en-US"/>
          </a:p>
          <a:p>
            <a:pPr lvl="1"/>
            <a:r>
              <a:rPr lang="zh-CN" altLang="en-US"/>
              <a:t>高级</a:t>
            </a:r>
            <a:r>
              <a:rPr lang="zh-CN" altLang="en-US"/>
              <a:t>坏爬虫</a:t>
            </a:r>
            <a:endParaRPr lang="zh-CN" altLang="en-US"/>
          </a:p>
          <a:p>
            <a:pPr lvl="1"/>
            <a:r>
              <a:rPr lang="zh-CN" altLang="en-US"/>
              <a:t>顶级</a:t>
            </a:r>
            <a:r>
              <a:rPr lang="zh-CN" altLang="en-US"/>
              <a:t>坏爬虫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坏爬虫</a:t>
            </a:r>
            <a:r>
              <a:rPr lang="zh-CN" altLang="en-US"/>
              <a:t>都在</a:t>
            </a:r>
            <a:r>
              <a:rPr lang="zh-CN" altLang="en-US"/>
              <a:t>做啥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647700" y="1825625"/>
          <a:ext cx="10515600" cy="3859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420"/>
                <a:gridCol w="3167380"/>
                <a:gridCol w="2628900"/>
                <a:gridCol w="2628900"/>
              </a:tblGrid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latin typeface="宋体" charset="0"/>
                          <a:ea typeface="宋体" charset="0"/>
                          <a:cs typeface="宋体" charset="0"/>
                        </a:rPr>
                        <a:t>坏爬虫在做啥?</a:t>
                      </a:r>
                      <a:endParaRPr lang="en-US" sz="12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9525" marR="9525" marT="9525" marB="9525" vert="horz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latin typeface="宋体" charset="0"/>
                          <a:ea typeface="宋体" charset="0"/>
                          <a:cs typeface="宋体" charset="0"/>
                        </a:rPr>
                        <a:t>具体咋做的?</a:t>
                      </a:r>
                      <a:endParaRPr lang="en-US" sz="12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9525" marR="9525" marT="9525" marB="9525" vert="horz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latin typeface="宋体" charset="0"/>
                          <a:ea typeface="宋体" charset="0"/>
                          <a:cs typeface="Calibri" charset="0"/>
                        </a:rPr>
                        <a:t>如何发现？</a:t>
                      </a:r>
                      <a:endParaRPr lang="en-US" sz="1200" b="0">
                        <a:latin typeface="宋体" charset="0"/>
                        <a:ea typeface="宋体" charset="0"/>
                        <a:cs typeface="Calibri" charset="0"/>
                      </a:endParaRPr>
                    </a:p>
                  </a:txBody>
                  <a:tcPr marL="9525" marR="9525" marT="9525" marB="9525" vert="horz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1200" b="0">
                          <a:latin typeface="宋体" charset="0"/>
                          <a:ea typeface="宋体" charset="0"/>
                          <a:cs typeface="宋体" charset="0"/>
                        </a:rPr>
                        <a:t>行业?</a:t>
                      </a:r>
                      <a:endParaRPr lang="en-US" sz="12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9525" marR="9525" marT="9525" marB="9525" vert="horz" anchor="ctr" anchorCtr="0"/>
                </a:tc>
              </a:tr>
              <a:tr h="4762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rgbClr val="171514"/>
                          </a:solidFill>
                          <a:latin typeface="宋体" charset="0"/>
                          <a:ea typeface="宋体" charset="0"/>
                          <a:cs typeface="NotoSansCJKsc" charset="0"/>
                        </a:rPr>
                        <a:t>比价</a:t>
                      </a:r>
                      <a:endParaRPr lang="zh-CN" altLang="en-US" sz="1200" b="1">
                        <a:solidFill>
                          <a:srgbClr val="171514"/>
                        </a:solidFill>
                        <a:latin typeface="宋体" charset="0"/>
                        <a:ea typeface="宋体" charset="0"/>
                        <a:cs typeface="NotoSansCJKsc" charset="0"/>
                      </a:endParaRPr>
                    </a:p>
                  </a:txBody>
                  <a:tcPr marL="9525" marR="9525" marT="9525" marB="9525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爬取</a:t>
                      </a:r>
                      <a:r>
                        <a:rPr 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价格以在市场上</a:t>
                      </a:r>
                      <a:r>
                        <a:rPr lang="zh-CN" alt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击败你</a:t>
                      </a:r>
                      <a:r>
                        <a:rPr 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。你失去了生意，因为你的竞争对手 在价格上赢得了 SEO 搜索。 客戶的生命周期价值恶化。</a:t>
                      </a:r>
                      <a:endParaRPr lang="en-US" altLang="en-US" sz="1200" b="0">
                        <a:solidFill>
                          <a:srgbClr val="20202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9525" marR="9525" marT="9525" marB="9525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NotoSansCJKsc" charset="0"/>
                        </a:rPr>
                        <a:t>转化率下降。无法解释的网站减速和</a:t>
                      </a:r>
                      <a:r>
                        <a:rPr lang="zh-CN" alt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NotoSansCJKsc" charset="0"/>
                        </a:rPr>
                        <a:t>宕机</a:t>
                      </a:r>
                      <a:r>
                        <a:rPr 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NotoSansCJKsc" charset="0"/>
                        </a:rPr>
                        <a:t>，通常是</a:t>
                      </a:r>
                      <a:r>
                        <a:rPr lang="zh-CN" alt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NotoSansCJKsc" charset="0"/>
                        </a:rPr>
                        <a:t>大量被爬取导致的</a:t>
                      </a:r>
                      <a:endParaRPr lang="zh-CN" altLang="en-US" sz="1200" b="0">
                        <a:solidFill>
                          <a:srgbClr val="202020"/>
                        </a:solidFill>
                        <a:latin typeface="宋体" charset="0"/>
                        <a:ea typeface="宋体" charset="0"/>
                        <a:cs typeface="NotoSansCJKsc" charset="0"/>
                      </a:endParaRPr>
                    </a:p>
                  </a:txBody>
                  <a:tcPr marL="9525" marR="9525" marT="9525" marB="9525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所有显示价格的商家: ·零售·赌博· 航空公司 ·旅行 </a:t>
                      </a:r>
                      <a:endParaRPr lang="en-US" altLang="en-US" sz="1200" b="0">
                        <a:solidFill>
                          <a:srgbClr val="20202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9525" marR="9525" marT="9525" marB="9525" vert="horz" anchor="ctr" anchorCtr="0"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rgbClr val="171514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内容抓取 </a:t>
                      </a:r>
                      <a:endParaRPr lang="zh-CN" altLang="en-US" sz="1200" b="1">
                        <a:solidFill>
                          <a:srgbClr val="171514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9525" marR="9525" marT="9525" marB="9525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NotoSansCJKsc" charset="0"/>
                        </a:rPr>
                        <a:t>爬取你的内容，克隆你的站，然后做内容农场，等等</a:t>
                      </a:r>
                      <a:endParaRPr lang="zh-CN" altLang="en-US" sz="1200" b="0">
                        <a:solidFill>
                          <a:srgbClr val="202020"/>
                        </a:solidFill>
                        <a:latin typeface="宋体" charset="0"/>
                        <a:ea typeface="宋体" charset="0"/>
                        <a:cs typeface="NotoSansCJKsc" charset="0"/>
                      </a:endParaRPr>
                    </a:p>
                  </a:txBody>
                  <a:tcPr marL="9525" marR="9525" marT="9525" marB="9525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你</a:t>
                      </a:r>
                      <a:r>
                        <a:rPr 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的内容出现在其他网站上。</a:t>
                      </a:r>
                      <a:r>
                        <a:rPr lang="zh-CN" alt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你</a:t>
                      </a:r>
                      <a:r>
                        <a:rPr 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的 SEO 排名下降</a:t>
                      </a:r>
                      <a:endParaRPr lang="en-US" altLang="en-US" sz="1200" b="0">
                        <a:solidFill>
                          <a:srgbClr val="20202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9525" marR="9525" marT="9525" marB="9525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分类广告 ·市场 ·金融 ·票务 </a:t>
                      </a:r>
                      <a:endParaRPr lang="en-US" altLang="en-US" sz="1200" b="0">
                        <a:solidFill>
                          <a:srgbClr val="20202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9525" marR="9525" marT="9525" marB="9525" vert="horz" anchor="ctr" anchorCtr="0"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rgbClr val="171514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账号接管 </a:t>
                      </a:r>
                      <a:endParaRPr lang="zh-CN" altLang="en-US" sz="1200" b="1">
                        <a:solidFill>
                          <a:srgbClr val="171514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9525" marR="9525" marT="9525" marB="9525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NotoSansCJKsc" charset="0"/>
                        </a:rPr>
                        <a:t>在</a:t>
                      </a:r>
                      <a:r>
                        <a:rPr lang="zh-CN" alt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NotoSansCJKsc" charset="0"/>
                        </a:rPr>
                        <a:t>你</a:t>
                      </a:r>
                      <a:r>
                        <a:rPr 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NotoSansCJKsc" charset="0"/>
                        </a:rPr>
                        <a:t>的站点上测试的被盗凭据。如果成功，后果是</a:t>
                      </a:r>
                      <a:r>
                        <a:rPr lang="zh-CN" alt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NotoSansCJKsc" charset="0"/>
                        </a:rPr>
                        <a:t>账号锁定</a:t>
                      </a:r>
                      <a:endParaRPr lang="zh-CN" altLang="en-US" sz="1200" b="0">
                        <a:solidFill>
                          <a:srgbClr val="202020"/>
                        </a:solidFill>
                        <a:latin typeface="宋体" charset="0"/>
                        <a:ea typeface="宋体" charset="0"/>
                        <a:cs typeface="NotoSansCJKsc" charset="0"/>
                      </a:endParaRPr>
                    </a:p>
                  </a:txBody>
                  <a:tcPr marL="9525" marR="9525" marT="9525" marB="9525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登录失败率增加。增加客戶帐戶锁定和客戶服务票。欺诈增加(忠诚度积分丢失、信用卡被盗、未经授权的购买)。退款增加。 </a:t>
                      </a:r>
                      <a:endParaRPr lang="en-US" altLang="en-US" sz="1200" b="0">
                        <a:solidFill>
                          <a:srgbClr val="20202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9525" marR="9525" marT="9525" marB="9525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NotoSansCJKsc" charset="0"/>
                        </a:rPr>
                        <a:t>任何具有需要用戶名和密码的登录⻚面的企业。</a:t>
                      </a:r>
                      <a:endParaRPr lang="en-US" altLang="en-US" sz="1200" b="0">
                        <a:solidFill>
                          <a:srgbClr val="202020"/>
                        </a:solidFill>
                        <a:latin typeface="宋体" charset="0"/>
                        <a:ea typeface="宋体" charset="0"/>
                        <a:cs typeface="NotoSansCJKsc" charset="0"/>
                      </a:endParaRPr>
                    </a:p>
                  </a:txBody>
                  <a:tcPr marL="9525" marR="9525" marT="9525" marB="9525" vert="horz" anchor="ctr" anchorCtr="0"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rgbClr val="171514"/>
                          </a:solidFill>
                          <a:latin typeface="宋体" charset="0"/>
                          <a:ea typeface="宋体" charset="0"/>
                          <a:cs typeface="NotoSansCJKsc" charset="0"/>
                        </a:rPr>
                        <a:t>账号创建</a:t>
                      </a:r>
                      <a:endParaRPr lang="zh-CN" altLang="en-US" sz="1200" b="1">
                        <a:solidFill>
                          <a:srgbClr val="171514"/>
                        </a:solidFill>
                        <a:latin typeface="宋体" charset="0"/>
                        <a:ea typeface="宋体" charset="0"/>
                        <a:cs typeface="NotoSansCJKsc" charset="0"/>
                      </a:endParaRPr>
                    </a:p>
                  </a:txBody>
                  <a:tcPr marL="9525" marR="9525" marT="9525" marB="9525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用于发送垃圾邮件或扩大宣传的免费帐戶。利用任何新帐戶促销积分(金 钱、积分、免费 游戏)。 </a:t>
                      </a:r>
                      <a:endParaRPr lang="en-US" altLang="en-US" sz="1200" b="0">
                        <a:solidFill>
                          <a:srgbClr val="20202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9525" marR="9525" marT="9525" marB="9525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新开戶异常增加。 垃圾评论增多。 从新账戶到付费客戶的转化率下降。</a:t>
                      </a:r>
                      <a:endParaRPr lang="en-US" altLang="en-US" sz="1200" b="0">
                        <a:solidFill>
                          <a:srgbClr val="20202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9525" marR="9525" marT="9525" marB="9525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消息平台· 社交媒体 · 交友网站 ·社区 注册促销滥用 ·赌博 </a:t>
                      </a:r>
                      <a:endParaRPr lang="en-US" altLang="en-US" sz="1200" b="0">
                        <a:solidFill>
                          <a:srgbClr val="20202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9525" marR="9525" marT="9525" marB="9525" vert="horz" anchor="ctr" anchorCtr="0"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rgbClr val="171514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拒绝服务 </a:t>
                      </a:r>
                      <a:endParaRPr lang="zh-CN" altLang="en-US" sz="1200" b="1">
                        <a:solidFill>
                          <a:srgbClr val="171514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9525" marR="9525" marT="9525" marB="9525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NotoSansCJKsc" charset="0"/>
                        </a:rPr>
                        <a:t>降低网站性能，导致停电或停机。网站不可用造成的收入损失。损害客戶声誉。</a:t>
                      </a:r>
                      <a:endParaRPr lang="en-US" altLang="en-US" sz="1200" b="0">
                        <a:solidFill>
                          <a:srgbClr val="202020"/>
                        </a:solidFill>
                        <a:latin typeface="宋体" charset="0"/>
                        <a:ea typeface="宋体" charset="0"/>
                        <a:cs typeface="NotoSansCJKsc" charset="0"/>
                      </a:endParaRPr>
                    </a:p>
                  </a:txBody>
                  <a:tcPr marL="9525" marR="9525" marT="9525" marB="9525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特定资源(登录、注册、产品⻚面等)的流量出现异常和无法解释的峰值。客戶服务投诉增加。 </a:t>
                      </a:r>
                      <a:endParaRPr lang="en-US" altLang="en-US" sz="1200" b="0">
                        <a:solidFill>
                          <a:srgbClr val="20202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9525" marR="9525" marT="9525" marB="9525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所有行业 </a:t>
                      </a:r>
                      <a:endParaRPr lang="en-US" altLang="en-US" sz="1200" b="0">
                        <a:solidFill>
                          <a:srgbClr val="20202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9525" marR="9525" marT="9525" marB="9525" vert="horz" anchor="ctr" anchorCtr="0"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rgbClr val="171514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薅羊毛 </a:t>
                      </a:r>
                      <a:endParaRPr lang="zh-CN" altLang="en-US" sz="1200" b="1">
                        <a:solidFill>
                          <a:srgbClr val="171514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9525" marR="9525" marT="9525" marB="9525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NotoSansCJKsc" charset="0"/>
                        </a:rPr>
                        <a:t>从包含余额的礼品卡中偷钱。客戶声誉差和未来销售损失。</a:t>
                      </a:r>
                      <a:endParaRPr lang="en-US" altLang="en-US" sz="1200" b="0">
                        <a:solidFill>
                          <a:srgbClr val="202020"/>
                        </a:solidFill>
                        <a:latin typeface="宋体" charset="0"/>
                        <a:ea typeface="宋体" charset="0"/>
                        <a:cs typeface="NotoSansCJKsc" charset="0"/>
                      </a:endParaRPr>
                    </a:p>
                  </a:txBody>
                  <a:tcPr marL="9525" marR="9525" marT="9525" marB="9525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NotoSansCJKsc" charset="0"/>
                        </a:rPr>
                        <a:t>对礼品卡余额⻚面的请求激增。关于余额丢失的客戶服务电话增加。</a:t>
                      </a:r>
                      <a:endParaRPr lang="en-US" altLang="en-US" sz="1200" b="0">
                        <a:solidFill>
                          <a:srgbClr val="202020"/>
                        </a:solidFill>
                        <a:latin typeface="宋体" charset="0"/>
                        <a:ea typeface="宋体" charset="0"/>
                        <a:cs typeface="NotoSansCJKsc" charset="0"/>
                      </a:endParaRPr>
                    </a:p>
                  </a:txBody>
                  <a:tcPr marL="9525" marR="9525" marT="9525" marB="9525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NotoSansCJKsc" charset="0"/>
                        </a:rPr>
                        <a:t>任何提供礼品卡作为支付方式的企业，主要是零售</a:t>
                      </a:r>
                      <a:endParaRPr lang="en-US" altLang="en-US" sz="1200" b="0">
                        <a:solidFill>
                          <a:srgbClr val="202020"/>
                        </a:solidFill>
                        <a:latin typeface="宋体" charset="0"/>
                        <a:ea typeface="宋体" charset="0"/>
                        <a:cs typeface="NotoSansCJKsc" charset="0"/>
                      </a:endParaRPr>
                    </a:p>
                  </a:txBody>
                  <a:tcPr marL="9525" marR="9525" marT="9525" marB="9525" vert="horz" anchor="ctr" anchorCtr="0"/>
                </a:tc>
              </a:tr>
              <a:tr h="3810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rgbClr val="171514"/>
                          </a:solidFill>
                          <a:latin typeface="宋体" charset="0"/>
                          <a:ea typeface="宋体" charset="0"/>
                          <a:cs typeface="NotoSansCJKsc" charset="0"/>
                        </a:rPr>
                        <a:t>抢库存</a:t>
                      </a:r>
                      <a:endParaRPr lang="zh-CN" altLang="en-US" sz="1200" b="1">
                        <a:solidFill>
                          <a:srgbClr val="171514"/>
                        </a:solidFill>
                        <a:latin typeface="宋体" charset="0"/>
                        <a:ea typeface="宋体" charset="0"/>
                        <a:cs typeface="NotoSansCJKsc" charset="0"/>
                      </a:endParaRPr>
                    </a:p>
                  </a:txBody>
                  <a:tcPr marL="9525" marR="9525" marT="9525" marB="9525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爬虫</a:t>
                      </a:r>
                      <a:r>
                        <a:rPr 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将商品保存在购物⻋中，阻止有效客戶访问。因不法行为损害客戶声誉 中间商持有所有库存，直到在其他地方转售。</a:t>
                      </a:r>
                      <a:endParaRPr lang="en-US" altLang="en-US" sz="1200" b="0">
                        <a:solidFill>
                          <a:srgbClr val="20202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9525" marR="9525" marT="9525" marB="9525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购物⻋中遗弃物品的增加。转化率下降。 关于库存可用性不足的客戶服务电话增加。</a:t>
                      </a:r>
                      <a:endParaRPr lang="en-US" altLang="en-US" sz="1200" b="0">
                        <a:solidFill>
                          <a:srgbClr val="20202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9525" marR="9525" marT="9525" marB="9525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0">
                          <a:solidFill>
                            <a:srgbClr val="202020"/>
                          </a:solidFill>
                          <a:latin typeface="宋体" charset="0"/>
                          <a:ea typeface="宋体" charset="0"/>
                          <a:cs typeface="宋体" charset="0"/>
                        </a:rPr>
                        <a:t>提供稀缺或时间敏感物品的企业:· 航空公司 ·⻔票 ·零售· 卫生保健 </a:t>
                      </a:r>
                      <a:endParaRPr lang="en-US" altLang="en-US" sz="1200" b="0">
                        <a:solidFill>
                          <a:srgbClr val="20202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9525" marR="9525" marT="9525" marB="9525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如何识别爬虫，如何制作爬虫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重要</a:t>
            </a:r>
            <a:r>
              <a:rPr lang="zh-CN" altLang="en-US"/>
              <a:t>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指纹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810" y="2750820"/>
            <a:ext cx="2289810" cy="35293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/private/var/folders/g1/6j0mz9sd50s24hfvvrc9dtnc0000gn/T/com.kingsoft.wpsoffice.mac/picturecompress_20221219164441/output_1.jpgoutput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905" y="80010"/>
            <a:ext cx="9144000" cy="64916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爬虫与反爬的</a:t>
            </a:r>
            <a:r>
              <a:rPr lang="zh-CN" altLang="en-US"/>
              <a:t>斗争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4000"/>
              <a:t>成本之战</a:t>
            </a:r>
            <a:endParaRPr lang="zh-CN" altLang="en-US" sz="4000"/>
          </a:p>
          <a:p>
            <a:endParaRPr lang="zh-CN" altLang="en-US"/>
          </a:p>
          <a:p>
            <a:r>
              <a:rPr lang="zh-CN" altLang="en-US"/>
              <a:t>反爬系统收集指纹并分析指纹真伪</a:t>
            </a:r>
            <a:endParaRPr lang="zh-CN" altLang="en-US"/>
          </a:p>
          <a:p>
            <a:r>
              <a:rPr lang="zh-CN" altLang="en-US"/>
              <a:t>爬虫伪造指纹并模拟真实用户行为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攻防</a:t>
            </a:r>
            <a:r>
              <a:rPr lang="en-US" altLang="zh-CN"/>
              <a:t>Level1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防：检查IP避免同一IP发起的大量进攻</a:t>
            </a:r>
            <a:endParaRPr lang="zh-CN" altLang="en-US"/>
          </a:p>
          <a:p>
            <a:r>
              <a:rPr lang="zh-CN" altLang="en-US"/>
              <a:t>攻：隐藏真实</a:t>
            </a:r>
            <a:r>
              <a:rPr lang="en-US" altLang="zh-CN"/>
              <a:t>IP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/>
              <a:t>使用 VPN</a:t>
            </a:r>
            <a:endParaRPr lang="zh-CN" altLang="en-US"/>
          </a:p>
          <a:p>
            <a:pPr lvl="1"/>
            <a:r>
              <a:rPr lang="zh-CN" altLang="en-US"/>
              <a:t>接入 TOR </a:t>
            </a:r>
            <a:r>
              <a:rPr lang="zh-CN" altLang="en-US"/>
              <a:t>网络</a:t>
            </a:r>
            <a:endParaRPr lang="zh-CN" altLang="en-US"/>
          </a:p>
          <a:p>
            <a:pPr lvl="1"/>
            <a:r>
              <a:rPr lang="zh-CN" altLang="en-US"/>
              <a:t>使用匿名代理</a:t>
            </a:r>
            <a:endParaRPr lang="zh-CN" altLang="en-US"/>
          </a:p>
          <a:p>
            <a:pPr lvl="1"/>
            <a:r>
              <a:rPr lang="zh-CN" altLang="en-US"/>
              <a:t>猫池</a:t>
            </a:r>
            <a:endParaRPr lang="zh-CN" altLang="en-US"/>
          </a:p>
          <a:p>
            <a:pPr lvl="1"/>
            <a:r>
              <a:rPr lang="en-US" altLang="zh-CN"/>
              <a:t>ADSL</a:t>
            </a:r>
            <a:r>
              <a:rPr lang="zh-CN" altLang="en-US"/>
              <a:t> 拨号主机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dced386d-80a9-4afb-b27b-163b4f25301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2150</Words>
  <Application>WPS 演示</Application>
  <PresentationFormat>宽屏</PresentationFormat>
  <Paragraphs>228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NotoSansCJKsc</vt:lpstr>
      <vt:lpstr>苹方-简</vt:lpstr>
      <vt:lpstr>Apple Color Emoji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simon</cp:lastModifiedBy>
  <cp:revision>92</cp:revision>
  <dcterms:created xsi:type="dcterms:W3CDTF">2022-12-20T00:51:38Z</dcterms:created>
  <dcterms:modified xsi:type="dcterms:W3CDTF">2022-12-20T00:51:38Z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2052-5.0.0.7550</vt:lpwstr>
  </property>
  <property fmtid="{D5CDD505-2E9C-101B-9397-08002B2CF9AE}" pid="3" name="ICV">
    <vt:lpwstr>5ABE60F64D692B5B87D2A0635035196D</vt:lpwstr>
  </property>
</Properties>
</file>