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E8A-DE88-2E5B-B31F-DAAD159C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C4B70-B039-91D8-13A0-5A6AB0C6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2738-7353-8F92-A5B9-BF93F71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FACD-5D9D-D869-0276-2247B0FD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D180-F3C4-3D62-9C19-46FC6834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3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0C31-429C-E86B-1250-408E3BCF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086D9-00A0-8FF6-2CB6-CBDFC597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7853-4C55-090F-4192-3735DD24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0728-6D2D-320C-41E3-B874B1F2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BD05-0CE7-BF6E-58A7-E793DD8D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5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2F993-457A-111B-6A0D-5E168518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2B4-BE93-F4C3-4947-50F0F072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0C54-7D4A-39C0-1205-4C254565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0885-211D-0F40-2220-F80B53C0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77D2-02E8-8DBC-527A-FB2F1EB2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D822-2283-CAEE-77C3-4A9B3D34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FFEF-CEFB-9B4A-53D5-B284843C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FCDE-3A16-CF3A-0A14-2E93B7E3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3C97-BC8B-975B-0EDD-7CDD1739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481F-66BF-10B6-7F7E-E66A5B3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8AAA-D1FA-4D12-4431-B02F5EB1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DF22-1793-FD44-7B75-15075E90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7290-D862-FD31-627B-FE052FDB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CC2F-654E-D192-45E1-23BAD87E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BF1F-0CF6-7CE0-EDF1-7FF492C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0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DC6A-C148-90E6-2069-24D2D81F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4407-A317-F060-ADD6-1F8A378FA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9164-50F3-CD90-1460-BFDE0A52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6F60-2C73-2F8B-EB99-BEFDFDC9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83A32-EC05-B5DA-59C7-3F05ECEC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415F-F6B2-8835-91D5-09D2AA4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116F-0CC0-5A17-838E-41366E8C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F0B3-8B25-C593-FA6B-41DDF4CF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FB5AD-D284-38A4-ACD1-8155E883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F846-7A9C-D8A6-10C3-BEEE10563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1BEB7-2F30-E6A1-8582-B3F6D2D4D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5D78-4790-320D-596B-99E10077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DFA11-31E2-8C6E-890B-E5BF3B70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33159-3842-56CE-6F7F-53C07FEF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96FF-F3AC-1B6D-C212-5E9DDBE8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767D4-B907-A4A3-E60D-A294D3A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EB6D-159F-6794-2290-518AED25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0965D-57CE-CC44-D3FF-8BD1DB94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7848-7C6C-D7D9-81B4-EDEF906D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37EB-7D64-D129-20F4-9CD13A71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DAE69-B197-A075-DDD3-12E061B2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8682-81FC-8087-67CD-4BF2B2FA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70FA-F015-5DEA-1A9A-849C35EE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4A4E7-3CDC-AE9D-183A-92D7DD017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6DC6-2EBB-0AF9-9B1A-C40A22D1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29E1B-5421-1567-1D29-01A8B9D7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8B0D-CEF1-658E-BB67-DC492488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9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D00B-4535-6CAE-A995-3844084A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023C9-E00D-C3F3-C344-04462C2A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9156-CCB0-9301-3AD0-CE639E33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6944A-BE7E-893E-DC50-CC653AE4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0279-A11C-B4BC-5551-3E71DDE2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22E8-8347-2C54-D5A4-673DE1AB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B8BD3-B527-201A-460A-715FBD05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8A992-D805-F182-7EC5-A2D9EB65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DA42-1F3F-2AB3-EFDF-3FE45231D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462F-1A3F-426A-BCC7-E8AEEAC785E3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D339-9E4C-3EA9-08A0-016F1FD3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6DE6-D16D-00AF-1A7E-764531A3F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E9DE-76F2-4047-8B80-7AB52472F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0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erscollege.screenstepslive.com/a/1426910-panes-in-rstudi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quest.io/blog/tutorial-getting-started-with-r-and-rstud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/what-is-an-ide" TargetMode="External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what-is-an-ide-in-programming-an-ide-definition-for-developer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r/r_variabl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D48B-B187-D8B1-79A6-629F9762A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3771-A003-01F5-594C-F6455CE7F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176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Agenda:</a:t>
            </a:r>
          </a:p>
          <a:p>
            <a:pPr marL="457200" indent="-457200" algn="l">
              <a:buAutoNum type="arabicPeriod"/>
            </a:pPr>
            <a:r>
              <a:rPr lang="en-IN" dirty="0"/>
              <a:t>Install R and R studio on your system</a:t>
            </a:r>
          </a:p>
          <a:p>
            <a:pPr marL="457200" indent="-457200" algn="l">
              <a:buAutoNum type="arabicPeriod"/>
            </a:pPr>
            <a:r>
              <a:rPr lang="en-IN" dirty="0"/>
              <a:t>Understand what an IDE is and what a interpreter is</a:t>
            </a:r>
          </a:p>
          <a:p>
            <a:pPr marL="457200" indent="-457200" algn="l">
              <a:buAutoNum type="arabicPeriod"/>
            </a:pPr>
            <a:r>
              <a:rPr lang="en-IN" dirty="0"/>
              <a:t>Write a hello world program</a:t>
            </a:r>
          </a:p>
          <a:p>
            <a:pPr marL="457200" indent="-457200" algn="l">
              <a:buAutoNum type="arabicPeriod"/>
            </a:pPr>
            <a:r>
              <a:rPr lang="en-IN" dirty="0"/>
              <a:t>Functionalize it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873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9D4D-4859-F79D-E118-8B148673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R and </a:t>
            </a:r>
            <a:r>
              <a:rPr lang="en-IN" dirty="0" err="1"/>
              <a:t>Rstudio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7AB0-4D2B-7F0D-1294-402B5A67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R studio from : </a:t>
            </a:r>
            <a:r>
              <a:rPr lang="en-IN" dirty="0">
                <a:hlinkClick r:id="rId2"/>
              </a:rPr>
              <a:t>https://www.rstudio.com/products/rstudio/download/#download</a:t>
            </a:r>
            <a:endParaRPr lang="en-IN" dirty="0"/>
          </a:p>
          <a:p>
            <a:r>
              <a:rPr lang="en-IN" dirty="0"/>
              <a:t>Download R 4.2.1 from: </a:t>
            </a:r>
            <a:r>
              <a:rPr lang="en-IN" dirty="0">
                <a:hlinkClick r:id="rId3"/>
              </a:rPr>
              <a:t>https://cran.r-project.org/</a:t>
            </a:r>
            <a:r>
              <a:rPr lang="en-IN" dirty="0"/>
              <a:t> . Download the appropriate version for your operating system (Windows/mac/</a:t>
            </a:r>
            <a:r>
              <a:rPr lang="en-IN" dirty="0" err="1"/>
              <a:t>linux</a:t>
            </a:r>
            <a:r>
              <a:rPr lang="en-IN" dirty="0"/>
              <a:t>).</a:t>
            </a:r>
          </a:p>
          <a:p>
            <a:r>
              <a:rPr lang="en-IN" dirty="0"/>
              <a:t>Install both software in default locations</a:t>
            </a:r>
          </a:p>
        </p:txBody>
      </p:sp>
    </p:spTree>
    <p:extLst>
      <p:ext uri="{BB962C8B-B14F-4D97-AF65-F5344CB8AC3E}">
        <p14:creationId xmlns:p14="http://schemas.microsoft.com/office/powerpoint/2010/main" val="139282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2ADD9-EF86-6492-B427-14E1A236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29" y="471833"/>
            <a:ext cx="8050449" cy="5661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07B50-53E9-9CE3-A328-1E98DE569E47}"/>
              </a:ext>
            </a:extLst>
          </p:cNvPr>
          <p:cNvSpPr txBox="1"/>
          <p:nvPr/>
        </p:nvSpPr>
        <p:spPr>
          <a:xfrm>
            <a:off x="217252" y="4885358"/>
            <a:ext cx="141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Console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B9D50-7D1A-D6EE-CC7F-54882F75B374}"/>
              </a:ext>
            </a:extLst>
          </p:cNvPr>
          <p:cNvSpPr txBox="1"/>
          <p:nvPr/>
        </p:nvSpPr>
        <p:spPr>
          <a:xfrm>
            <a:off x="9805478" y="1601820"/>
            <a:ext cx="2101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Variable space/Environment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10AD-0C4B-7D49-E699-F754BF588774}"/>
              </a:ext>
            </a:extLst>
          </p:cNvPr>
          <p:cNvSpPr txBox="1"/>
          <p:nvPr/>
        </p:nvSpPr>
        <p:spPr>
          <a:xfrm>
            <a:off x="10038945" y="4454471"/>
            <a:ext cx="1935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Files pane + help tab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C6F38-2138-53D8-C944-7718466E0E36}"/>
              </a:ext>
            </a:extLst>
          </p:cNvPr>
          <p:cNvSpPr txBox="1"/>
          <p:nvPr/>
        </p:nvSpPr>
        <p:spPr>
          <a:xfrm>
            <a:off x="0" y="1601820"/>
            <a:ext cx="2092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Text editor/</a:t>
            </a:r>
          </a:p>
          <a:p>
            <a:r>
              <a:rPr lang="en-IN" sz="2800" dirty="0"/>
              <a:t>Source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BD7B3-967A-794F-BC1D-D8EF369F8D6A}"/>
              </a:ext>
            </a:extLst>
          </p:cNvPr>
          <p:cNvSpPr txBox="1"/>
          <p:nvPr/>
        </p:nvSpPr>
        <p:spPr>
          <a:xfrm>
            <a:off x="1517715" y="6211669"/>
            <a:ext cx="8498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Reading material: </a:t>
            </a:r>
            <a:r>
              <a:rPr lang="en-IN" dirty="0">
                <a:hlinkClick r:id="rId3"/>
              </a:rPr>
              <a:t>https://teacherscollege.screenstepslive.com/a/1426910-panes-in-rstudio</a:t>
            </a:r>
            <a:r>
              <a:rPr lang="en-IN" dirty="0"/>
              <a:t>, </a:t>
            </a:r>
            <a:r>
              <a:rPr lang="en-IN" dirty="0">
                <a:hlinkClick r:id="rId4"/>
              </a:rPr>
              <a:t>https://www.dataquest.io/blog/tutorial-getting-started-with-r-and-rstudio/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738F4-1F4B-AA05-BC80-38E89A92251E}"/>
              </a:ext>
            </a:extLst>
          </p:cNvPr>
          <p:cNvSpPr txBox="1"/>
          <p:nvPr/>
        </p:nvSpPr>
        <p:spPr>
          <a:xfrm>
            <a:off x="56560" y="185536"/>
            <a:ext cx="1230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Menu bar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1F99F-2424-F3FC-ADE2-CEA09778FADE}"/>
              </a:ext>
            </a:extLst>
          </p:cNvPr>
          <p:cNvCxnSpPr>
            <a:stCxn id="12" idx="3"/>
          </p:cNvCxnSpPr>
          <p:nvPr/>
        </p:nvCxnSpPr>
        <p:spPr>
          <a:xfrm>
            <a:off x="1286825" y="385591"/>
            <a:ext cx="551402" cy="45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7341-A930-5D2E-9B5B-CD6F518A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Rstudio</a:t>
            </a:r>
            <a:r>
              <a:rPr lang="en-IN" dirty="0"/>
              <a:t> is 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68FD-4647-D690-9442-DBBA1E78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Code: A series of instructions given to the computer to perform a task</a:t>
            </a:r>
          </a:p>
          <a:p>
            <a:r>
              <a:rPr lang="en-IN" dirty="0"/>
              <a:t>Essentials to write a code:</a:t>
            </a:r>
          </a:p>
          <a:p>
            <a:pPr lvl="1"/>
            <a:r>
              <a:rPr lang="en-IN" dirty="0"/>
              <a:t>A text editor (notepad, </a:t>
            </a:r>
            <a:r>
              <a:rPr lang="en-IN" dirty="0" err="1"/>
              <a:t>wordpad</a:t>
            </a:r>
            <a:r>
              <a:rPr lang="en-IN" dirty="0"/>
              <a:t> etc), where the instructions are written down. Recommended text editors: </a:t>
            </a:r>
            <a:r>
              <a:rPr lang="en-IN" dirty="0" err="1"/>
              <a:t>Rstudio</a:t>
            </a:r>
            <a:r>
              <a:rPr lang="en-IN" dirty="0"/>
              <a:t>, </a:t>
            </a:r>
            <a:r>
              <a:rPr lang="en-IN" dirty="0" err="1"/>
              <a:t>vscode</a:t>
            </a:r>
            <a:endParaRPr lang="en-IN" dirty="0"/>
          </a:p>
          <a:p>
            <a:pPr lvl="1"/>
            <a:r>
              <a:rPr lang="en-IN" dirty="0"/>
              <a:t>An interpreter (R): a program that reads the code, translates them to a format that the computer can understand and have it execute the command</a:t>
            </a:r>
          </a:p>
          <a:p>
            <a:r>
              <a:rPr lang="en-IN" dirty="0"/>
              <a:t>R studio is an Integrated development Environment (IDE).</a:t>
            </a:r>
          </a:p>
          <a:p>
            <a:pPr lvl="1"/>
            <a:r>
              <a:rPr lang="en-IN" dirty="0"/>
              <a:t>An IDE is a software platform that hosts multiple coding requirements on a GUI based interface. An IDE must have a text editor (also called a source editor) and a console window. Additional features include code completion, debugging, syntax highlighting etc. </a:t>
            </a:r>
          </a:p>
          <a:p>
            <a:pPr lvl="1"/>
            <a:r>
              <a:rPr lang="en-IN" dirty="0"/>
              <a:t>Reading material: </a:t>
            </a:r>
            <a:r>
              <a:rPr lang="en-IN" dirty="0">
                <a:hlinkClick r:id="rId2"/>
              </a:rPr>
              <a:t>https://en.wikipedia.org/wiki/Integrated_development_environment</a:t>
            </a:r>
            <a:r>
              <a:rPr lang="en-IN" dirty="0"/>
              <a:t> (topics section), </a:t>
            </a:r>
            <a:r>
              <a:rPr lang="en-IN" dirty="0">
                <a:hlinkClick r:id="rId3"/>
              </a:rPr>
              <a:t>https://www.codecademy.com/article/what-is-an-ide</a:t>
            </a:r>
            <a:r>
              <a:rPr lang="en-IN" dirty="0"/>
              <a:t>, </a:t>
            </a:r>
            <a:r>
              <a:rPr lang="en-IN" dirty="0">
                <a:hlinkClick r:id="rId4"/>
              </a:rPr>
              <a:t>https://www.freecodecamp.org/news/what-is-an-ide-in-programming-an-ide-definition-for-developers/</a:t>
            </a:r>
            <a:r>
              <a:rPr lang="en-IN" dirty="0"/>
              <a:t>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4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90D2-B1C8-41BF-BA75-4783F420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6F8F-76B8-48AE-0575-06F04966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 1: Menu bar -&gt; File -&gt; New File -&gt; R Script</a:t>
            </a:r>
          </a:p>
          <a:p>
            <a:r>
              <a:rPr lang="en-IN" dirty="0"/>
              <a:t>Method 2: Keyboard shortcut: </a:t>
            </a:r>
            <a:r>
              <a:rPr lang="en-IN" dirty="0" err="1"/>
              <a:t>Ctrl+Shift+N</a:t>
            </a:r>
            <a:endParaRPr lang="en-IN" dirty="0"/>
          </a:p>
          <a:p>
            <a:r>
              <a:rPr lang="en-IN" dirty="0"/>
              <a:t>Execution of code happens in the terminal</a:t>
            </a:r>
          </a:p>
          <a:p>
            <a:r>
              <a:rPr lang="en-IN" dirty="0"/>
              <a:t>Three ways to execute/run code:</a:t>
            </a:r>
          </a:p>
          <a:p>
            <a:pPr lvl="1"/>
            <a:r>
              <a:rPr lang="en-IN" dirty="0"/>
              <a:t>Copy paste the code in terminal</a:t>
            </a:r>
          </a:p>
          <a:p>
            <a:pPr lvl="1"/>
            <a:r>
              <a:rPr lang="en-IN" dirty="0"/>
              <a:t>Execute line-by-line using the shortcut </a:t>
            </a:r>
            <a:r>
              <a:rPr lang="en-IN" dirty="0" err="1"/>
              <a:t>Ctrl+Enter</a:t>
            </a:r>
            <a:endParaRPr lang="en-IN" dirty="0"/>
          </a:p>
          <a:p>
            <a:pPr lvl="1"/>
            <a:r>
              <a:rPr lang="en-IN" dirty="0"/>
              <a:t>Source the code using the source button on the top-right corner of the source editor</a:t>
            </a:r>
          </a:p>
          <a:p>
            <a:r>
              <a:rPr lang="en-IN" b="1" dirty="0"/>
              <a:t>What are the differences in each case in the console?</a:t>
            </a:r>
          </a:p>
        </p:txBody>
      </p:sp>
    </p:spTree>
    <p:extLst>
      <p:ext uri="{BB962C8B-B14F-4D97-AF65-F5344CB8AC3E}">
        <p14:creationId xmlns:p14="http://schemas.microsoft.com/office/powerpoint/2010/main" val="9101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B6B-0D1C-2CB0-73DF-AE579FDE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paths and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6517-D2A6-4E66-B58B-0C294B88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Each source file (script) is saved in folder and has a unique path to it. (You can find out the path of a script either by running the source button, or by hovering onto the script’s tab)</a:t>
            </a:r>
          </a:p>
          <a:p>
            <a:pPr lvl="1"/>
            <a:r>
              <a:rPr lang="en-IN" dirty="0"/>
              <a:t>Example path: D:/dummy/coding/script.R</a:t>
            </a:r>
          </a:p>
          <a:p>
            <a:r>
              <a:rPr lang="en-IN" dirty="0"/>
              <a:t>Working directory is the directory (synonym for folder) in which R is currently in. Files in the working directory can be sourced without having to write the full path.</a:t>
            </a:r>
          </a:p>
          <a:p>
            <a:pPr lvl="1"/>
            <a:r>
              <a:rPr lang="en-IN" dirty="0"/>
              <a:t>File in working directory: source(“</a:t>
            </a:r>
            <a:r>
              <a:rPr lang="en-IN" dirty="0" err="1"/>
              <a:t>script.R</a:t>
            </a:r>
            <a:r>
              <a:rPr lang="en-IN" dirty="0"/>
              <a:t>”)</a:t>
            </a:r>
          </a:p>
          <a:p>
            <a:pPr lvl="1"/>
            <a:r>
              <a:rPr lang="en-IN" dirty="0"/>
              <a:t>File not in working directory: source(“D:/dummy/coding/</a:t>
            </a:r>
            <a:r>
              <a:rPr lang="en-IN" dirty="0" err="1"/>
              <a:t>script.R</a:t>
            </a:r>
            <a:r>
              <a:rPr lang="en-IN" dirty="0"/>
              <a:t>”)</a:t>
            </a:r>
          </a:p>
          <a:p>
            <a:r>
              <a:rPr lang="en-IN" dirty="0"/>
              <a:t>Useful commands: </a:t>
            </a:r>
            <a:r>
              <a:rPr lang="en-IN" dirty="0" err="1"/>
              <a:t>getwd</a:t>
            </a:r>
            <a:r>
              <a:rPr lang="en-IN" dirty="0"/>
              <a:t>, </a:t>
            </a:r>
            <a:r>
              <a:rPr lang="en-IN" dirty="0" err="1"/>
              <a:t>setwd</a:t>
            </a:r>
            <a:r>
              <a:rPr lang="en-IN" dirty="0"/>
              <a:t> (read about them in the help tab bottom right)</a:t>
            </a:r>
          </a:p>
          <a:p>
            <a:r>
              <a:rPr lang="en-IN" dirty="0"/>
              <a:t>Easy way to set working directory: Menu bar -&gt; Session -&gt; Set Working Directory -&gt; Source File Location</a:t>
            </a:r>
          </a:p>
          <a:p>
            <a:r>
              <a:rPr lang="en-IN" dirty="0"/>
              <a:t>Related error message: </a:t>
            </a:r>
            <a:r>
              <a:rPr lang="en-IN" dirty="0">
                <a:solidFill>
                  <a:srgbClr val="FF0000"/>
                </a:solidFill>
              </a:rPr>
              <a:t>cannot open file ‘</a:t>
            </a:r>
            <a:r>
              <a:rPr lang="en-IN" dirty="0" err="1">
                <a:solidFill>
                  <a:srgbClr val="FF0000"/>
                </a:solidFill>
              </a:rPr>
              <a:t>script.R</a:t>
            </a:r>
            <a:r>
              <a:rPr lang="en-IN" dirty="0">
                <a:solidFill>
                  <a:srgbClr val="FF0000"/>
                </a:solidFill>
              </a:rPr>
              <a:t>':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190617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54D0-BCC5-BF1D-7019-A73B308D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66B9-36FB-F353-8E50-EDDFC1F3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placeholders for data</a:t>
            </a:r>
          </a:p>
          <a:p>
            <a:pPr lvl="1"/>
            <a:r>
              <a:rPr lang="en-IN" dirty="0"/>
              <a:t>A = 3</a:t>
            </a:r>
          </a:p>
          <a:p>
            <a:pPr lvl="1"/>
            <a:r>
              <a:rPr lang="en-IN" dirty="0"/>
              <a:t>B = “text here”</a:t>
            </a:r>
          </a:p>
          <a:p>
            <a:r>
              <a:rPr lang="en-IN" dirty="0"/>
              <a:t>Names of variables should not start with numbers</a:t>
            </a:r>
          </a:p>
          <a:p>
            <a:r>
              <a:rPr lang="en-IN" dirty="0">
                <a:hlinkClick r:id="rId2"/>
              </a:rPr>
              <a:t>https://www.w3schools.com/r/r_variables.asp</a:t>
            </a:r>
            <a:endParaRPr lang="en-IN" dirty="0"/>
          </a:p>
          <a:p>
            <a:r>
              <a:rPr lang="en-IN" dirty="0"/>
              <a:t>Related errors: </a:t>
            </a:r>
            <a:r>
              <a:rPr lang="en-IN" dirty="0">
                <a:solidFill>
                  <a:srgbClr val="FF0000"/>
                </a:solidFill>
              </a:rPr>
              <a:t>object not found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36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6830-95D8-1004-E308-3CCA385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45F-BB61-6F46-74BA-FA84714B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 hello world : print(“Hello world”)</a:t>
            </a:r>
          </a:p>
          <a:p>
            <a:r>
              <a:rPr lang="en-IN" dirty="0"/>
              <a:t>Print your name: print(“Kishore”)</a:t>
            </a:r>
          </a:p>
          <a:p>
            <a:r>
              <a:rPr lang="en-IN" dirty="0"/>
              <a:t>Create a variable that takes a name and print that variable</a:t>
            </a:r>
          </a:p>
          <a:p>
            <a:pPr marL="457200" lvl="1" indent="0">
              <a:buNone/>
            </a:pPr>
            <a:r>
              <a:rPr lang="en-IN" dirty="0"/>
              <a:t>X = “Kishore”</a:t>
            </a:r>
          </a:p>
          <a:p>
            <a:pPr marL="457200" lvl="1" indent="0">
              <a:buNone/>
            </a:pPr>
            <a:r>
              <a:rPr lang="en-IN"/>
              <a:t>print(X)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6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655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2</vt:lpstr>
      <vt:lpstr>Installing R and Rstudio</vt:lpstr>
      <vt:lpstr>PowerPoint Presentation</vt:lpstr>
      <vt:lpstr>Rstudio is an IDE</vt:lpstr>
      <vt:lpstr>Writing code</vt:lpstr>
      <vt:lpstr>File paths and working directory</vt:lpstr>
      <vt:lpstr>Variable</vt:lpstr>
      <vt:lpstr>Hello world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Kishore A S Shri Hari</dc:creator>
  <cp:lastModifiedBy>Kishore A S Shri Hari</cp:lastModifiedBy>
  <cp:revision>4</cp:revision>
  <dcterms:created xsi:type="dcterms:W3CDTF">2022-08-04T05:11:57Z</dcterms:created>
  <dcterms:modified xsi:type="dcterms:W3CDTF">2022-08-08T04:20:16Z</dcterms:modified>
</cp:coreProperties>
</file>