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2" r:id="rId3"/>
    <p:sldId id="257" r:id="rId4"/>
    <p:sldId id="263" r:id="rId5"/>
    <p:sldId id="268" r:id="rId6"/>
    <p:sldId id="264" r:id="rId7"/>
    <p:sldId id="259" r:id="rId8"/>
    <p:sldId id="258" r:id="rId9"/>
    <p:sldId id="260" r:id="rId10"/>
    <p:sldId id="287" r:id="rId11"/>
    <p:sldId id="265" r:id="rId12"/>
    <p:sldId id="270" r:id="rId13"/>
    <p:sldId id="276" r:id="rId14"/>
    <p:sldId id="275" r:id="rId15"/>
    <p:sldId id="283" r:id="rId16"/>
    <p:sldId id="284" r:id="rId17"/>
    <p:sldId id="285" r:id="rId18"/>
    <p:sldId id="296" r:id="rId19"/>
    <p:sldId id="288" r:id="rId20"/>
    <p:sldId id="286" r:id="rId21"/>
    <p:sldId id="271" r:id="rId22"/>
    <p:sldId id="272" r:id="rId23"/>
    <p:sldId id="294" r:id="rId24"/>
    <p:sldId id="298" r:id="rId25"/>
    <p:sldId id="277" r:id="rId26"/>
    <p:sldId id="300" r:id="rId27"/>
    <p:sldId id="301" r:id="rId28"/>
    <p:sldId id="297" r:id="rId29"/>
    <p:sldId id="303" r:id="rId30"/>
    <p:sldId id="295" r:id="rId31"/>
    <p:sldId id="304" r:id="rId32"/>
    <p:sldId id="278" r:id="rId33"/>
    <p:sldId id="279" r:id="rId34"/>
    <p:sldId id="291" r:id="rId35"/>
    <p:sldId id="292" r:id="rId36"/>
    <p:sldId id="293" r:id="rId37"/>
    <p:sldId id="280" r:id="rId38"/>
    <p:sldId id="305" r:id="rId39"/>
    <p:sldId id="306" r:id="rId40"/>
    <p:sldId id="307" r:id="rId41"/>
    <p:sldId id="308" r:id="rId42"/>
    <p:sldId id="309" r:id="rId43"/>
    <p:sldId id="310" r:id="rId44"/>
    <p:sldId id="267" r:id="rId45"/>
    <p:sldId id="311" r:id="rId46"/>
    <p:sldId id="31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0402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370A9-F479-40E8-8EB8-5FF2948AF5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EBEBEB0-FB6C-4CC4-B940-B7E49537658E}">
      <dgm:prSet/>
      <dgm:spPr/>
      <dgm:t>
        <a:bodyPr/>
        <a:lstStyle/>
        <a:p>
          <a:r>
            <a:rPr lang="en-IN"/>
            <a:t>“There are no stupid questions”</a:t>
          </a:r>
          <a:endParaRPr lang="en-US"/>
        </a:p>
      </dgm:t>
    </dgm:pt>
    <dgm:pt modelId="{14C3BE76-A388-4FE0-B047-9EF329BD92BF}" type="parTrans" cxnId="{02D7EB1D-3CAF-4F77-A16D-132496D8752B}">
      <dgm:prSet/>
      <dgm:spPr/>
      <dgm:t>
        <a:bodyPr/>
        <a:lstStyle/>
        <a:p>
          <a:endParaRPr lang="en-US"/>
        </a:p>
      </dgm:t>
    </dgm:pt>
    <dgm:pt modelId="{24F4B3FE-48A7-4A61-A409-C948BCE8E658}" type="sibTrans" cxnId="{02D7EB1D-3CAF-4F77-A16D-132496D8752B}">
      <dgm:prSet/>
      <dgm:spPr/>
      <dgm:t>
        <a:bodyPr/>
        <a:lstStyle/>
        <a:p>
          <a:endParaRPr lang="en-US"/>
        </a:p>
      </dgm:t>
    </dgm:pt>
    <dgm:pt modelId="{031D7030-84D1-4F15-A1EE-D9C222F28EF9}">
      <dgm:prSet/>
      <dgm:spPr/>
      <dgm:t>
        <a:bodyPr/>
        <a:lstStyle/>
        <a:p>
          <a:r>
            <a:rPr lang="en-IN"/>
            <a:t>Ask questions!</a:t>
          </a:r>
          <a:endParaRPr lang="en-US"/>
        </a:p>
      </dgm:t>
    </dgm:pt>
    <dgm:pt modelId="{5289803B-80B9-4D47-B8B1-3C349920A6E3}" type="parTrans" cxnId="{9E5C7767-35BE-48B1-A178-2DC6FE693C95}">
      <dgm:prSet/>
      <dgm:spPr/>
      <dgm:t>
        <a:bodyPr/>
        <a:lstStyle/>
        <a:p>
          <a:endParaRPr lang="en-US"/>
        </a:p>
      </dgm:t>
    </dgm:pt>
    <dgm:pt modelId="{EB7A3890-F498-46C3-B1CF-9D7FE7D7DC95}" type="sibTrans" cxnId="{9E5C7767-35BE-48B1-A178-2DC6FE693C95}">
      <dgm:prSet/>
      <dgm:spPr/>
      <dgm:t>
        <a:bodyPr/>
        <a:lstStyle/>
        <a:p>
          <a:endParaRPr lang="en-US"/>
        </a:p>
      </dgm:t>
    </dgm:pt>
    <dgm:pt modelId="{46284ACB-9023-4D97-9523-2D8EB752A45A}">
      <dgm:prSet/>
      <dgm:spPr/>
      <dgm:t>
        <a:bodyPr/>
        <a:lstStyle/>
        <a:p>
          <a:r>
            <a:rPr lang="en-IN"/>
            <a:t>Be Interactive</a:t>
          </a:r>
          <a:endParaRPr lang="en-US"/>
        </a:p>
      </dgm:t>
    </dgm:pt>
    <dgm:pt modelId="{3A1516ED-EC5A-438B-9891-359E87C4ED1D}" type="parTrans" cxnId="{C8826A0D-2CF5-4D56-AF1A-8CF0F02F0A76}">
      <dgm:prSet/>
      <dgm:spPr/>
      <dgm:t>
        <a:bodyPr/>
        <a:lstStyle/>
        <a:p>
          <a:endParaRPr lang="en-US"/>
        </a:p>
      </dgm:t>
    </dgm:pt>
    <dgm:pt modelId="{2610414B-07B2-44A2-8037-2A905A9755A9}" type="sibTrans" cxnId="{C8826A0D-2CF5-4D56-AF1A-8CF0F02F0A76}">
      <dgm:prSet/>
      <dgm:spPr/>
      <dgm:t>
        <a:bodyPr/>
        <a:lstStyle/>
        <a:p>
          <a:endParaRPr lang="en-US"/>
        </a:p>
      </dgm:t>
    </dgm:pt>
    <dgm:pt modelId="{B28C8B59-2D80-42D2-8AD2-C1FF1D78670C}">
      <dgm:prSet/>
      <dgm:spPr/>
      <dgm:t>
        <a:bodyPr/>
        <a:lstStyle/>
        <a:p>
          <a:r>
            <a:rPr lang="en-IN"/>
            <a:t>Let’s all learn</a:t>
          </a:r>
          <a:endParaRPr lang="en-US"/>
        </a:p>
      </dgm:t>
    </dgm:pt>
    <dgm:pt modelId="{6B8CBEE8-00CC-4FF5-97B6-FA25848A81BA}" type="parTrans" cxnId="{F666A10A-6554-4FF2-AA66-BE8D83116880}">
      <dgm:prSet/>
      <dgm:spPr/>
      <dgm:t>
        <a:bodyPr/>
        <a:lstStyle/>
        <a:p>
          <a:endParaRPr lang="en-US"/>
        </a:p>
      </dgm:t>
    </dgm:pt>
    <dgm:pt modelId="{40A403B1-685E-40FB-8EFB-C665647E9A8C}" type="sibTrans" cxnId="{F666A10A-6554-4FF2-AA66-BE8D83116880}">
      <dgm:prSet/>
      <dgm:spPr/>
      <dgm:t>
        <a:bodyPr/>
        <a:lstStyle/>
        <a:p>
          <a:endParaRPr lang="en-US"/>
        </a:p>
      </dgm:t>
    </dgm:pt>
    <dgm:pt modelId="{6E11AE43-CB75-4912-8075-620D5BB877DB}" type="pres">
      <dgm:prSet presAssocID="{2FC370A9-F479-40E8-8EB8-5FF2948AF5C8}" presName="root" presStyleCnt="0">
        <dgm:presLayoutVars>
          <dgm:dir/>
          <dgm:resizeHandles val="exact"/>
        </dgm:presLayoutVars>
      </dgm:prSet>
      <dgm:spPr/>
    </dgm:pt>
    <dgm:pt modelId="{11B27DE8-560D-4035-B1A4-504C45EE2882}" type="pres">
      <dgm:prSet presAssocID="{2FC370A9-F479-40E8-8EB8-5FF2948AF5C8}" presName="container" presStyleCnt="0">
        <dgm:presLayoutVars>
          <dgm:dir/>
          <dgm:resizeHandles val="exact"/>
        </dgm:presLayoutVars>
      </dgm:prSet>
      <dgm:spPr/>
    </dgm:pt>
    <dgm:pt modelId="{6F6AAABE-F376-47A9-8471-0E676C9FA3A6}" type="pres">
      <dgm:prSet presAssocID="{2EBEBEB0-FB6C-4CC4-B940-B7E49537658E}" presName="compNode" presStyleCnt="0"/>
      <dgm:spPr/>
    </dgm:pt>
    <dgm:pt modelId="{3B55A8E4-2C2A-4FBC-8DEE-C085F3F59C3E}" type="pres">
      <dgm:prSet presAssocID="{2EBEBEB0-FB6C-4CC4-B940-B7E49537658E}" presName="iconBgRect" presStyleLbl="bgShp" presStyleIdx="0" presStyleCnt="4"/>
      <dgm:spPr/>
    </dgm:pt>
    <dgm:pt modelId="{03932C54-8773-4731-AE55-2DE55500D7BB}" type="pres">
      <dgm:prSet presAssocID="{2EBEBEB0-FB6C-4CC4-B940-B7E4953765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F02FDB07-7C16-4B82-B7B3-8CE8535B3401}" type="pres">
      <dgm:prSet presAssocID="{2EBEBEB0-FB6C-4CC4-B940-B7E49537658E}" presName="spaceRect" presStyleCnt="0"/>
      <dgm:spPr/>
    </dgm:pt>
    <dgm:pt modelId="{D32C22C8-1853-4C12-87F1-3761EFF2F831}" type="pres">
      <dgm:prSet presAssocID="{2EBEBEB0-FB6C-4CC4-B940-B7E49537658E}" presName="textRect" presStyleLbl="revTx" presStyleIdx="0" presStyleCnt="4">
        <dgm:presLayoutVars>
          <dgm:chMax val="1"/>
          <dgm:chPref val="1"/>
        </dgm:presLayoutVars>
      </dgm:prSet>
      <dgm:spPr/>
    </dgm:pt>
    <dgm:pt modelId="{41EFAE60-FE44-4C11-92F5-04AFBDE520B7}" type="pres">
      <dgm:prSet presAssocID="{24F4B3FE-48A7-4A61-A409-C948BCE8E658}" presName="sibTrans" presStyleLbl="sibTrans2D1" presStyleIdx="0" presStyleCnt="0"/>
      <dgm:spPr/>
    </dgm:pt>
    <dgm:pt modelId="{5DCA8B16-C423-4882-A3E6-C5A1AE6E1929}" type="pres">
      <dgm:prSet presAssocID="{031D7030-84D1-4F15-A1EE-D9C222F28EF9}" presName="compNode" presStyleCnt="0"/>
      <dgm:spPr/>
    </dgm:pt>
    <dgm:pt modelId="{9E86278A-60DA-4658-9CAB-A5E28D6F336B}" type="pres">
      <dgm:prSet presAssocID="{031D7030-84D1-4F15-A1EE-D9C222F28EF9}" presName="iconBgRect" presStyleLbl="bgShp" presStyleIdx="1" presStyleCnt="4"/>
      <dgm:spPr/>
    </dgm:pt>
    <dgm:pt modelId="{5BD3DEF9-E2A7-4E5E-9840-200FB15CA38D}" type="pres">
      <dgm:prSet presAssocID="{031D7030-84D1-4F15-A1EE-D9C222F28E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19F02B1-4F57-406B-BF4C-818B01E8FA9C}" type="pres">
      <dgm:prSet presAssocID="{031D7030-84D1-4F15-A1EE-D9C222F28EF9}" presName="spaceRect" presStyleCnt="0"/>
      <dgm:spPr/>
    </dgm:pt>
    <dgm:pt modelId="{3BE3E7B4-671E-4776-95E2-2C0B1F9F096A}" type="pres">
      <dgm:prSet presAssocID="{031D7030-84D1-4F15-A1EE-D9C222F28EF9}" presName="textRect" presStyleLbl="revTx" presStyleIdx="1" presStyleCnt="4">
        <dgm:presLayoutVars>
          <dgm:chMax val="1"/>
          <dgm:chPref val="1"/>
        </dgm:presLayoutVars>
      </dgm:prSet>
      <dgm:spPr/>
    </dgm:pt>
    <dgm:pt modelId="{A94501F2-6988-4F94-9D93-4A239CF1E034}" type="pres">
      <dgm:prSet presAssocID="{EB7A3890-F498-46C3-B1CF-9D7FE7D7DC95}" presName="sibTrans" presStyleLbl="sibTrans2D1" presStyleIdx="0" presStyleCnt="0"/>
      <dgm:spPr/>
    </dgm:pt>
    <dgm:pt modelId="{E99F9C14-38DD-458D-B94A-C6C8FB4B688F}" type="pres">
      <dgm:prSet presAssocID="{46284ACB-9023-4D97-9523-2D8EB752A45A}" presName="compNode" presStyleCnt="0"/>
      <dgm:spPr/>
    </dgm:pt>
    <dgm:pt modelId="{50E90E2B-853A-438B-82D4-73CE10B55D10}" type="pres">
      <dgm:prSet presAssocID="{46284ACB-9023-4D97-9523-2D8EB752A45A}" presName="iconBgRect" presStyleLbl="bgShp" presStyleIdx="2" presStyleCnt="4"/>
      <dgm:spPr/>
    </dgm:pt>
    <dgm:pt modelId="{34073A6F-D25C-4062-BC9F-48F26EA326C1}" type="pres">
      <dgm:prSet presAssocID="{46284ACB-9023-4D97-9523-2D8EB752A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29FF53-1088-4FD8-A0F1-532049475035}" type="pres">
      <dgm:prSet presAssocID="{46284ACB-9023-4D97-9523-2D8EB752A45A}" presName="spaceRect" presStyleCnt="0"/>
      <dgm:spPr/>
    </dgm:pt>
    <dgm:pt modelId="{1C4A81CC-E329-49E5-92BC-E26A90709AD4}" type="pres">
      <dgm:prSet presAssocID="{46284ACB-9023-4D97-9523-2D8EB752A45A}" presName="textRect" presStyleLbl="revTx" presStyleIdx="2" presStyleCnt="4">
        <dgm:presLayoutVars>
          <dgm:chMax val="1"/>
          <dgm:chPref val="1"/>
        </dgm:presLayoutVars>
      </dgm:prSet>
      <dgm:spPr/>
    </dgm:pt>
    <dgm:pt modelId="{7D1C2452-FA29-46A0-932E-1FE58C531744}" type="pres">
      <dgm:prSet presAssocID="{2610414B-07B2-44A2-8037-2A905A9755A9}" presName="sibTrans" presStyleLbl="sibTrans2D1" presStyleIdx="0" presStyleCnt="0"/>
      <dgm:spPr/>
    </dgm:pt>
    <dgm:pt modelId="{49EAAF42-7DA0-46F9-96EB-463405885799}" type="pres">
      <dgm:prSet presAssocID="{B28C8B59-2D80-42D2-8AD2-C1FF1D78670C}" presName="compNode" presStyleCnt="0"/>
      <dgm:spPr/>
    </dgm:pt>
    <dgm:pt modelId="{15906C76-99BB-4288-9516-8B6A76769067}" type="pres">
      <dgm:prSet presAssocID="{B28C8B59-2D80-42D2-8AD2-C1FF1D78670C}" presName="iconBgRect" presStyleLbl="bgShp" presStyleIdx="3" presStyleCnt="4"/>
      <dgm:spPr/>
    </dgm:pt>
    <dgm:pt modelId="{C746E85E-0DCC-4528-B78E-A293D9337D45}" type="pres">
      <dgm:prSet presAssocID="{B28C8B59-2D80-42D2-8AD2-C1FF1D7867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F21F53D-A85E-4548-935A-BD65B7ECF1CC}" type="pres">
      <dgm:prSet presAssocID="{B28C8B59-2D80-42D2-8AD2-C1FF1D78670C}" presName="spaceRect" presStyleCnt="0"/>
      <dgm:spPr/>
    </dgm:pt>
    <dgm:pt modelId="{11C244FA-2B87-4F23-86C4-05E66BCFF7D8}" type="pres">
      <dgm:prSet presAssocID="{B28C8B59-2D80-42D2-8AD2-C1FF1D7867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66A10A-6554-4FF2-AA66-BE8D83116880}" srcId="{2FC370A9-F479-40E8-8EB8-5FF2948AF5C8}" destId="{B28C8B59-2D80-42D2-8AD2-C1FF1D78670C}" srcOrd="3" destOrd="0" parTransId="{6B8CBEE8-00CC-4FF5-97B6-FA25848A81BA}" sibTransId="{40A403B1-685E-40FB-8EFB-C665647E9A8C}"/>
    <dgm:cxn modelId="{2AE7B80B-07B2-4A35-9C5D-60EB1951BE70}" type="presOf" srcId="{2EBEBEB0-FB6C-4CC4-B940-B7E49537658E}" destId="{D32C22C8-1853-4C12-87F1-3761EFF2F831}" srcOrd="0" destOrd="0" presId="urn:microsoft.com/office/officeart/2018/2/layout/IconCircleList"/>
    <dgm:cxn modelId="{C8826A0D-2CF5-4D56-AF1A-8CF0F02F0A76}" srcId="{2FC370A9-F479-40E8-8EB8-5FF2948AF5C8}" destId="{46284ACB-9023-4D97-9523-2D8EB752A45A}" srcOrd="2" destOrd="0" parTransId="{3A1516ED-EC5A-438B-9891-359E87C4ED1D}" sibTransId="{2610414B-07B2-44A2-8037-2A905A9755A9}"/>
    <dgm:cxn modelId="{02D7EB1D-3CAF-4F77-A16D-132496D8752B}" srcId="{2FC370A9-F479-40E8-8EB8-5FF2948AF5C8}" destId="{2EBEBEB0-FB6C-4CC4-B940-B7E49537658E}" srcOrd="0" destOrd="0" parTransId="{14C3BE76-A388-4FE0-B047-9EF329BD92BF}" sibTransId="{24F4B3FE-48A7-4A61-A409-C948BCE8E658}"/>
    <dgm:cxn modelId="{1DC47A61-581A-4DB3-9C82-B131FB3E9C03}" type="presOf" srcId="{B28C8B59-2D80-42D2-8AD2-C1FF1D78670C}" destId="{11C244FA-2B87-4F23-86C4-05E66BCFF7D8}" srcOrd="0" destOrd="0" presId="urn:microsoft.com/office/officeart/2018/2/layout/IconCircleList"/>
    <dgm:cxn modelId="{759EF244-E475-452E-9EDC-C1BE63553A96}" type="presOf" srcId="{2FC370A9-F479-40E8-8EB8-5FF2948AF5C8}" destId="{6E11AE43-CB75-4912-8075-620D5BB877DB}" srcOrd="0" destOrd="0" presId="urn:microsoft.com/office/officeart/2018/2/layout/IconCircleList"/>
    <dgm:cxn modelId="{9E5C7767-35BE-48B1-A178-2DC6FE693C95}" srcId="{2FC370A9-F479-40E8-8EB8-5FF2948AF5C8}" destId="{031D7030-84D1-4F15-A1EE-D9C222F28EF9}" srcOrd="1" destOrd="0" parTransId="{5289803B-80B9-4D47-B8B1-3C349920A6E3}" sibTransId="{EB7A3890-F498-46C3-B1CF-9D7FE7D7DC95}"/>
    <dgm:cxn modelId="{950D448A-5AB8-4BDA-A52C-9D6A5BF3B205}" type="presOf" srcId="{46284ACB-9023-4D97-9523-2D8EB752A45A}" destId="{1C4A81CC-E329-49E5-92BC-E26A90709AD4}" srcOrd="0" destOrd="0" presId="urn:microsoft.com/office/officeart/2018/2/layout/IconCircleList"/>
    <dgm:cxn modelId="{5D643B9C-E7D8-4E01-AB74-AC526579EC4C}" type="presOf" srcId="{2610414B-07B2-44A2-8037-2A905A9755A9}" destId="{7D1C2452-FA29-46A0-932E-1FE58C531744}" srcOrd="0" destOrd="0" presId="urn:microsoft.com/office/officeart/2018/2/layout/IconCircleList"/>
    <dgm:cxn modelId="{902BE5BD-3437-4373-871E-DD2ED44DF97A}" type="presOf" srcId="{24F4B3FE-48A7-4A61-A409-C948BCE8E658}" destId="{41EFAE60-FE44-4C11-92F5-04AFBDE520B7}" srcOrd="0" destOrd="0" presId="urn:microsoft.com/office/officeart/2018/2/layout/IconCircleList"/>
    <dgm:cxn modelId="{F1659EFD-B728-4AF9-B194-6C5EE983552E}" type="presOf" srcId="{031D7030-84D1-4F15-A1EE-D9C222F28EF9}" destId="{3BE3E7B4-671E-4776-95E2-2C0B1F9F096A}" srcOrd="0" destOrd="0" presId="urn:microsoft.com/office/officeart/2018/2/layout/IconCircleList"/>
    <dgm:cxn modelId="{0C48A4FD-FDCB-4CDD-A16C-79AB45627CEC}" type="presOf" srcId="{EB7A3890-F498-46C3-B1CF-9D7FE7D7DC95}" destId="{A94501F2-6988-4F94-9D93-4A239CF1E034}" srcOrd="0" destOrd="0" presId="urn:microsoft.com/office/officeart/2018/2/layout/IconCircleList"/>
    <dgm:cxn modelId="{897CE84A-B56E-4503-9606-27CC3786C16C}" type="presParOf" srcId="{6E11AE43-CB75-4912-8075-620D5BB877DB}" destId="{11B27DE8-560D-4035-B1A4-504C45EE2882}" srcOrd="0" destOrd="0" presId="urn:microsoft.com/office/officeart/2018/2/layout/IconCircleList"/>
    <dgm:cxn modelId="{B5301074-CFFA-49A0-AC99-09E1810222DE}" type="presParOf" srcId="{11B27DE8-560D-4035-B1A4-504C45EE2882}" destId="{6F6AAABE-F376-47A9-8471-0E676C9FA3A6}" srcOrd="0" destOrd="0" presId="urn:microsoft.com/office/officeart/2018/2/layout/IconCircleList"/>
    <dgm:cxn modelId="{49E0FBAA-FBF5-411D-88EA-199453D85FD9}" type="presParOf" srcId="{6F6AAABE-F376-47A9-8471-0E676C9FA3A6}" destId="{3B55A8E4-2C2A-4FBC-8DEE-C085F3F59C3E}" srcOrd="0" destOrd="0" presId="urn:microsoft.com/office/officeart/2018/2/layout/IconCircleList"/>
    <dgm:cxn modelId="{1EF2D101-4C9C-4039-9FEA-17B3B5ED7272}" type="presParOf" srcId="{6F6AAABE-F376-47A9-8471-0E676C9FA3A6}" destId="{03932C54-8773-4731-AE55-2DE55500D7BB}" srcOrd="1" destOrd="0" presId="urn:microsoft.com/office/officeart/2018/2/layout/IconCircleList"/>
    <dgm:cxn modelId="{46665A51-68D2-4204-8769-F67E3F671A81}" type="presParOf" srcId="{6F6AAABE-F376-47A9-8471-0E676C9FA3A6}" destId="{F02FDB07-7C16-4B82-B7B3-8CE8535B3401}" srcOrd="2" destOrd="0" presId="urn:microsoft.com/office/officeart/2018/2/layout/IconCircleList"/>
    <dgm:cxn modelId="{418ED3A1-5406-4B83-8AEF-A5AC16A0DE00}" type="presParOf" srcId="{6F6AAABE-F376-47A9-8471-0E676C9FA3A6}" destId="{D32C22C8-1853-4C12-87F1-3761EFF2F831}" srcOrd="3" destOrd="0" presId="urn:microsoft.com/office/officeart/2018/2/layout/IconCircleList"/>
    <dgm:cxn modelId="{FE1A87C6-02C8-4F49-B2C9-1D249EC6D238}" type="presParOf" srcId="{11B27DE8-560D-4035-B1A4-504C45EE2882}" destId="{41EFAE60-FE44-4C11-92F5-04AFBDE520B7}" srcOrd="1" destOrd="0" presId="urn:microsoft.com/office/officeart/2018/2/layout/IconCircleList"/>
    <dgm:cxn modelId="{E13A8072-E31C-4DDB-9BC6-2EC5D71BFE0E}" type="presParOf" srcId="{11B27DE8-560D-4035-B1A4-504C45EE2882}" destId="{5DCA8B16-C423-4882-A3E6-C5A1AE6E1929}" srcOrd="2" destOrd="0" presId="urn:microsoft.com/office/officeart/2018/2/layout/IconCircleList"/>
    <dgm:cxn modelId="{686F4A56-F2AA-4611-A59D-08F2F1970B12}" type="presParOf" srcId="{5DCA8B16-C423-4882-A3E6-C5A1AE6E1929}" destId="{9E86278A-60DA-4658-9CAB-A5E28D6F336B}" srcOrd="0" destOrd="0" presId="urn:microsoft.com/office/officeart/2018/2/layout/IconCircleList"/>
    <dgm:cxn modelId="{4F31C2E9-233F-4C18-BDD1-F10C145C92B2}" type="presParOf" srcId="{5DCA8B16-C423-4882-A3E6-C5A1AE6E1929}" destId="{5BD3DEF9-E2A7-4E5E-9840-200FB15CA38D}" srcOrd="1" destOrd="0" presId="urn:microsoft.com/office/officeart/2018/2/layout/IconCircleList"/>
    <dgm:cxn modelId="{C7CEA220-8E28-4AF7-A64A-2C2BDD57F635}" type="presParOf" srcId="{5DCA8B16-C423-4882-A3E6-C5A1AE6E1929}" destId="{919F02B1-4F57-406B-BF4C-818B01E8FA9C}" srcOrd="2" destOrd="0" presId="urn:microsoft.com/office/officeart/2018/2/layout/IconCircleList"/>
    <dgm:cxn modelId="{10239DD5-756E-4AD0-ACEE-0B7BAAA28345}" type="presParOf" srcId="{5DCA8B16-C423-4882-A3E6-C5A1AE6E1929}" destId="{3BE3E7B4-671E-4776-95E2-2C0B1F9F096A}" srcOrd="3" destOrd="0" presId="urn:microsoft.com/office/officeart/2018/2/layout/IconCircleList"/>
    <dgm:cxn modelId="{0F5EA3BB-CE76-4FBD-A156-256C5F2E9386}" type="presParOf" srcId="{11B27DE8-560D-4035-B1A4-504C45EE2882}" destId="{A94501F2-6988-4F94-9D93-4A239CF1E034}" srcOrd="3" destOrd="0" presId="urn:microsoft.com/office/officeart/2018/2/layout/IconCircleList"/>
    <dgm:cxn modelId="{C7B725EB-DFE5-4139-82A8-3A65EFD0E71D}" type="presParOf" srcId="{11B27DE8-560D-4035-B1A4-504C45EE2882}" destId="{E99F9C14-38DD-458D-B94A-C6C8FB4B688F}" srcOrd="4" destOrd="0" presId="urn:microsoft.com/office/officeart/2018/2/layout/IconCircleList"/>
    <dgm:cxn modelId="{59B12ACE-E44B-4C55-A381-19DD20FAE15F}" type="presParOf" srcId="{E99F9C14-38DD-458D-B94A-C6C8FB4B688F}" destId="{50E90E2B-853A-438B-82D4-73CE10B55D10}" srcOrd="0" destOrd="0" presId="urn:microsoft.com/office/officeart/2018/2/layout/IconCircleList"/>
    <dgm:cxn modelId="{7649231E-2F0B-47E1-9986-1CBEFCEE5A57}" type="presParOf" srcId="{E99F9C14-38DD-458D-B94A-C6C8FB4B688F}" destId="{34073A6F-D25C-4062-BC9F-48F26EA326C1}" srcOrd="1" destOrd="0" presId="urn:microsoft.com/office/officeart/2018/2/layout/IconCircleList"/>
    <dgm:cxn modelId="{0B6B5B3F-B0EC-4004-A8CE-40C3ECE60F93}" type="presParOf" srcId="{E99F9C14-38DD-458D-B94A-C6C8FB4B688F}" destId="{B929FF53-1088-4FD8-A0F1-532049475035}" srcOrd="2" destOrd="0" presId="urn:microsoft.com/office/officeart/2018/2/layout/IconCircleList"/>
    <dgm:cxn modelId="{6FF8C2FE-7D0F-4619-B95A-EFC2CE933F06}" type="presParOf" srcId="{E99F9C14-38DD-458D-B94A-C6C8FB4B688F}" destId="{1C4A81CC-E329-49E5-92BC-E26A90709AD4}" srcOrd="3" destOrd="0" presId="urn:microsoft.com/office/officeart/2018/2/layout/IconCircleList"/>
    <dgm:cxn modelId="{F4C00523-20B8-4B00-8055-CE1D23939BD9}" type="presParOf" srcId="{11B27DE8-560D-4035-B1A4-504C45EE2882}" destId="{7D1C2452-FA29-46A0-932E-1FE58C531744}" srcOrd="5" destOrd="0" presId="urn:microsoft.com/office/officeart/2018/2/layout/IconCircleList"/>
    <dgm:cxn modelId="{CC627E3A-219E-44B1-B212-D2F33EF92907}" type="presParOf" srcId="{11B27DE8-560D-4035-B1A4-504C45EE2882}" destId="{49EAAF42-7DA0-46F9-96EB-463405885799}" srcOrd="6" destOrd="0" presId="urn:microsoft.com/office/officeart/2018/2/layout/IconCircleList"/>
    <dgm:cxn modelId="{8BBAA5C9-4EC4-4F1D-879D-083BD6B8BB12}" type="presParOf" srcId="{49EAAF42-7DA0-46F9-96EB-463405885799}" destId="{15906C76-99BB-4288-9516-8B6A76769067}" srcOrd="0" destOrd="0" presId="urn:microsoft.com/office/officeart/2018/2/layout/IconCircleList"/>
    <dgm:cxn modelId="{312E82EB-F19A-4896-AE64-04CCCDC29B98}" type="presParOf" srcId="{49EAAF42-7DA0-46F9-96EB-463405885799}" destId="{C746E85E-0DCC-4528-B78E-A293D9337D45}" srcOrd="1" destOrd="0" presId="urn:microsoft.com/office/officeart/2018/2/layout/IconCircleList"/>
    <dgm:cxn modelId="{E9BEE7EE-DE5B-4E9B-8B82-6C85F78799E4}" type="presParOf" srcId="{49EAAF42-7DA0-46F9-96EB-463405885799}" destId="{4F21F53D-A85E-4548-935A-BD65B7ECF1CC}" srcOrd="2" destOrd="0" presId="urn:microsoft.com/office/officeart/2018/2/layout/IconCircleList"/>
    <dgm:cxn modelId="{FC23B44E-3679-44D8-A25B-491B6401875D}" type="presParOf" srcId="{49EAAF42-7DA0-46F9-96EB-463405885799}" destId="{11C244FA-2B87-4F23-86C4-05E66BCFF7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DE88C-88F7-4DE0-9B37-65C08B159F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B5CEC1-6E9F-49BE-B618-D7577E47F520}">
      <dgm:prSet/>
      <dgm:spPr/>
      <dgm:t>
        <a:bodyPr/>
        <a:lstStyle/>
        <a:p>
          <a:r>
            <a:rPr lang="en-IN" dirty="0"/>
            <a:t>Human body (Blood pressure, Blood sugar, Heart-beat, Height, weight, </a:t>
          </a:r>
          <a:r>
            <a:rPr lang="en-IN" dirty="0" err="1"/>
            <a:t>color</a:t>
          </a:r>
          <a:r>
            <a:rPr lang="en-IN" dirty="0"/>
            <a:t>…)</a:t>
          </a:r>
          <a:endParaRPr lang="en-US" dirty="0"/>
        </a:p>
      </dgm:t>
    </dgm:pt>
    <dgm:pt modelId="{97772ACF-4526-49ED-883E-6EC789EA69C6}" type="parTrans" cxnId="{6ACF6FC3-B6A5-48E8-AE86-0FB99A8B8502}">
      <dgm:prSet/>
      <dgm:spPr/>
      <dgm:t>
        <a:bodyPr/>
        <a:lstStyle/>
        <a:p>
          <a:endParaRPr lang="en-US"/>
        </a:p>
      </dgm:t>
    </dgm:pt>
    <dgm:pt modelId="{3E8BBAA4-7618-4CFB-AC82-B497DC495BE6}" type="sibTrans" cxnId="{6ACF6FC3-B6A5-48E8-AE86-0FB99A8B8502}">
      <dgm:prSet/>
      <dgm:spPr/>
      <dgm:t>
        <a:bodyPr/>
        <a:lstStyle/>
        <a:p>
          <a:endParaRPr lang="en-US"/>
        </a:p>
      </dgm:t>
    </dgm:pt>
    <dgm:pt modelId="{3C731E6D-0640-4DAD-999C-943D5F0DF065}">
      <dgm:prSet/>
      <dgm:spPr/>
      <dgm:t>
        <a:bodyPr/>
        <a:lstStyle/>
        <a:p>
          <a:r>
            <a:rPr lang="en-IN"/>
            <a:t>Weather (air speed and direction, humidity, temperature etc)</a:t>
          </a:r>
          <a:endParaRPr lang="en-US"/>
        </a:p>
      </dgm:t>
    </dgm:pt>
    <dgm:pt modelId="{EA1887CE-A508-459B-A442-6A5265082CB8}" type="parTrans" cxnId="{ADB85378-C10D-42F0-965E-250A55B42EDD}">
      <dgm:prSet/>
      <dgm:spPr/>
      <dgm:t>
        <a:bodyPr/>
        <a:lstStyle/>
        <a:p>
          <a:endParaRPr lang="en-US"/>
        </a:p>
      </dgm:t>
    </dgm:pt>
    <dgm:pt modelId="{E44A0812-85FA-4CB3-9B10-83282BF3AA58}" type="sibTrans" cxnId="{ADB85378-C10D-42F0-965E-250A55B42EDD}">
      <dgm:prSet/>
      <dgm:spPr/>
      <dgm:t>
        <a:bodyPr/>
        <a:lstStyle/>
        <a:p>
          <a:endParaRPr lang="en-US"/>
        </a:p>
      </dgm:t>
    </dgm:pt>
    <dgm:pt modelId="{B54B1F95-2FB5-4CB1-AC5B-FB500253F440}">
      <dgm:prSet/>
      <dgm:spPr/>
      <dgm:t>
        <a:bodyPr/>
        <a:lstStyle/>
        <a:p>
          <a:r>
            <a:rPr lang="en-IN"/>
            <a:t>What else do you know that is not a fixed quantity?</a:t>
          </a:r>
          <a:endParaRPr lang="en-US"/>
        </a:p>
      </dgm:t>
    </dgm:pt>
    <dgm:pt modelId="{8D4DA10C-D3AC-4FFB-8FC3-0FE509F25AB8}" type="parTrans" cxnId="{526E82DC-E880-4DB1-8D0F-9C724D0298A7}">
      <dgm:prSet/>
      <dgm:spPr/>
      <dgm:t>
        <a:bodyPr/>
        <a:lstStyle/>
        <a:p>
          <a:endParaRPr lang="en-US"/>
        </a:p>
      </dgm:t>
    </dgm:pt>
    <dgm:pt modelId="{7C572EA0-1518-474D-B5E9-117295902324}" type="sibTrans" cxnId="{526E82DC-E880-4DB1-8D0F-9C724D0298A7}">
      <dgm:prSet/>
      <dgm:spPr/>
      <dgm:t>
        <a:bodyPr/>
        <a:lstStyle/>
        <a:p>
          <a:endParaRPr lang="en-US"/>
        </a:p>
      </dgm:t>
    </dgm:pt>
    <dgm:pt modelId="{F9782464-40F5-4C1C-95AA-C49A450CFFB1}" type="pres">
      <dgm:prSet presAssocID="{97CDE88C-88F7-4DE0-9B37-65C08B159FED}" presName="vert0" presStyleCnt="0">
        <dgm:presLayoutVars>
          <dgm:dir/>
          <dgm:animOne val="branch"/>
          <dgm:animLvl val="lvl"/>
        </dgm:presLayoutVars>
      </dgm:prSet>
      <dgm:spPr/>
    </dgm:pt>
    <dgm:pt modelId="{823354BF-5C3E-4BDF-B926-7AE60ACE972F}" type="pres">
      <dgm:prSet presAssocID="{A9B5CEC1-6E9F-49BE-B618-D7577E47F520}" presName="thickLine" presStyleLbl="alignNode1" presStyleIdx="0" presStyleCnt="3"/>
      <dgm:spPr/>
    </dgm:pt>
    <dgm:pt modelId="{A805B939-EF6D-4B8B-A04C-232C5A3696E9}" type="pres">
      <dgm:prSet presAssocID="{A9B5CEC1-6E9F-49BE-B618-D7577E47F520}" presName="horz1" presStyleCnt="0"/>
      <dgm:spPr/>
    </dgm:pt>
    <dgm:pt modelId="{2BE08E92-97DB-4AF1-9062-6B3A79864F49}" type="pres">
      <dgm:prSet presAssocID="{A9B5CEC1-6E9F-49BE-B618-D7577E47F520}" presName="tx1" presStyleLbl="revTx" presStyleIdx="0" presStyleCnt="3"/>
      <dgm:spPr/>
    </dgm:pt>
    <dgm:pt modelId="{512EBED1-D050-4A35-8284-59308CC47A86}" type="pres">
      <dgm:prSet presAssocID="{A9B5CEC1-6E9F-49BE-B618-D7577E47F520}" presName="vert1" presStyleCnt="0"/>
      <dgm:spPr/>
    </dgm:pt>
    <dgm:pt modelId="{B9716438-B5C3-4BD4-8E85-E5A14E6402B8}" type="pres">
      <dgm:prSet presAssocID="{3C731E6D-0640-4DAD-999C-943D5F0DF065}" presName="thickLine" presStyleLbl="alignNode1" presStyleIdx="1" presStyleCnt="3"/>
      <dgm:spPr/>
    </dgm:pt>
    <dgm:pt modelId="{BC00F837-3690-469B-8696-64159DFFF97A}" type="pres">
      <dgm:prSet presAssocID="{3C731E6D-0640-4DAD-999C-943D5F0DF065}" presName="horz1" presStyleCnt="0"/>
      <dgm:spPr/>
    </dgm:pt>
    <dgm:pt modelId="{5A08965E-741F-4342-96EB-14B4078222F2}" type="pres">
      <dgm:prSet presAssocID="{3C731E6D-0640-4DAD-999C-943D5F0DF065}" presName="tx1" presStyleLbl="revTx" presStyleIdx="1" presStyleCnt="3"/>
      <dgm:spPr/>
    </dgm:pt>
    <dgm:pt modelId="{1FCD068E-893D-48EB-BF05-DCCC7B28C00E}" type="pres">
      <dgm:prSet presAssocID="{3C731E6D-0640-4DAD-999C-943D5F0DF065}" presName="vert1" presStyleCnt="0"/>
      <dgm:spPr/>
    </dgm:pt>
    <dgm:pt modelId="{71BD295B-F7CA-460F-B162-181F5A03A467}" type="pres">
      <dgm:prSet presAssocID="{B54B1F95-2FB5-4CB1-AC5B-FB500253F440}" presName="thickLine" presStyleLbl="alignNode1" presStyleIdx="2" presStyleCnt="3"/>
      <dgm:spPr/>
    </dgm:pt>
    <dgm:pt modelId="{B67769FC-446D-4C1A-9ECE-626676DD8755}" type="pres">
      <dgm:prSet presAssocID="{B54B1F95-2FB5-4CB1-AC5B-FB500253F440}" presName="horz1" presStyleCnt="0"/>
      <dgm:spPr/>
    </dgm:pt>
    <dgm:pt modelId="{1F312159-580B-438F-8731-3DFAFC016458}" type="pres">
      <dgm:prSet presAssocID="{B54B1F95-2FB5-4CB1-AC5B-FB500253F440}" presName="tx1" presStyleLbl="revTx" presStyleIdx="2" presStyleCnt="3"/>
      <dgm:spPr/>
    </dgm:pt>
    <dgm:pt modelId="{6B668AA6-C51A-41F4-8C14-C3453480E3E6}" type="pres">
      <dgm:prSet presAssocID="{B54B1F95-2FB5-4CB1-AC5B-FB500253F440}" presName="vert1" presStyleCnt="0"/>
      <dgm:spPr/>
    </dgm:pt>
  </dgm:ptLst>
  <dgm:cxnLst>
    <dgm:cxn modelId="{ADB85378-C10D-42F0-965E-250A55B42EDD}" srcId="{97CDE88C-88F7-4DE0-9B37-65C08B159FED}" destId="{3C731E6D-0640-4DAD-999C-943D5F0DF065}" srcOrd="1" destOrd="0" parTransId="{EA1887CE-A508-459B-A442-6A5265082CB8}" sibTransId="{E44A0812-85FA-4CB3-9B10-83282BF3AA58}"/>
    <dgm:cxn modelId="{A994D881-DFF5-4B6E-884C-7330066A863A}" type="presOf" srcId="{97CDE88C-88F7-4DE0-9B37-65C08B159FED}" destId="{F9782464-40F5-4C1C-95AA-C49A450CFFB1}" srcOrd="0" destOrd="0" presId="urn:microsoft.com/office/officeart/2008/layout/LinedList"/>
    <dgm:cxn modelId="{6079AD9D-C883-4B19-B693-DE25AC9C653D}" type="presOf" srcId="{B54B1F95-2FB5-4CB1-AC5B-FB500253F440}" destId="{1F312159-580B-438F-8731-3DFAFC016458}" srcOrd="0" destOrd="0" presId="urn:microsoft.com/office/officeart/2008/layout/LinedList"/>
    <dgm:cxn modelId="{6ACF6FC3-B6A5-48E8-AE86-0FB99A8B8502}" srcId="{97CDE88C-88F7-4DE0-9B37-65C08B159FED}" destId="{A9B5CEC1-6E9F-49BE-B618-D7577E47F520}" srcOrd="0" destOrd="0" parTransId="{97772ACF-4526-49ED-883E-6EC789EA69C6}" sibTransId="{3E8BBAA4-7618-4CFB-AC82-B497DC495BE6}"/>
    <dgm:cxn modelId="{526E82DC-E880-4DB1-8D0F-9C724D0298A7}" srcId="{97CDE88C-88F7-4DE0-9B37-65C08B159FED}" destId="{B54B1F95-2FB5-4CB1-AC5B-FB500253F440}" srcOrd="2" destOrd="0" parTransId="{8D4DA10C-D3AC-4FFB-8FC3-0FE509F25AB8}" sibTransId="{7C572EA0-1518-474D-B5E9-117295902324}"/>
    <dgm:cxn modelId="{BFC5EBE4-9AA1-4EE3-95F1-F87FCEF51217}" type="presOf" srcId="{3C731E6D-0640-4DAD-999C-943D5F0DF065}" destId="{5A08965E-741F-4342-96EB-14B4078222F2}" srcOrd="0" destOrd="0" presId="urn:microsoft.com/office/officeart/2008/layout/LinedList"/>
    <dgm:cxn modelId="{7EAB9AEA-9388-4B15-A3CC-5ADAC667E3AE}" type="presOf" srcId="{A9B5CEC1-6E9F-49BE-B618-D7577E47F520}" destId="{2BE08E92-97DB-4AF1-9062-6B3A79864F49}" srcOrd="0" destOrd="0" presId="urn:microsoft.com/office/officeart/2008/layout/LinedList"/>
    <dgm:cxn modelId="{69D1D997-26EE-4389-ACB2-ECDEB86C1837}" type="presParOf" srcId="{F9782464-40F5-4C1C-95AA-C49A450CFFB1}" destId="{823354BF-5C3E-4BDF-B926-7AE60ACE972F}" srcOrd="0" destOrd="0" presId="urn:microsoft.com/office/officeart/2008/layout/LinedList"/>
    <dgm:cxn modelId="{A8387394-759D-48E7-BEDC-F07D58BBB66B}" type="presParOf" srcId="{F9782464-40F5-4C1C-95AA-C49A450CFFB1}" destId="{A805B939-EF6D-4B8B-A04C-232C5A3696E9}" srcOrd="1" destOrd="0" presId="urn:microsoft.com/office/officeart/2008/layout/LinedList"/>
    <dgm:cxn modelId="{EC40A098-6575-44C7-9430-687286453FD0}" type="presParOf" srcId="{A805B939-EF6D-4B8B-A04C-232C5A3696E9}" destId="{2BE08E92-97DB-4AF1-9062-6B3A79864F49}" srcOrd="0" destOrd="0" presId="urn:microsoft.com/office/officeart/2008/layout/LinedList"/>
    <dgm:cxn modelId="{740FF8AA-875D-4895-9963-A49A63E0E61E}" type="presParOf" srcId="{A805B939-EF6D-4B8B-A04C-232C5A3696E9}" destId="{512EBED1-D050-4A35-8284-59308CC47A86}" srcOrd="1" destOrd="0" presId="urn:microsoft.com/office/officeart/2008/layout/LinedList"/>
    <dgm:cxn modelId="{24C93296-48DD-40F5-BF46-18940245217A}" type="presParOf" srcId="{F9782464-40F5-4C1C-95AA-C49A450CFFB1}" destId="{B9716438-B5C3-4BD4-8E85-E5A14E6402B8}" srcOrd="2" destOrd="0" presId="urn:microsoft.com/office/officeart/2008/layout/LinedList"/>
    <dgm:cxn modelId="{72017EB9-A027-44CA-A051-F7BD961B64C2}" type="presParOf" srcId="{F9782464-40F5-4C1C-95AA-C49A450CFFB1}" destId="{BC00F837-3690-469B-8696-64159DFFF97A}" srcOrd="3" destOrd="0" presId="urn:microsoft.com/office/officeart/2008/layout/LinedList"/>
    <dgm:cxn modelId="{FD538B23-5A2F-43D4-90A3-9920E84AD5CA}" type="presParOf" srcId="{BC00F837-3690-469B-8696-64159DFFF97A}" destId="{5A08965E-741F-4342-96EB-14B4078222F2}" srcOrd="0" destOrd="0" presId="urn:microsoft.com/office/officeart/2008/layout/LinedList"/>
    <dgm:cxn modelId="{630854C9-D5DA-4EAB-B489-31E60FD92F61}" type="presParOf" srcId="{BC00F837-3690-469B-8696-64159DFFF97A}" destId="{1FCD068E-893D-48EB-BF05-DCCC7B28C00E}" srcOrd="1" destOrd="0" presId="urn:microsoft.com/office/officeart/2008/layout/LinedList"/>
    <dgm:cxn modelId="{1F53C2A5-57D3-47E4-BC1A-614D9C4047C9}" type="presParOf" srcId="{F9782464-40F5-4C1C-95AA-C49A450CFFB1}" destId="{71BD295B-F7CA-460F-B162-181F5A03A467}" srcOrd="4" destOrd="0" presId="urn:microsoft.com/office/officeart/2008/layout/LinedList"/>
    <dgm:cxn modelId="{E567F4EF-F75F-4741-959D-0B496A762B8F}" type="presParOf" srcId="{F9782464-40F5-4C1C-95AA-C49A450CFFB1}" destId="{B67769FC-446D-4C1A-9ECE-626676DD8755}" srcOrd="5" destOrd="0" presId="urn:microsoft.com/office/officeart/2008/layout/LinedList"/>
    <dgm:cxn modelId="{E94B4E15-A3DC-4651-BEFD-B6AC87B97CEE}" type="presParOf" srcId="{B67769FC-446D-4C1A-9ECE-626676DD8755}" destId="{1F312159-580B-438F-8731-3DFAFC016458}" srcOrd="0" destOrd="0" presId="urn:microsoft.com/office/officeart/2008/layout/LinedList"/>
    <dgm:cxn modelId="{33C27822-DF1B-46BC-A131-A46F71F01595}" type="presParOf" srcId="{B67769FC-446D-4C1A-9ECE-626676DD8755}" destId="{6B668AA6-C51A-41F4-8C14-C3453480E3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5A8E4-2C2A-4FBC-8DEE-C085F3F59C3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32C54-8773-4731-AE55-2DE55500D7B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22C8-1853-4C12-87F1-3761EFF2F83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“There are no stupid questions”</a:t>
          </a:r>
          <a:endParaRPr lang="en-US" sz="2400" kern="1200"/>
        </a:p>
      </dsp:txBody>
      <dsp:txXfrm>
        <a:off x="1948202" y="368029"/>
        <a:ext cx="3233964" cy="1371985"/>
      </dsp:txXfrm>
    </dsp:sp>
    <dsp:sp modelId="{9E86278A-60DA-4658-9CAB-A5E28D6F336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3DEF9-E2A7-4E5E-9840-200FB15CA38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3E7B4-671E-4776-95E2-2C0B1F9F096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Ask questions!</a:t>
          </a:r>
          <a:endParaRPr lang="en-US" sz="2400" kern="1200"/>
        </a:p>
      </dsp:txBody>
      <dsp:txXfrm>
        <a:off x="7411643" y="368029"/>
        <a:ext cx="3233964" cy="1371985"/>
      </dsp:txXfrm>
    </dsp:sp>
    <dsp:sp modelId="{50E90E2B-853A-438B-82D4-73CE10B55D1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3A6F-D25C-4062-BC9F-48F26EA326C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A81CC-E329-49E5-92BC-E26A90709AD4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Be Interactive</a:t>
          </a:r>
          <a:endParaRPr lang="en-US" sz="2400" kern="1200"/>
        </a:p>
      </dsp:txBody>
      <dsp:txXfrm>
        <a:off x="1948202" y="2452790"/>
        <a:ext cx="3233964" cy="1371985"/>
      </dsp:txXfrm>
    </dsp:sp>
    <dsp:sp modelId="{15906C76-99BB-4288-9516-8B6A76769067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6E85E-0DCC-4528-B78E-A293D9337D45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244FA-2B87-4F23-86C4-05E66BCFF7D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Let’s all learn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354BF-5C3E-4BDF-B926-7AE60ACE972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08E92-97DB-4AF1-9062-6B3A79864F49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Human body (Blood pressure, Blood sugar, Heart-beat, Height, weight, </a:t>
          </a:r>
          <a:r>
            <a:rPr lang="en-IN" sz="3700" kern="1200" dirty="0" err="1"/>
            <a:t>color</a:t>
          </a:r>
          <a:r>
            <a:rPr lang="en-IN" sz="3700" kern="1200" dirty="0"/>
            <a:t>…)</a:t>
          </a:r>
          <a:endParaRPr lang="en-US" sz="3700" kern="1200" dirty="0"/>
        </a:p>
      </dsp:txBody>
      <dsp:txXfrm>
        <a:off x="0" y="2703"/>
        <a:ext cx="6900512" cy="1843578"/>
      </dsp:txXfrm>
    </dsp:sp>
    <dsp:sp modelId="{B9716438-B5C3-4BD4-8E85-E5A14E6402B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8965E-741F-4342-96EB-14B4078222F2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Weather (air speed and direction, humidity, temperature etc)</a:t>
          </a:r>
          <a:endParaRPr lang="en-US" sz="3700" kern="1200"/>
        </a:p>
      </dsp:txBody>
      <dsp:txXfrm>
        <a:off x="0" y="1846281"/>
        <a:ext cx="6900512" cy="1843578"/>
      </dsp:txXfrm>
    </dsp:sp>
    <dsp:sp modelId="{71BD295B-F7CA-460F-B162-181F5A03A46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12159-580B-438F-8731-3DFAFC01645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What else do you know that is not a fixed quantity?</a:t>
          </a:r>
          <a:endParaRPr lang="en-US" sz="37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2862-1C95-4F49-9945-57EF186B970E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790E6-D3D1-42D1-9D7F-F89936AC9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6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Each distribution gives us different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790E6-D3D1-42D1-9D7F-F89936AC98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790E6-D3D1-42D1-9D7F-F89936AC982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6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790E6-D3D1-42D1-9D7F-F89936AC982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4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790E6-D3D1-42D1-9D7F-F89936AC982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F88D-DF70-4646-80B5-921E193ED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F9763-DA45-48FE-B24C-189BA3C4F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8AD7-CAF5-4099-8F11-DBA42C56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C3F7-8A8D-486C-B919-0E7C0923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0064-A751-43A7-B9C8-7FC45214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93D7-425D-470C-9B0E-A932912C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E38C-516D-4B18-AD8B-1B7D2D1BA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41D7-CAAD-4098-BBBB-E25BED24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2363-9822-432F-8703-821DCA8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75BE-3630-4691-A0AB-EB0DD2FF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C26B7-829C-4DA7-98A2-61E0A76E6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C2D52-4F65-4A39-85FE-417D8090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C176-F6A3-47DD-9A58-613A3A90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2231-95ED-4C1B-81FE-5BFAB39C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E3D7-1EF9-4A21-B61A-D6E729E9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2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09E3-DAC7-41BB-AEFE-DF511605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69F3-38D4-485B-941E-904A2060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7236-1457-4DC9-99B3-92BAD185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EBA1-7172-4779-A921-39177046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BE91-1AF1-4F2F-A67D-7DC55E00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7A65-EACE-4F45-BE6A-5ECCACB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A67C-714A-4B6F-8D6B-C55E1088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2F20-B351-48E9-88F5-29126341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DA34-DBC4-4375-B2B0-5799AE90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A67E-D17B-40B2-80C0-BD09163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1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DE75-7224-46B6-BC3D-B2D241B3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76E8-467F-4332-B9F7-A4EC9618B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B368F-59D1-49D2-B315-F111AA1CE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887F-11F9-4212-8F5F-C0405749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B694-B2E5-43F9-AE34-B553C0A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F32FE-3F67-4779-914A-A771923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E6C-5C46-467F-80BA-98921F97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8E64-7688-4275-82E8-3E1728290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9524D-9336-49CC-8B2E-E6E9E8E7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3EE1-9513-4674-8FAE-CA5290896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F1769-3D07-4A2C-87BA-A69D5B945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26FF6-2397-4859-ADEF-FDE94061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90627-D9B6-4147-8586-9B61CCA4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C47F0-40D0-47FE-9F4E-2AE1CEDC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30F5-C3C9-40FF-9B38-ADF8723B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1D60F-2103-4D0D-855B-908936D4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B5818-1D7B-4594-91F4-461729C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998DF-ECEC-408D-A584-1CF0F1C8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1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075C1-550D-4E06-AE55-3EA47597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F5A91-C86F-4EB5-8B93-FBA0EF66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93C5-7472-4575-9345-ACAB36D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674-B9F4-4FCC-8BC6-2785975A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A78A-FC78-4095-8BEA-438A08A0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0310-D3C3-433B-A22C-42EDA300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9202E-4379-400E-9EF8-6B1D1FC6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CA37-0EAF-46D8-BD03-23B77B3B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B811C-6A5D-4BA5-9D81-6302FC88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DF31-9936-4D5F-8C65-7D7C15A6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82876-82A7-429D-A70F-820B36F8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A4E1-512B-42C4-8195-281720E2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1A69-0715-4885-915C-AEA18837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55AF-01C3-4A1F-9F8F-F89B6EFD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6E0-85C2-4D40-BCB6-742973F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4B589-61A6-4C64-87DE-EE017FBC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E86ED-BE98-444B-9C7C-70D9527B9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53D5-1E1D-4F4A-959B-3A90C836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D6863-BFD9-4C8B-B0F7-C7FAA285EA3B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FC1A-BD20-444A-A64A-E0AD77259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51D2-5CDE-4DA2-B6B8-D3F8046B5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8F26-1B7A-435D-BB29-FA8B934C3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ox.com/science-and-health/2018/9/19/17879102/brian-wansink-cornell-food-brand-lab-retractions-jam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stanford.edu/research/data-management-services/share-and-preserve-research-data/domain-specific-data-repositori-3" TargetMode="External"/><Relationship Id="rId3" Type="http://schemas.openxmlformats.org/officeDocument/2006/relationships/hyperlink" Target="http://www.wormbook.org/chapters/www_statisticalanalysis/statisticalanalysis.html" TargetMode="External"/><Relationship Id="rId7" Type="http://schemas.openxmlformats.org/officeDocument/2006/relationships/hyperlink" Target="https://influentialpoints.com/Training/statistical_mistakes_in_research_use_and_misuse_of_statistics_in_biology.htm" TargetMode="External"/><Relationship Id="rId2" Type="http://schemas.openxmlformats.org/officeDocument/2006/relationships/hyperlink" Target="https://www.youtube.com/user/joshstarm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collections/qghhqm/" TargetMode="External"/><Relationship Id="rId11" Type="http://schemas.openxmlformats.org/officeDocument/2006/relationships/hyperlink" Target="https://www.ncbi.nlm.nih.gov/pmc/articles/PMC4401313/" TargetMode="External"/><Relationship Id="rId5" Type="http://schemas.openxmlformats.org/officeDocument/2006/relationships/hyperlink" Target="https://www.statisticsdonewrong.com/" TargetMode="External"/><Relationship Id="rId10" Type="http://schemas.openxmlformats.org/officeDocument/2006/relationships/hyperlink" Target="https://www.ncbi.nlm.nih.gov/pmc/articles/PMC6785265/" TargetMode="External"/><Relationship Id="rId4" Type="http://schemas.openxmlformats.org/officeDocument/2006/relationships/hyperlink" Target="https://teaching.statistics-is-awesome.org/all-posts/" TargetMode="External"/><Relationship Id="rId9" Type="http://schemas.openxmlformats.org/officeDocument/2006/relationships/hyperlink" Target="https://journals.sagepub.com/doi/full/10.1177/095679761141763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essentials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rpubs.com/Koundy/71792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imensionality-reduction-for-data-visualization-pca-vs-tsne-vs-umap-be4aa7b1cb29" TargetMode="External"/><Relationship Id="rId2" Type="http://schemas.openxmlformats.org/officeDocument/2006/relationships/hyperlink" Target="https://www.datacamp.com/community/tutorials/pca-analysis-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nomebiology.biomedcentral.com/articles/10.1186/s13059-016-0881-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D508-CAA4-41DB-B56A-EE532834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41971"/>
          </a:xfrm>
        </p:spPr>
        <p:txBody>
          <a:bodyPr/>
          <a:lstStyle/>
          <a:p>
            <a:r>
              <a:rPr lang="en-IN" dirty="0">
                <a:latin typeface="Bodoni MT" panose="020B0604020202020204" pitchFamily="18" charset="0"/>
                <a:ea typeface="Batang" panose="020B0503020000020004" pitchFamily="18" charset="-127"/>
              </a:rPr>
              <a:t>Statistics for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41B26-C60D-47EB-BC96-F98D26A9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1971"/>
            <a:ext cx="9144000" cy="1655762"/>
          </a:xfrm>
        </p:spPr>
        <p:txBody>
          <a:bodyPr/>
          <a:lstStyle/>
          <a:p>
            <a:r>
              <a:rPr lang="en-IN" dirty="0"/>
              <a:t>What, Why and How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E63C534-550D-493B-8E96-8B91B6CC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5" y="1372894"/>
            <a:ext cx="6763533" cy="52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AD801-686D-4772-ACA7-810752264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Measuring and estimating variation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C6C9CA-4B3A-407D-92AF-D16024E91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77D9-5328-4B87-976D-EDCA3834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87"/>
            <a:ext cx="10515600" cy="1325563"/>
          </a:xfrm>
        </p:spPr>
        <p:txBody>
          <a:bodyPr/>
          <a:lstStyle/>
          <a:p>
            <a:r>
              <a:rPr lang="en-IN" dirty="0"/>
              <a:t>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293F-C96B-4D41-83EE-08DA94E52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" r="35231" b="47174"/>
          <a:stretch/>
        </p:blipFill>
        <p:spPr>
          <a:xfrm>
            <a:off x="342139" y="1428750"/>
            <a:ext cx="5134737" cy="3817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21D-99F6-4E88-9F06-7029C2C63947}"/>
              </a:ext>
            </a:extLst>
          </p:cNvPr>
          <p:cNvSpPr txBox="1"/>
          <p:nvPr/>
        </p:nvSpPr>
        <p:spPr>
          <a:xfrm>
            <a:off x="9949446" y="1194533"/>
            <a:ext cx="224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Density distribution of all replicates at all time points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04209-18AE-4706-AF1C-0C6B0EFEA56A}"/>
              </a:ext>
            </a:extLst>
          </p:cNvPr>
          <p:cNvSpPr txBox="1"/>
          <p:nvPr/>
        </p:nvSpPr>
        <p:spPr>
          <a:xfrm>
            <a:off x="79508" y="5548543"/>
            <a:ext cx="12432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Time (days)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95C-EAEE-4890-8758-A8A2DE99FE8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01141" y="5184561"/>
            <a:ext cx="17950" cy="36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0DCEAC-145C-4DD4-97BC-F926546735A1}"/>
              </a:ext>
            </a:extLst>
          </p:cNvPr>
          <p:cNvSpPr txBox="1"/>
          <p:nvPr/>
        </p:nvSpPr>
        <p:spPr>
          <a:xfrm>
            <a:off x="2660933" y="5805996"/>
            <a:ext cx="20531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Bacteria Density, multiple replicates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AE706-3628-4E59-B520-7833F988D0D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970843" y="5184561"/>
            <a:ext cx="1716645" cy="6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164BD-6FC5-432D-9BB5-8C2BFE4C9F31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311371" y="5215632"/>
            <a:ext cx="376117" cy="5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B64A0-FF6A-4655-82E4-304A37B886AB}"/>
              </a:ext>
            </a:extLst>
          </p:cNvPr>
          <p:cNvCxnSpPr>
            <a:stCxn id="11" idx="0"/>
          </p:cNvCxnSpPr>
          <p:nvPr/>
        </p:nvCxnSpPr>
        <p:spPr>
          <a:xfrm flipV="1">
            <a:off x="3687488" y="5184561"/>
            <a:ext cx="920023" cy="6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A8DC78-85D3-45E1-AC61-116EB3072F84}"/>
              </a:ext>
            </a:extLst>
          </p:cNvPr>
          <p:cNvSpPr txBox="1"/>
          <p:nvPr/>
        </p:nvSpPr>
        <p:spPr>
          <a:xfrm>
            <a:off x="10030825" y="4323373"/>
            <a:ext cx="216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Density distribution of all replicates at time =1.5 days. Notice the variation has now reduced!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E43895-2C19-4546-A059-CDF95C2F99A6}"/>
              </a:ext>
            </a:extLst>
          </p:cNvPr>
          <p:cNvGrpSpPr/>
          <p:nvPr/>
        </p:nvGrpSpPr>
        <p:grpSpPr>
          <a:xfrm>
            <a:off x="6587231" y="185371"/>
            <a:ext cx="3340378" cy="3314577"/>
            <a:chOff x="6587231" y="185371"/>
            <a:chExt cx="3340378" cy="3314577"/>
          </a:xfrm>
        </p:grpSpPr>
        <p:pic>
          <p:nvPicPr>
            <p:cNvPr id="7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F806C65-1EC3-4630-91B2-2A060FEAE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8" b="12681"/>
            <a:stretch/>
          </p:blipFill>
          <p:spPr>
            <a:xfrm>
              <a:off x="6587231" y="185371"/>
              <a:ext cx="3340378" cy="29144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FA8B37-DF43-4670-A274-C96F98817A84}"/>
                </a:ext>
              </a:extLst>
            </p:cNvPr>
            <p:cNvSpPr txBox="1"/>
            <p:nvPr/>
          </p:nvSpPr>
          <p:spPr>
            <a:xfrm>
              <a:off x="7940233" y="3099838"/>
              <a:ext cx="1076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EF06DD-5504-45BB-85F5-2F57A6B33E36}"/>
              </a:ext>
            </a:extLst>
          </p:cNvPr>
          <p:cNvGrpSpPr/>
          <p:nvPr/>
        </p:nvGrpSpPr>
        <p:grpSpPr>
          <a:xfrm>
            <a:off x="6587231" y="3523097"/>
            <a:ext cx="3340379" cy="3325135"/>
            <a:chOff x="6587231" y="3523097"/>
            <a:chExt cx="3340379" cy="3325135"/>
          </a:xfrm>
        </p:grpSpPr>
        <p:pic>
          <p:nvPicPr>
            <p:cNvPr id="19" name="Picture 18" descr="Chart, histogram&#10;&#10;Description automatically generated">
              <a:extLst>
                <a:ext uri="{FF2B5EF4-FFF2-40B4-BE49-F238E27FC236}">
                  <a16:creationId xmlns:a16="http://schemas.microsoft.com/office/drawing/2014/main" id="{CEE725F6-52DA-457B-9DEC-0BF5C21B5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8" b="12365"/>
            <a:stretch/>
          </p:blipFill>
          <p:spPr>
            <a:xfrm>
              <a:off x="6587231" y="3523097"/>
              <a:ext cx="3340379" cy="29250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BFCD49-772A-4B6D-BA4D-CA9BCC6FC551}"/>
                </a:ext>
              </a:extLst>
            </p:cNvPr>
            <p:cNvSpPr txBox="1"/>
            <p:nvPr/>
          </p:nvSpPr>
          <p:spPr>
            <a:xfrm>
              <a:off x="7940233" y="6448122"/>
              <a:ext cx="1076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5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E11-60F6-4AA1-8177-CD171C98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parameters (recap from yesterday)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8114-CD5A-45C4-B331-BE4A604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IN" dirty="0"/>
              <a:t>Mean</a:t>
            </a:r>
          </a:p>
          <a:p>
            <a:pPr lvl="1"/>
            <a:r>
              <a:rPr lang="en-IN" dirty="0"/>
              <a:t>AKA expectation</a:t>
            </a:r>
          </a:p>
          <a:p>
            <a:pPr lvl="1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moment</a:t>
            </a:r>
          </a:p>
          <a:p>
            <a:pPr lvl="1"/>
            <a:r>
              <a:rPr lang="en-IN" dirty="0"/>
              <a:t>On an average…</a:t>
            </a:r>
          </a:p>
          <a:p>
            <a:r>
              <a:rPr lang="en-IN" dirty="0"/>
              <a:t>Similarly, Standard deviation/variance</a:t>
            </a:r>
          </a:p>
          <a:p>
            <a:pPr lvl="1"/>
            <a:r>
              <a:rPr lang="en-IN" dirty="0"/>
              <a:t>From second moment</a:t>
            </a:r>
          </a:p>
          <a:p>
            <a:pPr lvl="1"/>
            <a:r>
              <a:rPr lang="en-IN" dirty="0"/>
              <a:t>Measure of variation around the mean</a:t>
            </a:r>
          </a:p>
          <a:p>
            <a:r>
              <a:rPr lang="en-IN" dirty="0"/>
              <a:t>Higher order moments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Do these measures always work?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79B54FA-9AD8-4DD9-9666-DF966C24E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/>
          <a:stretch/>
        </p:blipFill>
        <p:spPr>
          <a:xfrm>
            <a:off x="8135367" y="1027906"/>
            <a:ext cx="3710613" cy="37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6DDE-8BD3-414A-A859-76370935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94EF-A530-4254-B55F-3BA752CC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1809" cy="4351338"/>
          </a:xfrm>
        </p:spPr>
        <p:txBody>
          <a:bodyPr>
            <a:normAutofit/>
          </a:bodyPr>
          <a:lstStyle/>
          <a:p>
            <a:r>
              <a:rPr lang="en-IN" dirty="0"/>
              <a:t>Population: Collection of all existing elements/things that are “reasonably” similar to the element/thing under study.</a:t>
            </a:r>
          </a:p>
          <a:p>
            <a:pPr lvl="1"/>
            <a:r>
              <a:rPr lang="en-IN" dirty="0"/>
              <a:t>For bacteria, the same species? Same strain?</a:t>
            </a:r>
          </a:p>
          <a:p>
            <a:pPr lvl="1"/>
            <a:r>
              <a:rPr lang="en-IN" dirty="0"/>
              <a:t>Similarity is defined by the user</a:t>
            </a:r>
          </a:p>
          <a:p>
            <a:r>
              <a:rPr lang="en-IN" dirty="0"/>
              <a:t>Sample: A subset of the population</a:t>
            </a:r>
          </a:p>
          <a:p>
            <a:pPr lvl="1"/>
            <a:r>
              <a:rPr lang="en-IN" dirty="0"/>
              <a:t>Measured during the experiment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CF42D1-A2C9-4C5C-A30F-C064A1F67689}"/>
              </a:ext>
            </a:extLst>
          </p:cNvPr>
          <p:cNvGrpSpPr/>
          <p:nvPr/>
        </p:nvGrpSpPr>
        <p:grpSpPr>
          <a:xfrm>
            <a:off x="7394713" y="1027906"/>
            <a:ext cx="3693497" cy="2603061"/>
            <a:chOff x="7394713" y="1027906"/>
            <a:chExt cx="4797286" cy="3464195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FC15F1DE-49DC-44EB-ADAB-37878812F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4" b="9860"/>
            <a:stretch/>
          </p:blipFill>
          <p:spPr>
            <a:xfrm>
              <a:off x="7394713" y="1027906"/>
              <a:ext cx="3829883" cy="34641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A1E890-13C4-452E-9BA3-0FB0638D0F20}"/>
                </a:ext>
              </a:extLst>
            </p:cNvPr>
            <p:cNvSpPr txBox="1"/>
            <p:nvPr/>
          </p:nvSpPr>
          <p:spPr>
            <a:xfrm>
              <a:off x="9799982" y="1123122"/>
              <a:ext cx="239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Population distribution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6C81C3-9E45-4AEC-8AAE-629F66AF8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1444" y="1420427"/>
              <a:ext cx="346036" cy="5872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BA9C71-A54A-497A-9270-3034EB7E1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594" y="3799643"/>
              <a:ext cx="1225119" cy="2041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3FBAB0A-ED2A-4A9E-B73C-73B3AB4B4D59}"/>
                </a:ext>
              </a:extLst>
            </p:cNvPr>
            <p:cNvCxnSpPr/>
            <p:nvPr/>
          </p:nvCxnSpPr>
          <p:spPr>
            <a:xfrm flipV="1">
              <a:off x="9250532" y="3693111"/>
              <a:ext cx="97654" cy="310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3EBF1B-2BB5-4F72-9467-3A9014545D63}"/>
                </a:ext>
              </a:extLst>
            </p:cNvPr>
            <p:cNvCxnSpPr/>
            <p:nvPr/>
          </p:nvCxnSpPr>
          <p:spPr>
            <a:xfrm flipV="1">
              <a:off x="9428085" y="3719744"/>
              <a:ext cx="0" cy="266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75540E-3BC4-4636-BB5D-D476021AC2C4}"/>
                </a:ext>
              </a:extLst>
            </p:cNvPr>
            <p:cNvCxnSpPr/>
            <p:nvPr/>
          </p:nvCxnSpPr>
          <p:spPr>
            <a:xfrm flipH="1" flipV="1">
              <a:off x="9445841" y="3693111"/>
              <a:ext cx="115603" cy="3107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35882-D3FE-485C-BBCF-6DAEE6CA52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6568" y="3710866"/>
              <a:ext cx="88970" cy="2752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7D4257A-59DA-40EA-8C44-136728BA5DE5}"/>
                </a:ext>
              </a:extLst>
            </p:cNvPr>
            <p:cNvCxnSpPr/>
            <p:nvPr/>
          </p:nvCxnSpPr>
          <p:spPr>
            <a:xfrm flipH="1" flipV="1">
              <a:off x="9694416" y="3719744"/>
              <a:ext cx="390617" cy="266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6DA5C0-7794-41AD-89BD-4FCEC1DFC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9826" y="3701989"/>
              <a:ext cx="390617" cy="2840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8F95D4-0797-4B8D-953C-C9A0FE5453B2}"/>
                </a:ext>
              </a:extLst>
            </p:cNvPr>
            <p:cNvCxnSpPr/>
            <p:nvPr/>
          </p:nvCxnSpPr>
          <p:spPr>
            <a:xfrm flipH="1" flipV="1">
              <a:off x="9978694" y="3719744"/>
              <a:ext cx="523589" cy="2840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9FFC5E-F9D9-4726-A94F-B9EC87C72F1B}"/>
                </a:ext>
              </a:extLst>
            </p:cNvPr>
            <p:cNvSpPr txBox="1"/>
            <p:nvPr/>
          </p:nvSpPr>
          <p:spPr>
            <a:xfrm>
              <a:off x="9019713" y="3255716"/>
              <a:ext cx="1282628" cy="49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Sample</a:t>
              </a:r>
            </a:p>
          </p:txBody>
        </p:sp>
      </p:grp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6E0A2453-9D0E-4228-BAC8-65F2BCE5E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24721"/>
              </p:ext>
            </p:extLst>
          </p:nvPr>
        </p:nvGraphicFramePr>
        <p:xfrm>
          <a:off x="6676900" y="4014868"/>
          <a:ext cx="4894602" cy="161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534">
                  <a:extLst>
                    <a:ext uri="{9D8B030D-6E8A-4147-A177-3AD203B41FA5}">
                      <a16:colId xmlns:a16="http://schemas.microsoft.com/office/drawing/2014/main" val="3280755598"/>
                    </a:ext>
                  </a:extLst>
                </a:gridCol>
                <a:gridCol w="1631534">
                  <a:extLst>
                    <a:ext uri="{9D8B030D-6E8A-4147-A177-3AD203B41FA5}">
                      <a16:colId xmlns:a16="http://schemas.microsoft.com/office/drawing/2014/main" val="2786472562"/>
                    </a:ext>
                  </a:extLst>
                </a:gridCol>
                <a:gridCol w="1631534">
                  <a:extLst>
                    <a:ext uri="{9D8B030D-6E8A-4147-A177-3AD203B41FA5}">
                      <a16:colId xmlns:a16="http://schemas.microsoft.com/office/drawing/2014/main" val="204152288"/>
                    </a:ext>
                  </a:extLst>
                </a:gridCol>
              </a:tblGrid>
              <a:tr h="488266">
                <a:tc>
                  <a:txBody>
                    <a:bodyPr/>
                    <a:lstStyle/>
                    <a:p>
                      <a:r>
                        <a:rPr lang="en-IN" dirty="0"/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93144"/>
                  </a:ext>
                </a:extLst>
              </a:tr>
              <a:tr h="488266">
                <a:tc>
                  <a:txBody>
                    <a:bodyPr/>
                    <a:lstStyle/>
                    <a:p>
                      <a:r>
                        <a:rPr lang="en-IN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6718"/>
                  </a:ext>
                </a:extLst>
              </a:tr>
              <a:tr h="488266">
                <a:tc>
                  <a:txBody>
                    <a:bodyPr/>
                    <a:lstStyle/>
                    <a:p>
                      <a:r>
                        <a:rPr lang="en-IN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0.42, 0.49, 0.53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0.04, 0.09, 0.12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0615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DD70D1B-FF39-40F0-895D-D1C2A49189B5}"/>
              </a:ext>
            </a:extLst>
          </p:cNvPr>
          <p:cNvSpPr txBox="1"/>
          <p:nvPr/>
        </p:nvSpPr>
        <p:spPr>
          <a:xfrm>
            <a:off x="585926" y="5829507"/>
            <a:ext cx="112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/>
              <a:t>Population measures need to be estimated from sample to understand the system</a:t>
            </a:r>
          </a:p>
        </p:txBody>
      </p:sp>
    </p:spTree>
    <p:extLst>
      <p:ext uri="{BB962C8B-B14F-4D97-AF65-F5344CB8AC3E}">
        <p14:creationId xmlns:p14="http://schemas.microsoft.com/office/powerpoint/2010/main" val="27839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E47C-8F3E-4B3D-B620-2C36F21C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population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2314-C000-4F8A-AF58-3ADADEAA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2177"/>
          </a:xfrm>
        </p:spPr>
        <p:txBody>
          <a:bodyPr/>
          <a:lstStyle/>
          <a:p>
            <a:r>
              <a:rPr lang="en-IN" dirty="0"/>
              <a:t>We need – population mean and standard deviation</a:t>
            </a:r>
          </a:p>
          <a:p>
            <a:r>
              <a:rPr lang="en-IN" dirty="0"/>
              <a:t>We have – sample measures</a:t>
            </a:r>
          </a:p>
          <a:p>
            <a:pPr marL="0" indent="0">
              <a:buNone/>
            </a:pPr>
            <a:r>
              <a:rPr lang="en-IN" dirty="0"/>
              <a:t>What if we take multiple samples?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6F5111-9953-4F60-8364-C2A29623787C}"/>
              </a:ext>
            </a:extLst>
          </p:cNvPr>
          <p:cNvGrpSpPr/>
          <p:nvPr/>
        </p:nvGrpSpPr>
        <p:grpSpPr>
          <a:xfrm>
            <a:off x="1232452" y="3429000"/>
            <a:ext cx="4333460" cy="3337143"/>
            <a:chOff x="1232452" y="3429000"/>
            <a:chExt cx="4333460" cy="3337143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076D1FC8-B2D8-475F-842B-4F3B79739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/>
            <a:stretch/>
          </p:blipFill>
          <p:spPr>
            <a:xfrm>
              <a:off x="1232452" y="3429000"/>
              <a:ext cx="3276605" cy="33371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12ED7B-69F1-4A8F-B519-23E86ADEF06E}"/>
                </a:ext>
              </a:extLst>
            </p:cNvPr>
            <p:cNvSpPr txBox="1"/>
            <p:nvPr/>
          </p:nvSpPr>
          <p:spPr>
            <a:xfrm>
              <a:off x="3568147" y="3846443"/>
              <a:ext cx="1997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Single sample</a:t>
              </a:r>
              <a:br>
                <a:rPr lang="en-IN" dirty="0"/>
              </a:br>
              <a:r>
                <a:rPr lang="en-IN" dirty="0"/>
                <a:t>Means of Samples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CD0AD8A-2BC0-4F2A-A9E2-E43E9FF4B20E}"/>
                </a:ext>
              </a:extLst>
            </p:cNvPr>
            <p:cNvSpPr/>
            <p:nvPr/>
          </p:nvSpPr>
          <p:spPr>
            <a:xfrm>
              <a:off x="3520439" y="3982719"/>
              <a:ext cx="116839" cy="91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E359D2-3C57-4744-B943-E2C5D5DE5629}"/>
                </a:ext>
              </a:extLst>
            </p:cNvPr>
            <p:cNvSpPr/>
            <p:nvPr/>
          </p:nvSpPr>
          <p:spPr>
            <a:xfrm>
              <a:off x="3520439" y="4263146"/>
              <a:ext cx="116839" cy="91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2F0778-3057-4DF5-98DD-473C4040FF93}"/>
                </a:ext>
              </a:extLst>
            </p:cNvPr>
            <p:cNvCxnSpPr/>
            <p:nvPr/>
          </p:nvCxnSpPr>
          <p:spPr>
            <a:xfrm>
              <a:off x="3148314" y="3715473"/>
              <a:ext cx="0" cy="24538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FC140FE-9C7B-4814-BA32-9F12BCFE5BB1}"/>
              </a:ext>
            </a:extLst>
          </p:cNvPr>
          <p:cNvSpPr txBox="1"/>
          <p:nvPr/>
        </p:nvSpPr>
        <p:spPr>
          <a:xfrm>
            <a:off x="8845953" y="3715473"/>
            <a:ext cx="31338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/>
              <a:t>Distribution of means is more concentrated around the population mean!!!</a:t>
            </a:r>
          </a:p>
          <a:p>
            <a:pPr marL="0" indent="0">
              <a:buNone/>
            </a:pPr>
            <a:endParaRPr lang="en-IN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770D22-309C-4D96-8476-49142A859B41}"/>
              </a:ext>
            </a:extLst>
          </p:cNvPr>
          <p:cNvGrpSpPr/>
          <p:nvPr/>
        </p:nvGrpSpPr>
        <p:grpSpPr>
          <a:xfrm>
            <a:off x="5449810" y="3070743"/>
            <a:ext cx="3740487" cy="3695399"/>
            <a:chOff x="5449810" y="3070743"/>
            <a:chExt cx="3740487" cy="3695399"/>
          </a:xfrm>
        </p:grpSpPr>
        <p:pic>
          <p:nvPicPr>
            <p:cNvPr id="13" name="Picture 12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48E0875A-1D63-47A9-A0F8-E51960649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/>
            <a:stretch/>
          </p:blipFill>
          <p:spPr>
            <a:xfrm>
              <a:off x="5449810" y="3429000"/>
              <a:ext cx="3276605" cy="3337142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66BF9-30A3-451A-8F7D-5A8A6E648DA8}"/>
                </a:ext>
              </a:extLst>
            </p:cNvPr>
            <p:cNvCxnSpPr>
              <a:cxnSpLocks/>
            </p:cNvCxnSpPr>
            <p:nvPr/>
          </p:nvCxnSpPr>
          <p:spPr>
            <a:xfrm>
              <a:off x="7164729" y="3636700"/>
              <a:ext cx="381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3E16BB-EADF-4C0C-BF90-38AFD3B5849A}"/>
                </a:ext>
              </a:extLst>
            </p:cNvPr>
            <p:cNvSpPr txBox="1"/>
            <p:nvPr/>
          </p:nvSpPr>
          <p:spPr>
            <a:xfrm>
              <a:off x="6724890" y="3070743"/>
              <a:ext cx="2465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Standard error of Mean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3E1D96-747C-4680-BFAA-6A32FD825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5711" y="3421973"/>
              <a:ext cx="434051" cy="21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0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B19-B032-4418-8C61-D201CB8D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population parameters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0A0891B3-9ECE-409C-A7AD-097C376C1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/>
          <a:stretch/>
        </p:blipFill>
        <p:spPr>
          <a:xfrm>
            <a:off x="3740551" y="1384109"/>
            <a:ext cx="2164466" cy="241572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7993235-9489-4B28-A49D-CF2C50BE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r="1"/>
          <a:stretch/>
        </p:blipFill>
        <p:spPr>
          <a:xfrm>
            <a:off x="1064871" y="1404413"/>
            <a:ext cx="2164466" cy="2395419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41476276-9A10-432B-9885-F6BFF28612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/>
          <a:stretch/>
        </p:blipFill>
        <p:spPr>
          <a:xfrm>
            <a:off x="1064871" y="4077152"/>
            <a:ext cx="2323474" cy="2415723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E6009F9-8334-425B-BBD1-EBB938E07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3"/>
          <a:stretch/>
        </p:blipFill>
        <p:spPr>
          <a:xfrm>
            <a:off x="3712094" y="4206870"/>
            <a:ext cx="2192923" cy="2286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2B1F4C-331C-4A55-8F10-A1AB1F6BB68B}"/>
              </a:ext>
            </a:extLst>
          </p:cNvPr>
          <p:cNvSpPr txBox="1"/>
          <p:nvPr/>
        </p:nvSpPr>
        <p:spPr>
          <a:xfrm>
            <a:off x="6286985" y="1492093"/>
            <a:ext cx="55780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Distribution of means is more concentrated around the population mean (notice the x-axes)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Irrespective of the population distribution, the mean has a gaussian distribution!!!</a:t>
            </a:r>
          </a:p>
          <a:p>
            <a:endParaRPr lang="en-IN" sz="2800" dirty="0"/>
          </a:p>
          <a:p>
            <a:r>
              <a:rPr lang="en-IN" sz="2800" b="1" dirty="0"/>
              <a:t>Central Limit </a:t>
            </a:r>
            <a:r>
              <a:rPr lang="en-IN" sz="2800" b="1" dirty="0" err="1"/>
              <a:t>Theorm</a:t>
            </a:r>
            <a:r>
              <a:rPr lang="en-IN" sz="2800" b="1" dirty="0"/>
              <a:t>!!!</a:t>
            </a:r>
          </a:p>
          <a:p>
            <a:r>
              <a:rPr lang="en-IN" sz="2800" dirty="0"/>
              <a:t>Mean of sample means always follows  normal distribution, with mean = population mean.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25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2C7B-6BF3-4B4A-9674-EBA5BEDF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population parameters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EEEE-4E2B-41B9-97A7-4ED5F440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788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Mean of mean of samples ~= Population mean</a:t>
            </a:r>
          </a:p>
          <a:p>
            <a:r>
              <a:rPr lang="en-IN" dirty="0"/>
              <a:t>Can you collect so many samples?</a:t>
            </a:r>
          </a:p>
          <a:p>
            <a:pPr lvl="1"/>
            <a:r>
              <a:rPr lang="en-IN" dirty="0"/>
              <a:t>Bacterial culture – sure!</a:t>
            </a:r>
          </a:p>
          <a:p>
            <a:pPr lvl="1"/>
            <a:r>
              <a:rPr lang="en-IN" dirty="0"/>
              <a:t>Animal cell culture? – Maybe…</a:t>
            </a:r>
          </a:p>
          <a:p>
            <a:pPr lvl="1"/>
            <a:r>
              <a:rPr lang="en-IN" dirty="0"/>
              <a:t>Drug effect on humans??? NO!</a:t>
            </a:r>
          </a:p>
          <a:p>
            <a:r>
              <a:rPr lang="en-IN" dirty="0"/>
              <a:t>Will our samples always give us a good approximation </a:t>
            </a:r>
            <a:br>
              <a:rPr lang="en-IN" dirty="0"/>
            </a:br>
            <a:r>
              <a:rPr lang="en-IN" dirty="0"/>
              <a:t>of the mean?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8FD3247-C8B7-469D-A494-D342A9B2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/>
          <a:stretch/>
        </p:blipFill>
        <p:spPr>
          <a:xfrm>
            <a:off x="8958805" y="1278849"/>
            <a:ext cx="2928395" cy="304466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6608CADE-C016-4E9E-A907-D960EA05F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7BD34-CC42-4720-A936-3BE03FBA5E9C}"/>
              </a:ext>
            </a:extLst>
          </p:cNvPr>
          <p:cNvSpPr txBox="1"/>
          <p:nvPr/>
        </p:nvSpPr>
        <p:spPr>
          <a:xfrm>
            <a:off x="838200" y="4589963"/>
            <a:ext cx="56224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One option: Confidence interval</a:t>
            </a:r>
          </a:p>
          <a:p>
            <a:r>
              <a:rPr lang="en-IN" sz="2400" dirty="0"/>
              <a:t>Mean of means has normal distributions, therefore, the population mean will most likely lie in …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EACD56FC-1B89-4952-95B5-55F4F1EF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65" y="4288831"/>
            <a:ext cx="2529071" cy="18968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0E7B6-3367-48D4-A795-212A68988B24}"/>
              </a:ext>
            </a:extLst>
          </p:cNvPr>
          <p:cNvCxnSpPr/>
          <p:nvPr/>
        </p:nvCxnSpPr>
        <p:spPr>
          <a:xfrm>
            <a:off x="10718157" y="4589963"/>
            <a:ext cx="0" cy="10121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F94E9-EC66-4C11-A409-250FF435B511}"/>
              </a:ext>
            </a:extLst>
          </p:cNvPr>
          <p:cNvCxnSpPr/>
          <p:nvPr/>
        </p:nvCxnSpPr>
        <p:spPr>
          <a:xfrm>
            <a:off x="10504025" y="4589963"/>
            <a:ext cx="0" cy="101218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45F927-E4F2-4C4E-936E-26A1B9D71A24}"/>
              </a:ext>
            </a:extLst>
          </p:cNvPr>
          <p:cNvCxnSpPr/>
          <p:nvPr/>
        </p:nvCxnSpPr>
        <p:spPr>
          <a:xfrm>
            <a:off x="10945793" y="4591890"/>
            <a:ext cx="0" cy="101218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5281-FB1B-4F1F-B51E-5C61FBB4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Another option: Bootstrapping (exercise tomorrow)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29E8-D3C6-4454-9938-518C7E30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one sample of decent size (&gt;=30: experimental design!)</a:t>
            </a:r>
          </a:p>
          <a:p>
            <a:r>
              <a:rPr lang="en-IN" dirty="0"/>
              <a:t>Resample measurements (OD) from these samples (bootstrapping)</a:t>
            </a:r>
          </a:p>
          <a:p>
            <a:r>
              <a:rPr lang="en-IN" dirty="0"/>
              <a:t>Calculate mean of means</a:t>
            </a:r>
          </a:p>
          <a:p>
            <a:r>
              <a:rPr lang="en-IN" dirty="0"/>
              <a:t>Can also calculate standard error of mean</a:t>
            </a:r>
          </a:p>
          <a:p>
            <a:r>
              <a:rPr lang="en-IN" dirty="0"/>
              <a:t>What is the assumption here?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6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F34B-85C9-49C8-B0DF-DC6800BB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to do when the sample size is too small? T-distribution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D9F1-27B5-41C7-BE0F-AD589160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4345"/>
          </a:xfrm>
        </p:spPr>
        <p:txBody>
          <a:bodyPr/>
          <a:lstStyle/>
          <a:p>
            <a:r>
              <a:rPr lang="en-IN" dirty="0"/>
              <a:t>Central Limit Theorem has lesser probability of applying. (Can you predict the sample size at which CLT will apply?)</a:t>
            </a:r>
          </a:p>
          <a:p>
            <a:endParaRPr lang="en-IN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FB1E89B-B407-48EC-9C5B-30F17016A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5" y="2840491"/>
            <a:ext cx="6065135" cy="3502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CB4D6-3025-46B4-9E75-3D62F68C1926}"/>
              </a:ext>
            </a:extLst>
          </p:cNvPr>
          <p:cNvSpPr txBox="1"/>
          <p:nvPr/>
        </p:nvSpPr>
        <p:spPr>
          <a:xfrm>
            <a:off x="406560" y="6389984"/>
            <a:ext cx="6664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https://www.geeksforgeeks.org/students-t-distribution-in-statistics/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C18738-CE2B-4A91-BE03-20249DD89A25}"/>
              </a:ext>
            </a:extLst>
          </p:cNvPr>
          <p:cNvSpPr txBox="1">
            <a:spLocks/>
          </p:cNvSpPr>
          <p:nvPr/>
        </p:nvSpPr>
        <p:spPr>
          <a:xfrm>
            <a:off x="6883080" y="2871827"/>
            <a:ext cx="4602865" cy="347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small samples, we use t-distribution instead of normal distribution</a:t>
            </a:r>
          </a:p>
          <a:p>
            <a:r>
              <a:rPr lang="en-IN" dirty="0"/>
              <a:t>Normal distribution modified for small samples</a:t>
            </a:r>
          </a:p>
          <a:p>
            <a:r>
              <a:rPr lang="en-IN" b="1" dirty="0"/>
              <a:t>Why are the tails fatter?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1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3B80-32D8-4516-BB09-719005D5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0DB6-B0B0-4CC5-A2DF-69765D69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population standard deviation?</a:t>
            </a:r>
          </a:p>
          <a:p>
            <a:pPr lvl="1"/>
            <a:r>
              <a:rPr lang="en-IN" dirty="0"/>
              <a:t>Sample standard deviation?</a:t>
            </a:r>
          </a:p>
          <a:p>
            <a:pPr lvl="1"/>
            <a:r>
              <a:rPr lang="en-IN" dirty="0"/>
              <a:t>Standard error of mean?</a:t>
            </a:r>
          </a:p>
          <a:p>
            <a:r>
              <a:rPr lang="en-IN" dirty="0"/>
              <a:t>Are mean and standard deviation good enough?</a:t>
            </a:r>
          </a:p>
          <a:p>
            <a:pPr lvl="1"/>
            <a:r>
              <a:rPr lang="en-IN" dirty="0"/>
              <a:t>What if the distribution is not symmetric about the mean?</a:t>
            </a:r>
          </a:p>
          <a:p>
            <a:pPr lvl="1"/>
            <a:r>
              <a:rPr lang="en-IN" dirty="0"/>
              <a:t>What if the distribution has multiple peaks?</a:t>
            </a:r>
          </a:p>
          <a:p>
            <a:pPr lvl="1"/>
            <a:r>
              <a:rPr lang="en-IN" dirty="0"/>
              <a:t>Other possible measures: median, mode, quantile range…</a:t>
            </a:r>
          </a:p>
        </p:txBody>
      </p:sp>
    </p:spTree>
    <p:extLst>
      <p:ext uri="{BB962C8B-B14F-4D97-AF65-F5344CB8AC3E}">
        <p14:creationId xmlns:p14="http://schemas.microsoft.com/office/powerpoint/2010/main" val="181165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4C891-C779-42CD-9F53-11659313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Disclaimer!!!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31C597-B20A-4AB2-9BEA-79BF11098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4504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468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8F349-B616-42C1-B13B-5356A976E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196012-7357-43F8-B5EA-C81D8053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Proving that variation has a reason</a:t>
            </a:r>
          </a:p>
        </p:txBody>
      </p:sp>
    </p:spTree>
    <p:extLst>
      <p:ext uri="{BB962C8B-B14F-4D97-AF65-F5344CB8AC3E}">
        <p14:creationId xmlns:p14="http://schemas.microsoft.com/office/powerpoint/2010/main" val="277752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66F-C3F4-4185-A469-6CAB6192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 hypotheses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0E4F-F6A2-4448-8E45-4DCD0EBB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107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Source of hypothesis</a:t>
            </a:r>
          </a:p>
          <a:p>
            <a:r>
              <a:rPr lang="en-IN" dirty="0"/>
              <a:t>Previous knowledge of mechanisms of the system/similar systems</a:t>
            </a:r>
          </a:p>
          <a:p>
            <a:pPr lvl="1"/>
            <a:r>
              <a:rPr lang="en-IN" dirty="0"/>
              <a:t>The bacterium will grow well at 37 degrees because other bacteria do</a:t>
            </a:r>
          </a:p>
          <a:p>
            <a:pPr lvl="1"/>
            <a:r>
              <a:rPr lang="en-IN" dirty="0"/>
              <a:t>The bacterium will grow well at 38 degrees as opposed to 40 degrees</a:t>
            </a:r>
          </a:p>
          <a:p>
            <a:r>
              <a:rPr lang="en-IN" dirty="0"/>
              <a:t>Previously available data</a:t>
            </a:r>
          </a:p>
          <a:p>
            <a:pPr lvl="1"/>
            <a:r>
              <a:rPr lang="en-IN" dirty="0"/>
              <a:t>The doubling time during exponential growth will be close to 20 minutes, which is the doubling time of a similar bacterium</a:t>
            </a:r>
          </a:p>
          <a:p>
            <a:r>
              <a:rPr lang="en-IN" dirty="0"/>
              <a:t>Pure guesswork</a:t>
            </a:r>
          </a:p>
          <a:p>
            <a:pPr lvl="1"/>
            <a:r>
              <a:rPr lang="en-IN" dirty="0"/>
              <a:t>Bacteria will not grow at 10 degrees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The characteristic for a hypothesis : must be disprovable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B4722FC-84B6-4F63-A84D-3FCDAC803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804" y="1825625"/>
            <a:ext cx="35771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652E-0320-4E69-9111-5BD1FE74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 hypotheses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9339-1E0A-4294-9207-57379FBC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30" y="1471353"/>
            <a:ext cx="10879658" cy="10635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General structure: By adding “x” to the system, “y” effect will happen.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8785-CFCC-4168-80AB-925E1549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7"/>
          <a:stretch/>
        </p:blipFill>
        <p:spPr>
          <a:xfrm>
            <a:off x="501570" y="2003105"/>
            <a:ext cx="5718314" cy="35169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E43375-661D-4A24-AC14-29C0B36EFBEB}"/>
              </a:ext>
            </a:extLst>
          </p:cNvPr>
          <p:cNvSpPr txBox="1">
            <a:spLocks/>
          </p:cNvSpPr>
          <p:nvPr/>
        </p:nvSpPr>
        <p:spPr>
          <a:xfrm>
            <a:off x="6376959" y="2577581"/>
            <a:ext cx="5313471" cy="342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temperature is increased by 5 degrees, bacterial growth goes down</a:t>
            </a:r>
          </a:p>
          <a:p>
            <a:r>
              <a:rPr lang="en-IN" dirty="0"/>
              <a:t>If drug is added, duration of population survival will increase</a:t>
            </a:r>
          </a:p>
          <a:p>
            <a:r>
              <a:rPr lang="en-IN" dirty="0"/>
              <a:t>If an enhancer is added, protein levels will increase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F64C5-C7D2-4A63-821F-98A250AA0AB8}"/>
              </a:ext>
            </a:extLst>
          </p:cNvPr>
          <p:cNvSpPr txBox="1"/>
          <p:nvPr/>
        </p:nvSpPr>
        <p:spPr>
          <a:xfrm>
            <a:off x="501570" y="586531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Statistics done wrong, The woefully completer guide, Alex Reinhart</a:t>
            </a:r>
          </a:p>
        </p:txBody>
      </p:sp>
    </p:spTree>
    <p:extLst>
      <p:ext uri="{BB962C8B-B14F-4D97-AF65-F5344CB8AC3E}">
        <p14:creationId xmlns:p14="http://schemas.microsoft.com/office/powerpoint/2010/main" val="36034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4C31-4769-4B56-82F2-0792227C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confirm our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E994-0034-4914-872D-F89A0784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642" y="1825625"/>
            <a:ext cx="6527157" cy="4351338"/>
          </a:xfrm>
        </p:spPr>
        <p:txBody>
          <a:bodyPr/>
          <a:lstStyle/>
          <a:p>
            <a:r>
              <a:rPr lang="en-IN" dirty="0"/>
              <a:t>The scientific method – eliminating all possibilities except the one stated in the hypothesis</a:t>
            </a:r>
          </a:p>
          <a:p>
            <a:r>
              <a:rPr lang="en-IN" dirty="0"/>
              <a:t>Hypothesis must therefore be disprovable</a:t>
            </a:r>
          </a:p>
          <a:p>
            <a:r>
              <a:rPr lang="en-IN" dirty="0"/>
              <a:t>Therefore, we test the “Null” hypothesis</a:t>
            </a:r>
          </a:p>
          <a:p>
            <a:r>
              <a:rPr lang="en-IN" dirty="0"/>
              <a:t>Null hypothesis: the change “x” does not have any effect on the system</a:t>
            </a:r>
          </a:p>
          <a:p>
            <a:pPr lvl="1"/>
            <a:r>
              <a:rPr lang="en-IN" dirty="0"/>
              <a:t>Addition of inhibitor does not change the protein levels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4A0973-0F39-4239-9F9B-A733F86A2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" y="1485106"/>
            <a:ext cx="389206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7DEA-468A-4F5D-A922-01410C9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Rejecting the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0DE8-1E05-482C-8661-4D97736A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186" y="1825625"/>
            <a:ext cx="7140614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Consider the addition of a transcriptional activator to a cell.</a:t>
            </a:r>
          </a:p>
          <a:p>
            <a:r>
              <a:rPr lang="en-IN" dirty="0"/>
              <a:t>Expected effect : increase in protein concentration</a:t>
            </a:r>
          </a:p>
          <a:p>
            <a:r>
              <a:rPr lang="en-IN" dirty="0"/>
              <a:t>Reality : samples from distribution</a:t>
            </a:r>
          </a:p>
          <a:p>
            <a:r>
              <a:rPr lang="en-IN" dirty="0"/>
              <a:t>Expected effect (aka </a:t>
            </a:r>
            <a:r>
              <a:rPr lang="en-IN" b="1" dirty="0"/>
              <a:t>alternative hypothesis</a:t>
            </a:r>
            <a:r>
              <a:rPr lang="en-IN" dirty="0"/>
              <a:t>) : The two samples do not belong to the same distribution</a:t>
            </a:r>
          </a:p>
          <a:p>
            <a:r>
              <a:rPr lang="en-IN" b="1" dirty="0"/>
              <a:t>Null hypothesis</a:t>
            </a:r>
            <a:r>
              <a:rPr lang="en-IN" dirty="0"/>
              <a:t>: The two samples belong to the same distribution</a:t>
            </a:r>
          </a:p>
          <a:p>
            <a:r>
              <a:rPr lang="en-IN" b="1" dirty="0"/>
              <a:t>Aim: Reject the null hypothesis!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ADF9E-D601-48FB-8F6D-93CDB847319F}"/>
              </a:ext>
            </a:extLst>
          </p:cNvPr>
          <p:cNvGrpSpPr/>
          <p:nvPr/>
        </p:nvGrpSpPr>
        <p:grpSpPr>
          <a:xfrm>
            <a:off x="145649" y="1420788"/>
            <a:ext cx="3599647" cy="2769247"/>
            <a:chOff x="138896" y="1131421"/>
            <a:chExt cx="4128288" cy="3314568"/>
          </a:xfrm>
        </p:grpSpPr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82E9BEA5-ED9D-44EA-BD9A-E92E6317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96" y="1131421"/>
              <a:ext cx="3646025" cy="33145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4DB932-D0C3-426C-BF42-A314059BE137}"/>
                </a:ext>
              </a:extLst>
            </p:cNvPr>
            <p:cNvSpPr txBox="1"/>
            <p:nvPr/>
          </p:nvSpPr>
          <p:spPr>
            <a:xfrm>
              <a:off x="782911" y="1474734"/>
              <a:ext cx="16436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W/o activator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E2A64-8661-4602-A33A-84E45C53F02B}"/>
                </a:ext>
              </a:extLst>
            </p:cNvPr>
            <p:cNvSpPr txBox="1"/>
            <p:nvPr/>
          </p:nvSpPr>
          <p:spPr>
            <a:xfrm>
              <a:off x="2623580" y="1431312"/>
              <a:ext cx="164360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With activator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F7CE69-76E1-41D8-B5BB-0CE75B1B70E0}"/>
              </a:ext>
            </a:extLst>
          </p:cNvPr>
          <p:cNvGrpSpPr/>
          <p:nvPr/>
        </p:nvGrpSpPr>
        <p:grpSpPr>
          <a:xfrm>
            <a:off x="405714" y="4206965"/>
            <a:ext cx="2799609" cy="2545099"/>
            <a:chOff x="405714" y="4206965"/>
            <a:chExt cx="2799609" cy="2545099"/>
          </a:xfrm>
        </p:grpSpPr>
        <p:pic>
          <p:nvPicPr>
            <p:cNvPr id="10" name="Picture 9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AD0989C-7C9C-4B17-9CC4-8F01A768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14" y="4206965"/>
              <a:ext cx="2799609" cy="2545099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8C8D90-094C-4A28-A170-E62C6284F505}"/>
                </a:ext>
              </a:extLst>
            </p:cNvPr>
            <p:cNvCxnSpPr/>
            <p:nvPr/>
          </p:nvCxnSpPr>
          <p:spPr>
            <a:xfrm>
              <a:off x="1215342" y="5578997"/>
              <a:ext cx="4514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6A3311-B105-4A37-8487-72FBC744D43C}"/>
                </a:ext>
              </a:extLst>
            </p:cNvPr>
            <p:cNvCxnSpPr/>
            <p:nvPr/>
          </p:nvCxnSpPr>
          <p:spPr>
            <a:xfrm>
              <a:off x="2224269" y="4816997"/>
              <a:ext cx="4514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5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DAE2-B13D-423F-99D8-71B785CB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621-DC9D-4DFC-898F-35BEE099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56" y="1825625"/>
            <a:ext cx="6122043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Null hypothesis: samples belong to the same distribution.</a:t>
            </a:r>
          </a:p>
          <a:p>
            <a:r>
              <a:rPr lang="en-IN" dirty="0"/>
              <a:t>i.e., means of the samples are the equal =&gt; difference in means =0.</a:t>
            </a:r>
          </a:p>
          <a:p>
            <a:r>
              <a:rPr lang="en-IN" dirty="0"/>
              <a:t>“Difference in means” belongs to a distribution with mean = 0!</a:t>
            </a:r>
          </a:p>
          <a:p>
            <a:r>
              <a:rPr lang="en-IN" dirty="0"/>
              <a:t>How likely is the difference in means to belong to the Null distribution?</a:t>
            </a:r>
          </a:p>
          <a:p>
            <a:r>
              <a:rPr lang="en-IN" b="1" dirty="0"/>
              <a:t>Significance level -&gt; empirical tolerance for deciding belongingness</a:t>
            </a:r>
          </a:p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A791EB-12F3-4869-A06A-CE443F789120}"/>
              </a:ext>
            </a:extLst>
          </p:cNvPr>
          <p:cNvGrpSpPr/>
          <p:nvPr/>
        </p:nvGrpSpPr>
        <p:grpSpPr>
          <a:xfrm>
            <a:off x="300940" y="1514351"/>
            <a:ext cx="4786471" cy="4351337"/>
            <a:chOff x="300940" y="1514351"/>
            <a:chExt cx="4786471" cy="4351337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65B31058-7B2E-433E-BF75-3AF72FEA2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0" y="1514351"/>
              <a:ext cx="4786471" cy="435133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0094E1-AB2C-478C-8F85-215DEEA8635F}"/>
                </a:ext>
              </a:extLst>
            </p:cNvPr>
            <p:cNvCxnSpPr>
              <a:cxnSpLocks/>
            </p:cNvCxnSpPr>
            <p:nvPr/>
          </p:nvCxnSpPr>
          <p:spPr>
            <a:xfrm>
              <a:off x="2129742" y="4664597"/>
              <a:ext cx="0" cy="27316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9C351D-89D5-445B-91A4-485B3D18EA31}"/>
                </a:ext>
              </a:extLst>
            </p:cNvPr>
            <p:cNvCxnSpPr>
              <a:cxnSpLocks/>
            </p:cNvCxnSpPr>
            <p:nvPr/>
          </p:nvCxnSpPr>
          <p:spPr>
            <a:xfrm>
              <a:off x="3958542" y="4664597"/>
              <a:ext cx="0" cy="27316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A7C7DF-E8ED-4129-A970-DA79CC181B9A}"/>
                </a:ext>
              </a:extLst>
            </p:cNvPr>
            <p:cNvCxnSpPr/>
            <p:nvPr/>
          </p:nvCxnSpPr>
          <p:spPr>
            <a:xfrm flipH="1">
              <a:off x="1761744" y="4937760"/>
              <a:ext cx="367998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AE627E-C12D-4E6F-99E6-6185336BAF13}"/>
                </a:ext>
              </a:extLst>
            </p:cNvPr>
            <p:cNvCxnSpPr/>
            <p:nvPr/>
          </p:nvCxnSpPr>
          <p:spPr>
            <a:xfrm>
              <a:off x="3958542" y="4937760"/>
              <a:ext cx="314754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3B38EE-7DD6-4182-9BA7-EA4637E958CB}"/>
                </a:ext>
              </a:extLst>
            </p:cNvPr>
            <p:cNvCxnSpPr/>
            <p:nvPr/>
          </p:nvCxnSpPr>
          <p:spPr>
            <a:xfrm>
              <a:off x="4078224" y="1950720"/>
              <a:ext cx="0" cy="2987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441796-9CCC-4E28-84B5-3776910926FD}"/>
                </a:ext>
              </a:extLst>
            </p:cNvPr>
            <p:cNvCxnSpPr/>
            <p:nvPr/>
          </p:nvCxnSpPr>
          <p:spPr>
            <a:xfrm>
              <a:off x="2759964" y="1950720"/>
              <a:ext cx="0" cy="2987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AD24-D624-445B-880D-F905ABFE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781E-68F1-4FA9-BEA8-EFB89C29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0" y="1825625"/>
            <a:ext cx="5897880" cy="370649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Cumulative probability of sampling a point in the null distribution greater than the observed value</a:t>
            </a:r>
          </a:p>
          <a:p>
            <a:r>
              <a:rPr lang="en-IN" dirty="0"/>
              <a:t>Area under the curve denoted by the arrow</a:t>
            </a:r>
          </a:p>
          <a:p>
            <a:r>
              <a:rPr lang="en-IN" dirty="0"/>
              <a:t>If p-value &lt; significance, </a:t>
            </a:r>
            <a:r>
              <a:rPr lang="en-IN" b="1" dirty="0"/>
              <a:t>we reject null hypothesis</a:t>
            </a:r>
            <a:endParaRPr lang="en-IN" dirty="0"/>
          </a:p>
          <a:p>
            <a:r>
              <a:rPr lang="en-IN" dirty="0"/>
              <a:t>If not, </a:t>
            </a:r>
            <a:r>
              <a:rPr lang="en-IN" b="1" dirty="0"/>
              <a:t>we fail to reject null hypothesis</a:t>
            </a:r>
          </a:p>
          <a:p>
            <a:r>
              <a:rPr lang="en-IN" b="1" dirty="0"/>
              <a:t>How would you calculate p-value?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B1F396-1D2F-4D2A-8CC8-710F2CE939D4}"/>
              </a:ext>
            </a:extLst>
          </p:cNvPr>
          <p:cNvGrpSpPr/>
          <p:nvPr/>
        </p:nvGrpSpPr>
        <p:grpSpPr>
          <a:xfrm>
            <a:off x="300940" y="1514351"/>
            <a:ext cx="4786471" cy="4351337"/>
            <a:chOff x="300940" y="1514351"/>
            <a:chExt cx="4786471" cy="4351337"/>
          </a:xfrm>
        </p:grpSpPr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74999590-B56B-40C7-8EDA-4371327F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40" y="1514351"/>
              <a:ext cx="4786471" cy="4351337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0797FE-955B-4581-8A50-DE1A858F61B6}"/>
                </a:ext>
              </a:extLst>
            </p:cNvPr>
            <p:cNvCxnSpPr>
              <a:cxnSpLocks/>
            </p:cNvCxnSpPr>
            <p:nvPr/>
          </p:nvCxnSpPr>
          <p:spPr>
            <a:xfrm>
              <a:off x="2129742" y="4664597"/>
              <a:ext cx="0" cy="27316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0FCC67-1384-48BE-BBC7-DA5BA3CADE8A}"/>
                </a:ext>
              </a:extLst>
            </p:cNvPr>
            <p:cNvCxnSpPr>
              <a:cxnSpLocks/>
            </p:cNvCxnSpPr>
            <p:nvPr/>
          </p:nvCxnSpPr>
          <p:spPr>
            <a:xfrm>
              <a:off x="3958542" y="4664597"/>
              <a:ext cx="0" cy="27316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BCE1A5-4402-4F3C-AAD7-081B7F13F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78224" y="4937760"/>
              <a:ext cx="195072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CF7C5E-4CC9-4950-BD79-99E042AF9A0C}"/>
                </a:ext>
              </a:extLst>
            </p:cNvPr>
            <p:cNvCxnSpPr/>
            <p:nvPr/>
          </p:nvCxnSpPr>
          <p:spPr>
            <a:xfrm>
              <a:off x="4078224" y="1950720"/>
              <a:ext cx="0" cy="2987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D26C41-868C-40D8-BDB6-47D9CFC4D9A6}"/>
                </a:ext>
              </a:extLst>
            </p:cNvPr>
            <p:cNvCxnSpPr/>
            <p:nvPr/>
          </p:nvCxnSpPr>
          <p:spPr>
            <a:xfrm>
              <a:off x="2759964" y="1950720"/>
              <a:ext cx="0" cy="2987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B9FAE7-1F18-4ECA-BBA2-4F8352D318D5}"/>
                </a:ext>
              </a:extLst>
            </p:cNvPr>
            <p:cNvCxnSpPr>
              <a:cxnSpLocks/>
            </p:cNvCxnSpPr>
            <p:nvPr/>
          </p:nvCxnSpPr>
          <p:spPr>
            <a:xfrm>
              <a:off x="4078224" y="1950720"/>
              <a:ext cx="195072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8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4F9-6211-458A-9806-D6081259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5FE6-CED6-4996-9F9C-583FC9A0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perform a statistical test, you need a quantity that the null hypothesis talks about (aka the </a:t>
            </a:r>
            <a:r>
              <a:rPr lang="en-IN" b="1" dirty="0"/>
              <a:t>statistic</a:t>
            </a:r>
            <a:r>
              <a:rPr lang="en-IN" dirty="0"/>
              <a:t>) and the corresponding distribution. What does knowing a distribution entail?</a:t>
            </a:r>
          </a:p>
          <a:p>
            <a:r>
              <a:rPr lang="en-IN" dirty="0"/>
              <a:t>Significance level – the fraction of times we get </a:t>
            </a:r>
            <a:r>
              <a:rPr lang="en-IN" b="1" dirty="0"/>
              <a:t>False positive</a:t>
            </a:r>
            <a:r>
              <a:rPr lang="en-IN" dirty="0"/>
              <a:t>, i.e., fraction of times we reject the null hypothesis when it is actually true. </a:t>
            </a:r>
          </a:p>
          <a:p>
            <a:r>
              <a:rPr lang="en-IN" dirty="0"/>
              <a:t>Rejecting a null hypothesis only favours the alternative hypothesis, doesn’t prove it. In other words, one has to create </a:t>
            </a:r>
            <a:r>
              <a:rPr lang="en-IN" b="1" dirty="0"/>
              <a:t>the right null hypothesis </a:t>
            </a:r>
            <a:r>
              <a:rPr lang="en-IN" dirty="0"/>
              <a:t>for conclusively proving your alternative hypothesis</a:t>
            </a:r>
          </a:p>
          <a:p>
            <a:r>
              <a:rPr lang="en-IN" dirty="0"/>
              <a:t>In the difference tests, having low p-value does not mean there is a reasonable difference. A large sample size can give rise to a small p-value too!</a:t>
            </a:r>
          </a:p>
          <a:p>
            <a:r>
              <a:rPr lang="en-IN" dirty="0"/>
              <a:t>Hypothesis testing forms the basis of every statistical model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7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C164-EC58-4A94-9211-53E87077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constructing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A5C8-F274-401E-BC4F-26F99FA1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Increasing culture temperature reduces bacterial growth.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 transcriptional activator increases the levels of my protein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Increasing levels of transcriptional factor increases the levels of protein</a:t>
            </a:r>
          </a:p>
        </p:txBody>
      </p:sp>
    </p:spTree>
    <p:extLst>
      <p:ext uri="{BB962C8B-B14F-4D97-AF65-F5344CB8AC3E}">
        <p14:creationId xmlns:p14="http://schemas.microsoft.com/office/powerpoint/2010/main" val="5094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E2E3-6D1E-42BD-9EC0-353DCB87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28"/>
            <a:ext cx="10515600" cy="1325563"/>
          </a:xfrm>
        </p:spPr>
        <p:txBody>
          <a:bodyPr/>
          <a:lstStyle/>
          <a:p>
            <a:r>
              <a:rPr lang="en-IN" dirty="0"/>
              <a:t>Exercise: constructing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96EF-5B1A-46C5-A1EF-6AE7ECDCA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Drug A decreases sugar levels in diabetic patients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Drug A decreases sugar levels better than drug B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Incidence rate of cancer is higher in presence of a mutation</a:t>
            </a:r>
          </a:p>
        </p:txBody>
      </p:sp>
    </p:spTree>
    <p:extLst>
      <p:ext uri="{BB962C8B-B14F-4D97-AF65-F5344CB8AC3E}">
        <p14:creationId xmlns:p14="http://schemas.microsoft.com/office/powerpoint/2010/main" val="27770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3D53-11BB-4AE7-812B-61FB4250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Before we start…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DA5A78-127F-420A-BBA3-D0C38DFEA8FA}"/>
              </a:ext>
            </a:extLst>
          </p:cNvPr>
          <p:cNvSpPr/>
          <p:nvPr/>
        </p:nvSpPr>
        <p:spPr>
          <a:xfrm>
            <a:off x="1362720" y="2566481"/>
            <a:ext cx="1955812" cy="195581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Bar chart">
            <a:extLst>
              <a:ext uri="{FF2B5EF4-FFF2-40B4-BE49-F238E27FC236}">
                <a16:creationId xmlns:a16="http://schemas.microsoft.com/office/drawing/2014/main" id="{AE74029D-6F1F-466A-83CA-AE7CD6A9F0DA}"/>
              </a:ext>
            </a:extLst>
          </p:cNvPr>
          <p:cNvSpPr/>
          <p:nvPr/>
        </p:nvSpPr>
        <p:spPr>
          <a:xfrm>
            <a:off x="1779532" y="2983293"/>
            <a:ext cx="1122187" cy="11221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9DE823-D92E-48AD-B51B-F6B79B019053}"/>
              </a:ext>
            </a:extLst>
          </p:cNvPr>
          <p:cNvSpPr/>
          <p:nvPr/>
        </p:nvSpPr>
        <p:spPr>
          <a:xfrm>
            <a:off x="737501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500" kern="1200"/>
              <a:t>What is statistics?</a:t>
            </a:r>
            <a:endParaRPr lang="en-US" sz="2500" kern="12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864492-C846-4C68-AA19-28E24EC08BB9}"/>
              </a:ext>
            </a:extLst>
          </p:cNvPr>
          <p:cNvSpPr/>
          <p:nvPr/>
        </p:nvSpPr>
        <p:spPr>
          <a:xfrm>
            <a:off x="5130064" y="2566481"/>
            <a:ext cx="1955812" cy="195581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 descr="Statistics">
            <a:extLst>
              <a:ext uri="{FF2B5EF4-FFF2-40B4-BE49-F238E27FC236}">
                <a16:creationId xmlns:a16="http://schemas.microsoft.com/office/drawing/2014/main" id="{3E0827A0-F017-4E20-8805-37BFC2D82092}"/>
              </a:ext>
            </a:extLst>
          </p:cNvPr>
          <p:cNvSpPr/>
          <p:nvPr/>
        </p:nvSpPr>
        <p:spPr>
          <a:xfrm>
            <a:off x="5546876" y="2983293"/>
            <a:ext cx="1122187" cy="112218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509C86-3022-4265-8128-7F9F2DDE0248}"/>
              </a:ext>
            </a:extLst>
          </p:cNvPr>
          <p:cNvSpPr/>
          <p:nvPr/>
        </p:nvSpPr>
        <p:spPr>
          <a:xfrm>
            <a:off x="4504845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500" kern="1200"/>
              <a:t>Why should you learn statistics?</a:t>
            </a:r>
            <a:endParaRPr lang="en-US" sz="2500" kern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52BEEA-430B-455A-BA8F-189639008868}"/>
              </a:ext>
            </a:extLst>
          </p:cNvPr>
          <p:cNvSpPr/>
          <p:nvPr/>
        </p:nvSpPr>
        <p:spPr>
          <a:xfrm>
            <a:off x="8897408" y="2566481"/>
            <a:ext cx="1955812" cy="195581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Beach ball">
            <a:extLst>
              <a:ext uri="{FF2B5EF4-FFF2-40B4-BE49-F238E27FC236}">
                <a16:creationId xmlns:a16="http://schemas.microsoft.com/office/drawing/2014/main" id="{C9F70271-89B8-47F4-B81E-E958AF6D9EAE}"/>
              </a:ext>
            </a:extLst>
          </p:cNvPr>
          <p:cNvSpPr/>
          <p:nvPr/>
        </p:nvSpPr>
        <p:spPr>
          <a:xfrm>
            <a:off x="9314220" y="2983293"/>
            <a:ext cx="1122187" cy="112218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F8A3F2-2DC8-4C89-A100-FABC2342CDAE}"/>
              </a:ext>
            </a:extLst>
          </p:cNvPr>
          <p:cNvSpPr/>
          <p:nvPr/>
        </p:nvSpPr>
        <p:spPr>
          <a:xfrm>
            <a:off x="8272189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IN" sz="2500" kern="1200"/>
              <a:t>Has it ever been fun?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12311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40BE-2A74-4BF3-86D9-6D8D02DA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tests – when to use them</a:t>
            </a: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8334E92E-6A62-47EC-90A0-63A96222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40" y="1430275"/>
            <a:ext cx="7541871" cy="4194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026D5-91BB-4710-88EB-ECB234BAB868}"/>
              </a:ext>
            </a:extLst>
          </p:cNvPr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common assumptions: your data is normally distributed, your samples are independently collected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0065C-D27A-436F-8695-C5A3A1989092}"/>
              </a:ext>
            </a:extLst>
          </p:cNvPr>
          <p:cNvSpPr txBox="1"/>
          <p:nvPr/>
        </p:nvSpPr>
        <p:spPr>
          <a:xfrm>
            <a:off x="1026770" y="5658130"/>
            <a:ext cx="9688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https://www.datasciencecentral.com/profiles/blogs/a-plethora-of-original-underused-statistical-tests</a:t>
            </a:r>
          </a:p>
        </p:txBody>
      </p:sp>
    </p:spTree>
    <p:extLst>
      <p:ext uri="{BB962C8B-B14F-4D97-AF65-F5344CB8AC3E}">
        <p14:creationId xmlns:p14="http://schemas.microsoft.com/office/powerpoint/2010/main" val="29260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194B-57A5-4245-8407-F291E281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mention: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870A-D15F-4037-A028-01E229C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small sample sizes (biology!)</a:t>
            </a:r>
          </a:p>
          <a:p>
            <a:r>
              <a:rPr lang="en-IN" dirty="0"/>
              <a:t>Does not assume population standard deviation, distribution varies based on sample size</a:t>
            </a:r>
          </a:p>
          <a:p>
            <a:r>
              <a:rPr lang="en-IN" dirty="0"/>
              <a:t>Paired vs unpaired</a:t>
            </a:r>
          </a:p>
          <a:p>
            <a:r>
              <a:rPr lang="en-IN" dirty="0"/>
              <a:t>Two-tailed vs one tailed </a:t>
            </a:r>
          </a:p>
          <a:p>
            <a:r>
              <a:rPr lang="en-IN" dirty="0"/>
              <a:t>How to chose? Based on the hypothesis</a:t>
            </a:r>
          </a:p>
        </p:txBody>
      </p:sp>
    </p:spTree>
    <p:extLst>
      <p:ext uri="{BB962C8B-B14F-4D97-AF65-F5344CB8AC3E}">
        <p14:creationId xmlns:p14="http://schemas.microsoft.com/office/powerpoint/2010/main" val="295360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F720-9E0B-4D38-BCC6-22759287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Murphy’s law, p-hacking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B402-3AFF-4F7D-8C1E-B6ECD1F3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Murphy’s law: Anything that can happen, will happen. (Can you prove it using ideas of cumulative probability?)</a:t>
            </a:r>
          </a:p>
          <a:p>
            <a:r>
              <a:rPr lang="en-IN" dirty="0"/>
              <a:t>Remember significance – if significance = 5%, there is a 5% chance of false positive</a:t>
            </a:r>
          </a:p>
          <a:p>
            <a:r>
              <a:rPr lang="en-IN" dirty="0"/>
              <a:t>So, if you collect enough number of samples of small size…</a:t>
            </a:r>
          </a:p>
          <a:p>
            <a:r>
              <a:rPr lang="en-IN" dirty="0"/>
              <a:t>Cherry picking, data dredging. Abuse of statistics</a:t>
            </a:r>
          </a:p>
          <a:p>
            <a:r>
              <a:rPr lang="en-IN" dirty="0"/>
              <a:t>One of the key reasons for lack reproducibility in biological research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https://www.vox.com/science-and-health/2018/9/19/17879102/brian-wansink-cornell-food-brand-lab-retractions-jama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5E9B-A174-454B-BC4F-CDDB00F8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E5AF-587C-4141-A029-BE8DA7C7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paradigm of hypothesis testing is prevalent in doing science</a:t>
            </a:r>
          </a:p>
          <a:p>
            <a:r>
              <a:rPr lang="en-IN" dirty="0"/>
              <a:t>There are standard ways to do hypothesis testing, that are often used</a:t>
            </a:r>
          </a:p>
          <a:p>
            <a:r>
              <a:rPr lang="en-IN" dirty="0"/>
              <a:t>Beware of p-hacking</a:t>
            </a:r>
          </a:p>
          <a:p>
            <a:r>
              <a:rPr lang="en-IN" dirty="0"/>
              <a:t>What do you do when the data does not satisfy the assumptions of standard tests? Make your own!</a:t>
            </a:r>
          </a:p>
        </p:txBody>
      </p:sp>
    </p:spTree>
    <p:extLst>
      <p:ext uri="{BB962C8B-B14F-4D97-AF65-F5344CB8AC3E}">
        <p14:creationId xmlns:p14="http://schemas.microsoft.com/office/powerpoint/2010/main" val="33021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4983E-87AB-4C68-83CB-88625704D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Explaining variation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65AEB6-616C-4262-91CB-03F73F00F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Domain of </a:t>
            </a:r>
            <a:r>
              <a:rPr lang="en-IN"/>
              <a:t>multi-variate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0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2EC7-18B6-4E4E-9540-D4CFB352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be the sources of variation?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9DE4-14D6-4BF1-8409-62727D9E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8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2E56-96DB-4CF7-BA80-6DCCFA08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source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D019-C78C-4CB4-BEFF-254300AE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1998"/>
            <a:ext cx="10515600" cy="162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Noise of various forms</a:t>
            </a:r>
          </a:p>
          <a:p>
            <a:pPr lvl="1"/>
            <a:r>
              <a:rPr lang="en-IN" dirty="0"/>
              <a:t>Manual/technical errors</a:t>
            </a:r>
          </a:p>
          <a:p>
            <a:pPr lvl="1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7075C-27C0-481A-A164-13B3F1830FD7}"/>
              </a:ext>
            </a:extLst>
          </p:cNvPr>
          <p:cNvSpPr txBox="1"/>
          <p:nvPr/>
        </p:nvSpPr>
        <p:spPr>
          <a:xfrm>
            <a:off x="5729468" y="5081998"/>
            <a:ext cx="63545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Due to measured/unmeasured factors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/>
              <a:t>temporal dynamics, patterns within variables etc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31E4FE-94C9-4115-ADFF-2FA41CFF31CD}"/>
              </a:ext>
            </a:extLst>
          </p:cNvPr>
          <p:cNvGrpSpPr/>
          <p:nvPr/>
        </p:nvGrpSpPr>
        <p:grpSpPr>
          <a:xfrm>
            <a:off x="1436497" y="1559930"/>
            <a:ext cx="3340379" cy="3445030"/>
            <a:chOff x="1436497" y="1559930"/>
            <a:chExt cx="3340379" cy="34450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8260F6-D81E-4E67-94CB-ECC948F8CE4F}"/>
                </a:ext>
              </a:extLst>
            </p:cNvPr>
            <p:cNvGrpSpPr/>
            <p:nvPr/>
          </p:nvGrpSpPr>
          <p:grpSpPr>
            <a:xfrm>
              <a:off x="1436497" y="1679825"/>
              <a:ext cx="3340379" cy="3325135"/>
              <a:chOff x="6587231" y="3523097"/>
              <a:chExt cx="3340379" cy="3325135"/>
            </a:xfrm>
          </p:grpSpPr>
          <p:pic>
            <p:nvPicPr>
              <p:cNvPr id="8" name="Picture 7" descr="Chart, histogram&#10;&#10;Description automatically generated">
                <a:extLst>
                  <a:ext uri="{FF2B5EF4-FFF2-40B4-BE49-F238E27FC236}">
                    <a16:creationId xmlns:a16="http://schemas.microsoft.com/office/drawing/2014/main" id="{1A955633-2C18-4380-A523-9C2A43B218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8" b="12365"/>
              <a:stretch/>
            </p:blipFill>
            <p:spPr>
              <a:xfrm>
                <a:off x="6587231" y="3523097"/>
                <a:ext cx="3340379" cy="29250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7A2492-941A-4552-87E9-E188BE1A49C6}"/>
                  </a:ext>
                </a:extLst>
              </p:cNvPr>
              <p:cNvSpPr txBox="1"/>
              <p:nvPr/>
            </p:nvSpPr>
            <p:spPr>
              <a:xfrm>
                <a:off x="7940233" y="6448122"/>
                <a:ext cx="1076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BCCDB1-5443-42B4-B796-29F3E80FE012}"/>
                </a:ext>
              </a:extLst>
            </p:cNvPr>
            <p:cNvSpPr txBox="1"/>
            <p:nvPr/>
          </p:nvSpPr>
          <p:spPr>
            <a:xfrm flipH="1">
              <a:off x="2615299" y="1559930"/>
              <a:ext cx="166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Final OD only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818D03-94C7-4E01-A54E-A4EE36ED8113}"/>
              </a:ext>
            </a:extLst>
          </p:cNvPr>
          <p:cNvGrpSpPr/>
          <p:nvPr/>
        </p:nvGrpSpPr>
        <p:grpSpPr>
          <a:xfrm>
            <a:off x="6899747" y="1549820"/>
            <a:ext cx="3340378" cy="3444582"/>
            <a:chOff x="6899747" y="1549820"/>
            <a:chExt cx="3340378" cy="34445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68B1DB-6009-4F78-AE45-D55EA25A6E5A}"/>
                </a:ext>
              </a:extLst>
            </p:cNvPr>
            <p:cNvGrpSpPr/>
            <p:nvPr/>
          </p:nvGrpSpPr>
          <p:grpSpPr>
            <a:xfrm>
              <a:off x="6899747" y="1679825"/>
              <a:ext cx="3340378" cy="3314577"/>
              <a:chOff x="6587231" y="185371"/>
              <a:chExt cx="3340378" cy="3314577"/>
            </a:xfrm>
          </p:grpSpPr>
          <p:pic>
            <p:nvPicPr>
              <p:cNvPr id="11" name="Picture 10" descr="Chart, histogram&#10;&#10;Description automatically generated">
                <a:extLst>
                  <a:ext uri="{FF2B5EF4-FFF2-40B4-BE49-F238E27FC236}">
                    <a16:creationId xmlns:a16="http://schemas.microsoft.com/office/drawing/2014/main" id="{2A7F655E-057A-45A8-AAEE-1FD3636698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8" b="12681"/>
              <a:stretch/>
            </p:blipFill>
            <p:spPr>
              <a:xfrm>
                <a:off x="6587231" y="185371"/>
                <a:ext cx="3340378" cy="291446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EC2D0-D149-478B-BCDE-5D33047E71AC}"/>
                  </a:ext>
                </a:extLst>
              </p:cNvPr>
              <p:cNvSpPr txBox="1"/>
              <p:nvPr/>
            </p:nvSpPr>
            <p:spPr>
              <a:xfrm>
                <a:off x="7940233" y="3099838"/>
                <a:ext cx="1076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OD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96480-CF4A-441D-B17B-1714369AE4CA}"/>
                </a:ext>
              </a:extLst>
            </p:cNvPr>
            <p:cNvSpPr txBox="1"/>
            <p:nvPr/>
          </p:nvSpPr>
          <p:spPr>
            <a:xfrm flipH="1">
              <a:off x="7687780" y="1549820"/>
              <a:ext cx="220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OD at all time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4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0DF5-610A-4B6B-80C7-DFE56451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models that can explain variation (aka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5DD6-05CA-4212-A1A8-12E516C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Dimensionality reduction – more on this tomorrow</a:t>
            </a:r>
          </a:p>
          <a:p>
            <a:pPr lvl="1"/>
            <a:r>
              <a:rPr lang="en-IN" dirty="0"/>
              <a:t>PCA</a:t>
            </a:r>
          </a:p>
          <a:p>
            <a:pPr lvl="1"/>
            <a:r>
              <a:rPr lang="en-IN" dirty="0"/>
              <a:t>t-SNE</a:t>
            </a:r>
          </a:p>
          <a:p>
            <a:pPr lvl="1"/>
            <a:r>
              <a:rPr lang="en-IN" dirty="0"/>
              <a:t>UMAP</a:t>
            </a:r>
          </a:p>
          <a:p>
            <a:r>
              <a:rPr lang="en-IN" dirty="0"/>
              <a:t>Fits</a:t>
            </a:r>
          </a:p>
          <a:p>
            <a:pPr lvl="1"/>
            <a:r>
              <a:rPr lang="en-IN" dirty="0"/>
              <a:t>Linear regression – model </a:t>
            </a:r>
            <a:r>
              <a:rPr lang="en-IN"/>
              <a:t>y with x</a:t>
            </a:r>
            <a:endParaRPr lang="en-IN" dirty="0"/>
          </a:p>
          <a:p>
            <a:pPr lvl="1"/>
            <a:r>
              <a:rPr lang="en-IN" dirty="0"/>
              <a:t>Logistic regression</a:t>
            </a:r>
          </a:p>
          <a:p>
            <a:pPr lvl="1"/>
            <a:r>
              <a:rPr lang="en-IN" dirty="0"/>
              <a:t>Non-linear regression?</a:t>
            </a:r>
          </a:p>
          <a:p>
            <a:pPr lvl="1"/>
            <a:r>
              <a:rPr lang="en-IN" dirty="0"/>
              <a:t>Classification</a:t>
            </a:r>
          </a:p>
          <a:p>
            <a:pPr lvl="1"/>
            <a:r>
              <a:rPr lang="en-IN" dirty="0"/>
              <a:t>Mixture models</a:t>
            </a:r>
          </a:p>
          <a:p>
            <a:r>
              <a:rPr lang="en-IN" dirty="0"/>
              <a:t>Clustering models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987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952ECC4-298D-42C4-92B6-5AB65255C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2" y="2582908"/>
            <a:ext cx="3386564" cy="3078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DCAF9-D3AD-4CD0-9940-BFCEBAF7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(aka fitting)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3CC6-CEEA-471B-8709-057B3783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990"/>
          </a:xfrm>
        </p:spPr>
        <p:txBody>
          <a:bodyPr>
            <a:normAutofit/>
          </a:bodyPr>
          <a:lstStyle/>
          <a:p>
            <a:r>
              <a:rPr lang="en-IN" dirty="0"/>
              <a:t>Where have you seen linear regression before?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Which of these curves is linear regression?</a:t>
            </a:r>
          </a:p>
          <a:p>
            <a:endParaRPr lang="en-IN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A67C9AF-BAD4-476D-B218-1C4981EA9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1" y="2582908"/>
            <a:ext cx="3386564" cy="307869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C6280F9-D856-4072-B62D-9C78C5B33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65" y="2582908"/>
            <a:ext cx="3386564" cy="3078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2E263-8C34-4A0C-8D39-0F9CE6DCE2F3}"/>
                  </a:ext>
                </a:extLst>
              </p:cNvPr>
              <p:cNvSpPr txBox="1"/>
              <p:nvPr/>
            </p:nvSpPr>
            <p:spPr>
              <a:xfrm>
                <a:off x="1918019" y="2766345"/>
                <a:ext cx="1137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=0.1∗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A2E263-8C34-4A0C-8D39-0F9CE6DC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019" y="2766345"/>
                <a:ext cx="1137876" cy="276999"/>
              </a:xfrm>
              <a:prstGeom prst="rect">
                <a:avLst/>
              </a:prstGeom>
              <a:blipFill>
                <a:blip r:embed="rId8"/>
                <a:stretch>
                  <a:fillRect l="-4839" r="-215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62DAC0-64E4-4906-B525-6A54DAFB4E19}"/>
                  </a:ext>
                </a:extLst>
              </p:cNvPr>
              <p:cNvSpPr txBox="1"/>
              <p:nvPr/>
            </p:nvSpPr>
            <p:spPr>
              <a:xfrm>
                <a:off x="4302384" y="2639423"/>
                <a:ext cx="2695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=0.1∗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+0.2∗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62DAC0-64E4-4906-B525-6A54DAFB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84" y="2639423"/>
                <a:ext cx="2695481" cy="276999"/>
              </a:xfrm>
              <a:prstGeom prst="rect">
                <a:avLst/>
              </a:prstGeom>
              <a:blipFill>
                <a:blip r:embed="rId7"/>
                <a:stretch>
                  <a:fillRect l="-1810" t="-4444" r="-2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12AF43-C50C-4C1F-A60B-4CC9D14C2E1C}"/>
                  </a:ext>
                </a:extLst>
              </p:cNvPr>
              <p:cNvSpPr txBox="1"/>
              <p:nvPr/>
            </p:nvSpPr>
            <p:spPr>
              <a:xfrm>
                <a:off x="7795264" y="2582908"/>
                <a:ext cx="1802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12AF43-C50C-4C1F-A60B-4CC9D14C2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264" y="2582908"/>
                <a:ext cx="1802096" cy="276999"/>
              </a:xfrm>
              <a:prstGeom prst="rect">
                <a:avLst/>
              </a:prstGeom>
              <a:blipFill>
                <a:blip r:embed="rId9"/>
                <a:stretch>
                  <a:fillRect l="-2712" t="-4444" r="-440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6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24E8-B736-4075-A3AD-57BE0C33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B23B-5904-42E4-9AE6-27F9AD1E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257800" cy="50323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Linear regression – explaining variation in y with variation in x</a:t>
            </a:r>
          </a:p>
          <a:p>
            <a:r>
              <a:rPr lang="en-IN" dirty="0"/>
              <a:t>Linear – in coefficients</a:t>
            </a:r>
          </a:p>
          <a:p>
            <a:r>
              <a:rPr lang="en-IN" dirty="0"/>
              <a:t>Error terms – The most important aspect of regression (or any fit)</a:t>
            </a:r>
          </a:p>
          <a:p>
            <a:r>
              <a:rPr lang="en-IN" dirty="0"/>
              <a:t>R-squared – measure of the amount of variation explained by the regression. 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Can you guess the mathematical form?</a:t>
            </a:r>
          </a:p>
          <a:p>
            <a:endParaRPr lang="en-IN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976E012-6FF9-4DB5-A27B-BEDFD2023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9" t="19578" r="17773" b="11899"/>
          <a:stretch/>
        </p:blipFill>
        <p:spPr>
          <a:xfrm>
            <a:off x="838200" y="1874817"/>
            <a:ext cx="5060728" cy="37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3D53-11BB-4AE7-812B-61FB4250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Some answers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A466-6AEB-4A06-BC99-639275C6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553" y="953293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What is statistics?</a:t>
            </a:r>
          </a:p>
          <a:p>
            <a:r>
              <a:rPr lang="en-IN" dirty="0"/>
              <a:t>Describe, visualize, analyse, interpret from data</a:t>
            </a:r>
          </a:p>
          <a:p>
            <a:r>
              <a:rPr lang="en-IN" dirty="0"/>
              <a:t>Study of randomness/variation</a:t>
            </a:r>
          </a:p>
          <a:p>
            <a:pPr marL="0" indent="0">
              <a:buNone/>
            </a:pPr>
            <a:r>
              <a:rPr lang="en-IN" b="1" dirty="0"/>
              <a:t>Why should you learn statistics?</a:t>
            </a:r>
          </a:p>
          <a:p>
            <a:r>
              <a:rPr lang="en-IN" dirty="0"/>
              <a:t>Teaches us how to design experiments</a:t>
            </a:r>
          </a:p>
          <a:p>
            <a:r>
              <a:rPr lang="en-IN" dirty="0"/>
              <a:t>How to validate our scientific hypothesis</a:t>
            </a:r>
          </a:p>
          <a:p>
            <a:r>
              <a:rPr lang="en-IN" dirty="0"/>
              <a:t>So that you are not fooled by faulty statistics when you read/do research</a:t>
            </a:r>
          </a:p>
          <a:p>
            <a:r>
              <a:rPr lang="en-IN" dirty="0"/>
              <a:t>Stats is must for biology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9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BD68-5ABA-45F7-ADBB-1C559892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4C67-011C-4491-8878-D5050903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R-squared: fraction of variation around mean explained by the regression fit</a:t>
            </a:r>
          </a:p>
          <a:p>
            <a:r>
              <a:rPr lang="en-IN" dirty="0"/>
              <a:t>Variation around mean = 1.2</a:t>
            </a:r>
          </a:p>
          <a:p>
            <a:r>
              <a:rPr lang="en-IN" dirty="0"/>
              <a:t>Variation from the regression line = 0.35</a:t>
            </a:r>
          </a:p>
          <a:p>
            <a:r>
              <a:rPr lang="en-IN" dirty="0"/>
              <a:t>Variation explained by regression = 1.2-0.35/1.2 = 0.71 = R-squared</a:t>
            </a:r>
          </a:p>
          <a:p>
            <a:r>
              <a:rPr lang="en-IN" dirty="0"/>
              <a:t>Therefore, concentration explains 70% of variation in OD</a:t>
            </a:r>
          </a:p>
          <a:p>
            <a:r>
              <a:rPr lang="en-IN" b="1" dirty="0"/>
              <a:t>What would statistical significance mean for R-squared?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8F095E1-6FF7-4CF0-BC2B-1D91850A0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" y="1604954"/>
            <a:ext cx="5029210" cy="45720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12285-6F11-4C7A-BDDE-87BDCA4394D0}"/>
              </a:ext>
            </a:extLst>
          </p:cNvPr>
          <p:cNvCxnSpPr/>
          <p:nvPr/>
        </p:nvCxnSpPr>
        <p:spPr>
          <a:xfrm>
            <a:off x="2766349" y="3032567"/>
            <a:ext cx="0" cy="396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0F58C-EAE6-4166-8DCE-2696E029208E}"/>
              </a:ext>
            </a:extLst>
          </p:cNvPr>
          <p:cNvCxnSpPr/>
          <p:nvPr/>
        </p:nvCxnSpPr>
        <p:spPr>
          <a:xfrm>
            <a:off x="2812649" y="3067291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F7C2CE-0F7B-4FC7-BFB4-2CDFA25DD79E}"/>
              </a:ext>
            </a:extLst>
          </p:cNvPr>
          <p:cNvCxnSpPr>
            <a:cxnSpLocks/>
          </p:cNvCxnSpPr>
          <p:nvPr/>
        </p:nvCxnSpPr>
        <p:spPr>
          <a:xfrm>
            <a:off x="3958542" y="3264061"/>
            <a:ext cx="0" cy="24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DEF2C-7CFE-4CC5-9113-8F9F38839A61}"/>
              </a:ext>
            </a:extLst>
          </p:cNvPr>
          <p:cNvCxnSpPr/>
          <p:nvPr/>
        </p:nvCxnSpPr>
        <p:spPr>
          <a:xfrm flipV="1">
            <a:off x="4038600" y="3067291"/>
            <a:ext cx="0" cy="19677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351A-5E82-4AA4-A246-00F4F28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significance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DC6F-D664-4EA8-A4E0-623C1616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T-test of the regression slope : null hypothesis, slope = 0</a:t>
            </a:r>
          </a:p>
          <a:p>
            <a:r>
              <a:rPr lang="en-IN" dirty="0"/>
              <a:t>Statistical test for R^2: null hypothesis, R^2 we obtained is not special</a:t>
            </a:r>
          </a:p>
          <a:p>
            <a:pPr lvl="1"/>
            <a:r>
              <a:rPr lang="en-IN" dirty="0"/>
              <a:t>One way to estimate it – generate random R^2 values, get a distribution of random R^2 and calculate the p-value of original R^2 from this distribution.</a:t>
            </a:r>
          </a:p>
          <a:p>
            <a:pPr lvl="1"/>
            <a:r>
              <a:rPr lang="en-IN" dirty="0"/>
              <a:t>Another way – F statistic = R^2*(n-1)/k where k is the number of independent variables. We can obtain p-value from F distribution table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027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53D4-4416-4803-A1E7-74816052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4D98-7A7D-437E-A305-FD99DF9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helps us explain the variation in data</a:t>
            </a:r>
          </a:p>
          <a:p>
            <a:r>
              <a:rPr lang="en-IN" dirty="0"/>
              <a:t>Regression can be linear or non-linear, defined by the coefficients</a:t>
            </a:r>
          </a:p>
          <a:p>
            <a:r>
              <a:rPr lang="en-IN" dirty="0"/>
              <a:t>Statistical significance must be calculated</a:t>
            </a:r>
          </a:p>
        </p:txBody>
      </p:sp>
    </p:spTree>
    <p:extLst>
      <p:ext uri="{BB962C8B-B14F-4D97-AF65-F5344CB8AC3E}">
        <p14:creationId xmlns:p14="http://schemas.microsoft.com/office/powerpoint/2010/main" val="467825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06265-752E-41A6-BAFD-B6CFDC9C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Some useful resources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1D085B-6318-471C-9F5E-A01F8AB34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37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DD2A-546C-451B-951E-FAFE658A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8ACD-720C-4B15-8210-D3C6C897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hlinkClick r:id="rId2"/>
              </a:rPr>
              <a:t>https://www.youtube.com/user/joshstarmer</a:t>
            </a:r>
            <a:r>
              <a:rPr lang="en-IN" dirty="0"/>
              <a:t> – very intuitive explanation of basic concepts</a:t>
            </a:r>
          </a:p>
          <a:p>
            <a:r>
              <a:rPr lang="en-IN" dirty="0">
                <a:hlinkClick r:id="rId3"/>
              </a:rPr>
              <a:t>http://www.wormbook.org/chapters/www_statisticalanalysis/statisticalanalysis.html</a:t>
            </a:r>
            <a:endParaRPr lang="en-IN" dirty="0"/>
          </a:p>
          <a:p>
            <a:r>
              <a:rPr lang="en-IN" dirty="0">
                <a:hlinkClick r:id="rId4"/>
              </a:rPr>
              <a:t>https://teaching.statistics-is-awesome.org/all-posts/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Resources on abuse of statistics</a:t>
            </a:r>
          </a:p>
          <a:p>
            <a:r>
              <a:rPr lang="en-IN" dirty="0">
                <a:hlinkClick r:id="rId5"/>
              </a:rPr>
              <a:t>https://www.statisticsdonewrong.com/</a:t>
            </a:r>
            <a:r>
              <a:rPr lang="en-IN" dirty="0"/>
              <a:t> - Must Read!</a:t>
            </a:r>
            <a:endParaRPr lang="en-IN" dirty="0">
              <a:hlinkClick r:id="rId6"/>
            </a:endParaRPr>
          </a:p>
          <a:p>
            <a:r>
              <a:rPr lang="en-IN" dirty="0">
                <a:hlinkClick r:id="rId6"/>
              </a:rPr>
              <a:t>https://www.nature.com/collections/qghhqm/</a:t>
            </a:r>
            <a:endParaRPr lang="en-IN" dirty="0"/>
          </a:p>
          <a:p>
            <a:r>
              <a:rPr lang="en-IN" dirty="0">
                <a:hlinkClick r:id="rId7"/>
              </a:rPr>
              <a:t>https://influentialpoints.com/Training/statistical_mistakes_in_research_use_and_misuse_of_statistics_in_biology.htm</a:t>
            </a:r>
            <a:endParaRPr lang="en-IN" dirty="0"/>
          </a:p>
          <a:p>
            <a:r>
              <a:rPr lang="en-IN" dirty="0">
                <a:hlinkClick r:id="rId8"/>
              </a:rPr>
              <a:t>https://library.stanford.edu/research/data-management-services/share-and-preserve-research-data/domain-specific-data-repositori-3</a:t>
            </a:r>
            <a:endParaRPr lang="en-IN" dirty="0"/>
          </a:p>
          <a:p>
            <a:r>
              <a:rPr lang="en-IN" dirty="0">
                <a:hlinkClick r:id="rId9"/>
              </a:rPr>
              <a:t>https://journals.sagepub.com/doi/full/10.1177/0956797611417632</a:t>
            </a:r>
            <a:endParaRPr lang="en-IN" dirty="0"/>
          </a:p>
          <a:p>
            <a:r>
              <a:rPr lang="en-IN" dirty="0">
                <a:hlinkClick r:id="rId10"/>
              </a:rPr>
              <a:t>https://www.ncbi.nlm.nih.gov/pmc/articles/PMC6785265/</a:t>
            </a:r>
            <a:endParaRPr lang="en-IN" dirty="0"/>
          </a:p>
          <a:p>
            <a:r>
              <a:rPr lang="en-IN" dirty="0">
                <a:hlinkClick r:id="rId11"/>
              </a:rPr>
              <a:t>https://www.ncbi.nlm.nih.gov/pmc/articles/PMC4401313/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16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BB9B-EDF6-4162-968D-30A00D4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8833-1E9C-49F5-A13C-EFE66BB4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https://www.rstudio.com/resources/cheatsheets/</a:t>
            </a:r>
            <a:r>
              <a:rPr lang="en-IN" dirty="0"/>
              <a:t> - beautiful, comprehensive and concise</a:t>
            </a:r>
          </a:p>
          <a:p>
            <a:r>
              <a:rPr lang="en-IN" dirty="0">
                <a:hlinkClick r:id="rId3"/>
              </a:rPr>
              <a:t>http://www.sthda.com/english/wiki/ggplot2-essentials</a:t>
            </a:r>
            <a:r>
              <a:rPr lang="en-IN" dirty="0"/>
              <a:t> - this website has many other resources that are very useful for googling</a:t>
            </a:r>
          </a:p>
          <a:p>
            <a:r>
              <a:rPr lang="en-IN" dirty="0">
                <a:hlinkClick r:id="rId4"/>
              </a:rPr>
              <a:t>https://rpubs.com/Koundy/71792</a:t>
            </a:r>
            <a:r>
              <a:rPr lang="en-IN" dirty="0"/>
              <a:t> - very nice theme that generates clean plots in ggplot2</a:t>
            </a:r>
          </a:p>
          <a:p>
            <a:r>
              <a:rPr lang="en-IN" dirty="0">
                <a:hlinkClick r:id="rId5"/>
              </a:rPr>
              <a:t>https://cran.r-project.org/web/views/</a:t>
            </a:r>
            <a:r>
              <a:rPr lang="en-IN" dirty="0"/>
              <a:t> - This is an excellent collection of R packages for various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461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9277-66CD-44F3-B85B-62E87A4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analysis, RNA-</a:t>
            </a:r>
            <a:r>
              <a:rPr lang="en-GB" dirty="0" err="1"/>
              <a:t>seq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DF7D-1A4B-4B29-A7C8-C0AAAFAC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https://www.datacamp.com/community/tutorials/pca-analysis-r</a:t>
            </a:r>
            <a:endParaRPr lang="en-IN" dirty="0"/>
          </a:p>
          <a:p>
            <a:r>
              <a:rPr lang="en-IN" dirty="0">
                <a:hlinkClick r:id="rId3"/>
              </a:rPr>
              <a:t>https://towardsdatascience.com/dimensionality-reduction-for-data-visualization-pca-vs-tsne-vs-umap-be4aa7b1cb29</a:t>
            </a:r>
            <a:endParaRPr lang="en-IN" dirty="0"/>
          </a:p>
          <a:p>
            <a:r>
              <a:rPr lang="en-IN" dirty="0">
                <a:hlinkClick r:id="rId4"/>
              </a:rPr>
              <a:t>https://genomebiology.biomedcentral.com/articles/10.1186/s13059-016-0881-8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6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10E4-5FF7-4F8E-B127-F3F0D30A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Better question: What 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03C3-CDCA-47C8-9A60-96F11A27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2450"/>
            <a:ext cx="5044736" cy="401093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Research is a constant cycle of hypothesis and data drive experiments</a:t>
            </a:r>
          </a:p>
          <a:p>
            <a:r>
              <a:rPr lang="en-IN" dirty="0"/>
              <a:t>Hypothesis and data are interdependent</a:t>
            </a:r>
          </a:p>
          <a:p>
            <a:r>
              <a:rPr lang="en-IN" b="1" dirty="0"/>
              <a:t>Good data =&gt; Good hypothesis</a:t>
            </a:r>
          </a:p>
          <a:p>
            <a:pPr lvl="1"/>
            <a:r>
              <a:rPr lang="en-IN" b="1" dirty="0"/>
              <a:t>Data Analysis</a:t>
            </a:r>
          </a:p>
          <a:p>
            <a:pPr lvl="1"/>
            <a:r>
              <a:rPr lang="en-IN" b="1" dirty="0"/>
              <a:t>Pattern identification</a:t>
            </a:r>
          </a:p>
          <a:p>
            <a:r>
              <a:rPr lang="en-IN" b="1" dirty="0"/>
              <a:t>Good experiment =&gt; Good data</a:t>
            </a:r>
          </a:p>
          <a:p>
            <a:pPr lvl="1"/>
            <a:r>
              <a:rPr lang="en-IN" b="1" dirty="0"/>
              <a:t>Study design</a:t>
            </a:r>
          </a:p>
          <a:p>
            <a:pPr lvl="1"/>
            <a:endParaRPr lang="en-IN" dirty="0"/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271A93F9-45E2-480C-8E66-F1B56EBA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4" y="1621438"/>
            <a:ext cx="4354837" cy="4211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68013-4A4C-4766-BB2F-1601F27F7DC7}"/>
              </a:ext>
            </a:extLst>
          </p:cNvPr>
          <p:cNvSpPr txBox="1"/>
          <p:nvPr/>
        </p:nvSpPr>
        <p:spPr>
          <a:xfrm>
            <a:off x="1051264" y="583338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cycle of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661D5-CE0C-4B0A-A6CC-D3D5E0D6D766}"/>
              </a:ext>
            </a:extLst>
          </p:cNvPr>
          <p:cNvSpPr txBox="1"/>
          <p:nvPr/>
        </p:nvSpPr>
        <p:spPr>
          <a:xfrm>
            <a:off x="0" y="6462944"/>
            <a:ext cx="449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Huslen</a:t>
            </a:r>
            <a:r>
              <a:rPr lang="en-IN" sz="1600" dirty="0"/>
              <a:t> </a:t>
            </a:r>
            <a:r>
              <a:rPr lang="en-IN" sz="1600" i="1" dirty="0"/>
              <a:t>et al</a:t>
            </a:r>
            <a:r>
              <a:rPr lang="en-IN" sz="1600" dirty="0"/>
              <a:t>, Frontiers in Biomedicine, 2019</a:t>
            </a:r>
          </a:p>
        </p:txBody>
      </p:sp>
    </p:spTree>
    <p:extLst>
      <p:ext uri="{BB962C8B-B14F-4D97-AF65-F5344CB8AC3E}">
        <p14:creationId xmlns:p14="http://schemas.microsoft.com/office/powerpoint/2010/main" val="36938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FBD0A-A224-4563-AFA1-F445DCCD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The two parts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3772-F264-4391-9EC3-7826E1E5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 fontScale="92500"/>
          </a:bodyPr>
          <a:lstStyle/>
          <a:p>
            <a:r>
              <a:rPr lang="en-IN" sz="2200" dirty="0"/>
              <a:t>Descriptive Statistics – </a:t>
            </a:r>
            <a:r>
              <a:rPr lang="en-IN" sz="2200" b="1" dirty="0"/>
              <a:t>Hands on session tomorrow</a:t>
            </a:r>
          </a:p>
          <a:p>
            <a:pPr lvl="1"/>
            <a:r>
              <a:rPr lang="en-IN" sz="2200" dirty="0"/>
              <a:t>“Measure” Data (Central tendencies, outliers, unique entities, frequencies…)</a:t>
            </a:r>
          </a:p>
          <a:p>
            <a:pPr lvl="1"/>
            <a:r>
              <a:rPr lang="en-IN" sz="2200" dirty="0"/>
              <a:t>Visualize data</a:t>
            </a:r>
          </a:p>
          <a:p>
            <a:pPr lvl="1"/>
            <a:r>
              <a:rPr lang="en-IN" sz="2200" dirty="0"/>
              <a:t>Identify relations/patterns within data </a:t>
            </a:r>
          </a:p>
          <a:p>
            <a:pPr lvl="1"/>
            <a:r>
              <a:rPr lang="en-IN" sz="2200" dirty="0"/>
              <a:t>Generate hypothesis</a:t>
            </a:r>
          </a:p>
          <a:p>
            <a:r>
              <a:rPr lang="en-IN" sz="2200" dirty="0"/>
              <a:t>Inferential Statistics</a:t>
            </a:r>
          </a:p>
          <a:p>
            <a:pPr lvl="1"/>
            <a:r>
              <a:rPr lang="en-IN" sz="2200" dirty="0"/>
              <a:t>Generate hypothesis</a:t>
            </a:r>
          </a:p>
          <a:p>
            <a:pPr lvl="1"/>
            <a:r>
              <a:rPr lang="en-IN" sz="2200" dirty="0"/>
              <a:t>Test hypothesis</a:t>
            </a:r>
          </a:p>
          <a:p>
            <a:pPr lvl="1"/>
            <a:r>
              <a:rPr lang="en-IN" sz="2200" dirty="0"/>
              <a:t>Design experiments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F2261C-77B5-43E0-BAC3-CF8DD7690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" b="-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71A01-CD96-44BF-83F6-5653AF552FFC}"/>
              </a:ext>
            </a:extLst>
          </p:cNvPr>
          <p:cNvSpPr txBox="1"/>
          <p:nvPr/>
        </p:nvSpPr>
        <p:spPr>
          <a:xfrm>
            <a:off x="5501679" y="6176963"/>
            <a:ext cx="6682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/>
              <a:t>https://luminousmen.com/post/descriptive-and-inferential-statistics</a:t>
            </a:r>
          </a:p>
        </p:txBody>
      </p:sp>
    </p:spTree>
    <p:extLst>
      <p:ext uri="{BB962C8B-B14F-4D97-AF65-F5344CB8AC3E}">
        <p14:creationId xmlns:p14="http://schemas.microsoft.com/office/powerpoint/2010/main" val="303854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C00-9200-4386-A394-61B1158D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sz="4100"/>
              <a:t>What will be covered in 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423A-7111-4454-9014-A8704359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dirty="0"/>
              <a:t>Concepts needed to understand and perform statistical inference</a:t>
            </a:r>
          </a:p>
          <a:p>
            <a:pPr lvl="1"/>
            <a:r>
              <a:rPr lang="en-IN" sz="2000" dirty="0"/>
              <a:t>Randomness and variation (better known as errors)</a:t>
            </a:r>
          </a:p>
          <a:p>
            <a:pPr lvl="1"/>
            <a:r>
              <a:rPr lang="en-IN" sz="2000" dirty="0"/>
              <a:t>Making sense of randomness – distributions and measures</a:t>
            </a:r>
          </a:p>
          <a:p>
            <a:pPr lvl="1"/>
            <a:r>
              <a:rPr lang="en-IN" sz="2000" dirty="0"/>
              <a:t>“Statistical significance” – statistical testing and p-value myth</a:t>
            </a:r>
          </a:p>
          <a:p>
            <a:pPr lvl="1"/>
            <a:r>
              <a:rPr lang="en-IN" sz="2000" dirty="0"/>
              <a:t>Randomness vs variation – explaining variation (curve fitting, PCA)</a:t>
            </a:r>
          </a:p>
          <a:p>
            <a:r>
              <a:rPr lang="en-IN" sz="2400" dirty="0"/>
              <a:t>All these topics via use cases in biological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BCA9F-F8E2-486F-869A-8756EAD17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8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E2B5EE-6A57-4D50-BB0C-2080548E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Everything in nature varies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F39900-532A-478B-B3CC-EBA2731E6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2010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4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F404-446C-438D-8CE8-06304572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Three types of variations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8BD9-6B85-4929-814D-CD2AF535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1900" dirty="0"/>
              <a:t>Deterministic variation – the change observed is predictable</a:t>
            </a:r>
          </a:p>
          <a:p>
            <a:pPr lvl="1"/>
            <a:r>
              <a:rPr lang="en-IN" sz="1900" dirty="0"/>
              <a:t>Change in the speed of a bike</a:t>
            </a:r>
          </a:p>
          <a:p>
            <a:pPr lvl="1"/>
            <a:r>
              <a:rPr lang="en-IN" sz="1900" dirty="0"/>
              <a:t>Change in the trajectory of a ball after hitting a wall</a:t>
            </a:r>
          </a:p>
          <a:p>
            <a:pPr lvl="1"/>
            <a:r>
              <a:rPr lang="en-IN" sz="1900" dirty="0"/>
              <a:t>Most of engineered technology</a:t>
            </a:r>
          </a:p>
          <a:p>
            <a:pPr lvl="1"/>
            <a:r>
              <a:rPr lang="en-IN" sz="1900" dirty="0"/>
              <a:t>Natural forces(?)</a:t>
            </a:r>
          </a:p>
          <a:p>
            <a:r>
              <a:rPr lang="en-IN" sz="1900" dirty="0"/>
              <a:t>Random variation – the change is entirely unpredictable</a:t>
            </a:r>
          </a:p>
          <a:p>
            <a:pPr lvl="1"/>
            <a:r>
              <a:rPr lang="en-IN" sz="1900" dirty="0"/>
              <a:t>Radioactive decay</a:t>
            </a:r>
          </a:p>
          <a:p>
            <a:pPr lvl="1"/>
            <a:r>
              <a:rPr lang="en-IN" sz="1900" dirty="0"/>
              <a:t>Transcriptional bursting</a:t>
            </a:r>
          </a:p>
          <a:p>
            <a:pPr lvl="1"/>
            <a:r>
              <a:rPr lang="en-IN" sz="1900" dirty="0"/>
              <a:t>Series of videos one will watch when they enter the </a:t>
            </a:r>
            <a:r>
              <a:rPr lang="en-IN" sz="1900" dirty="0" err="1"/>
              <a:t>youtube</a:t>
            </a:r>
            <a:r>
              <a:rPr lang="en-IN" sz="1900" dirty="0"/>
              <a:t> rabbit hole</a:t>
            </a:r>
          </a:p>
          <a:p>
            <a:r>
              <a:rPr lang="en-IN" sz="1900" dirty="0"/>
              <a:t>A combination of both ***</a:t>
            </a:r>
          </a:p>
          <a:p>
            <a:pPr lvl="1"/>
            <a:endParaRPr lang="en-IN" sz="1900" dirty="0"/>
          </a:p>
          <a:p>
            <a:pPr marL="0" indent="0">
              <a:buNone/>
            </a:pPr>
            <a:r>
              <a:rPr lang="en-IN" sz="1900" b="1" dirty="0"/>
              <a:t>Statistics is a way to deal with variation, whether or not you know the cause</a:t>
            </a:r>
          </a:p>
        </p:txBody>
      </p:sp>
    </p:spTree>
    <p:extLst>
      <p:ext uri="{BB962C8B-B14F-4D97-AF65-F5344CB8AC3E}">
        <p14:creationId xmlns:p14="http://schemas.microsoft.com/office/powerpoint/2010/main" val="312336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15241</TotalTime>
  <Words>2405</Words>
  <Application>Microsoft Office PowerPoint</Application>
  <PresentationFormat>Widescreen</PresentationFormat>
  <Paragraphs>327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Bodoni MT</vt:lpstr>
      <vt:lpstr>Calibri</vt:lpstr>
      <vt:lpstr>Calibri Light</vt:lpstr>
      <vt:lpstr>Cambria Math</vt:lpstr>
      <vt:lpstr>Office Theme</vt:lpstr>
      <vt:lpstr>Statistics for Research</vt:lpstr>
      <vt:lpstr>Disclaimer!!!</vt:lpstr>
      <vt:lpstr>Before we start…</vt:lpstr>
      <vt:lpstr>Some answers</vt:lpstr>
      <vt:lpstr>Better question: What is useful?</vt:lpstr>
      <vt:lpstr>The two parts of statistics</vt:lpstr>
      <vt:lpstr>What will be covered in this session?</vt:lpstr>
      <vt:lpstr>Everything in nature varies</vt:lpstr>
      <vt:lpstr>Three types of variations</vt:lpstr>
      <vt:lpstr>Measuring and estimating variation</vt:lpstr>
      <vt:lpstr>Distributions</vt:lpstr>
      <vt:lpstr>Distribution parameters (recap from yesterday)</vt:lpstr>
      <vt:lpstr>Population vs Sample</vt:lpstr>
      <vt:lpstr>Estimating population parameters</vt:lpstr>
      <vt:lpstr>Estimating population parameters (contd…)</vt:lpstr>
      <vt:lpstr>Estimating population parameters (contd…)</vt:lpstr>
      <vt:lpstr>Another option: Bootstrapping (exercise tomorrow)</vt:lpstr>
      <vt:lpstr>What to do when the sample size is too small? T-distribution</vt:lpstr>
      <vt:lpstr>Open questions</vt:lpstr>
      <vt:lpstr>Hypothesis testing</vt:lpstr>
      <vt:lpstr>Where do hypotheses come from?</vt:lpstr>
      <vt:lpstr>What do hypotheses look like? </vt:lpstr>
      <vt:lpstr>How to confirm our hypothesis?</vt:lpstr>
      <vt:lpstr>Rejecting the null hypothesis</vt:lpstr>
      <vt:lpstr>Significance</vt:lpstr>
      <vt:lpstr>P-value</vt:lpstr>
      <vt:lpstr>Points to ponder</vt:lpstr>
      <vt:lpstr>Exercise: constructing null hypothesis</vt:lpstr>
      <vt:lpstr>Exercise: constructing null hypothesis</vt:lpstr>
      <vt:lpstr>Standard tests – when to use them</vt:lpstr>
      <vt:lpstr>Special mention: t-test</vt:lpstr>
      <vt:lpstr>Murphy’s law, p-hacking</vt:lpstr>
      <vt:lpstr>Summary</vt:lpstr>
      <vt:lpstr>Explaining variation</vt:lpstr>
      <vt:lpstr>What can be the sources of variation?</vt:lpstr>
      <vt:lpstr>Possible source of variation</vt:lpstr>
      <vt:lpstr>Statistical models that can explain variation (aka learning)</vt:lpstr>
      <vt:lpstr>Regression (aka fitting)</vt:lpstr>
      <vt:lpstr>Key concepts</vt:lpstr>
      <vt:lpstr>R-squared</vt:lpstr>
      <vt:lpstr>Statistical significance of Linear regression</vt:lpstr>
      <vt:lpstr>Summary</vt:lpstr>
      <vt:lpstr>Some useful resources</vt:lpstr>
      <vt:lpstr>Statistics</vt:lpstr>
      <vt:lpstr>R programming</vt:lpstr>
      <vt:lpstr>Data analysis, RNA-seq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Research</dc:title>
  <dc:creator>Kishore Hari</dc:creator>
  <cp:lastModifiedBy>Kishore Hari</cp:lastModifiedBy>
  <cp:revision>145</cp:revision>
  <dcterms:created xsi:type="dcterms:W3CDTF">2021-05-07T03:00:25Z</dcterms:created>
  <dcterms:modified xsi:type="dcterms:W3CDTF">2021-11-22T14:02:48Z</dcterms:modified>
</cp:coreProperties>
</file>