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5"/>
  </p:notesMasterIdLst>
  <p:sldIdLst>
    <p:sldId id="257" r:id="rId2"/>
    <p:sldId id="260" r:id="rId3"/>
    <p:sldId id="280" r:id="rId4"/>
    <p:sldId id="258" r:id="rId5"/>
    <p:sldId id="283" r:id="rId6"/>
    <p:sldId id="273" r:id="rId7"/>
    <p:sldId id="261" r:id="rId8"/>
    <p:sldId id="263" r:id="rId9"/>
    <p:sldId id="264" r:id="rId10"/>
    <p:sldId id="267" r:id="rId11"/>
    <p:sldId id="268" r:id="rId12"/>
    <p:sldId id="284" r:id="rId13"/>
    <p:sldId id="262" r:id="rId14"/>
    <p:sldId id="281" r:id="rId15"/>
    <p:sldId id="269" r:id="rId16"/>
    <p:sldId id="270" r:id="rId17"/>
    <p:sldId id="271" r:id="rId18"/>
    <p:sldId id="272" r:id="rId19"/>
    <p:sldId id="282" r:id="rId20"/>
    <p:sldId id="276" r:id="rId21"/>
    <p:sldId id="275" r:id="rId22"/>
    <p:sldId id="279" r:id="rId23"/>
    <p:sldId id="278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7916CB-64C1-2345-B631-293295BD2BB3}">
          <p14:sldIdLst/>
        </p14:section>
        <p14:section name="Untitled Section" id="{01802157-15C0-744B-9223-C2C7C107C450}">
          <p14:sldIdLst>
            <p14:sldId id="257"/>
            <p14:sldId id="260"/>
            <p14:sldId id="280"/>
            <p14:sldId id="258"/>
            <p14:sldId id="283"/>
            <p14:sldId id="273"/>
            <p14:sldId id="261"/>
            <p14:sldId id="263"/>
            <p14:sldId id="264"/>
            <p14:sldId id="267"/>
            <p14:sldId id="268"/>
            <p14:sldId id="284"/>
            <p14:sldId id="262"/>
            <p14:sldId id="281"/>
            <p14:sldId id="269"/>
            <p14:sldId id="270"/>
            <p14:sldId id="271"/>
            <p14:sldId id="272"/>
            <p14:sldId id="282"/>
            <p14:sldId id="276"/>
            <p14:sldId id="275"/>
            <p14:sldId id="279"/>
            <p14:sldId id="278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9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999CE-633E-DD4A-8937-A349EE014AE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A0239-4E76-5641-B65A-2380D8A28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3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A0239-4E76-5641-B65A-2380D8A28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1/16/2020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56834"/>
            <a:ext cx="5335351" cy="474396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x = 5;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y = 7;</a:t>
            </a:r>
          </a:p>
          <a:p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*p, *q;</a:t>
            </a:r>
          </a:p>
          <a:p>
            <a:pPr lvl="1"/>
            <a:r>
              <a:rPr lang="en-US" sz="2400" dirty="0">
                <a:cs typeface="Courier New"/>
              </a:rPr>
              <a:t>Set the integers x to 5 and y to 7</a:t>
            </a:r>
          </a:p>
          <a:p>
            <a:pPr lvl="1"/>
            <a:r>
              <a:rPr lang="en-US" sz="2400" dirty="0">
                <a:cs typeface="Courier New"/>
              </a:rPr>
              <a:t>Create the integer pointer variables p and q</a:t>
            </a:r>
          </a:p>
          <a:p>
            <a:r>
              <a:rPr lang="en-US" sz="2400" dirty="0">
                <a:latin typeface="Courier New"/>
                <a:cs typeface="Courier New"/>
              </a:rPr>
              <a:t>p = &amp;x;</a:t>
            </a:r>
          </a:p>
          <a:p>
            <a:pPr lvl="1"/>
            <a:r>
              <a:rPr lang="en-US" sz="2400" dirty="0">
                <a:cs typeface="Courier New"/>
              </a:rPr>
              <a:t>Set the pointer p to the address of x</a:t>
            </a:r>
          </a:p>
          <a:p>
            <a:r>
              <a:rPr lang="en-US" sz="2400" dirty="0">
                <a:latin typeface="Courier New"/>
                <a:cs typeface="Courier New"/>
              </a:rPr>
              <a:t>q = p;</a:t>
            </a:r>
          </a:p>
          <a:p>
            <a:pPr lvl="1"/>
            <a:r>
              <a:rPr lang="en-US" sz="2400" dirty="0">
                <a:cs typeface="Courier New"/>
              </a:rPr>
              <a:t>Set the pointer q to the same address p contains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48227" y="1656834"/>
            <a:ext cx="738724" cy="461665"/>
            <a:chOff x="4867562" y="1809234"/>
            <a:chExt cx="738724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x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60927" y="2385199"/>
            <a:ext cx="738724" cy="461665"/>
            <a:chOff x="4867562" y="1809234"/>
            <a:chExt cx="738724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7562" y="18092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73627" y="3464699"/>
            <a:ext cx="738724" cy="461665"/>
            <a:chOff x="4867562" y="1809234"/>
            <a:chExt cx="73872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73627" y="4442599"/>
            <a:ext cx="738724" cy="461665"/>
            <a:chOff x="4867562" y="1809234"/>
            <a:chExt cx="73872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1" name="Curved Connector 20"/>
          <p:cNvCxnSpPr>
            <a:stCxn id="11" idx="3"/>
            <a:endCxn id="4" idx="3"/>
          </p:cNvCxnSpPr>
          <p:nvPr/>
        </p:nvCxnSpPr>
        <p:spPr>
          <a:xfrm flipH="1" flipV="1">
            <a:off x="6986951" y="1887667"/>
            <a:ext cx="25400" cy="1807865"/>
          </a:xfrm>
          <a:prstGeom prst="curvedConnector3">
            <a:avLst>
              <a:gd name="adj1" fmla="val -29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3"/>
            <a:endCxn id="4" idx="3"/>
          </p:cNvCxnSpPr>
          <p:nvPr/>
        </p:nvCxnSpPr>
        <p:spPr>
          <a:xfrm flipH="1" flipV="1">
            <a:off x="6986951" y="1887667"/>
            <a:ext cx="25400" cy="2785765"/>
          </a:xfrm>
          <a:prstGeom prst="curvedConnector3">
            <a:avLst>
              <a:gd name="adj1" fmla="val -424898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7204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typedef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struct</a:t>
            </a:r>
            <a:r>
              <a:rPr lang="en-US" sz="1800" dirty="0">
                <a:latin typeface="Courier New"/>
                <a:cs typeface="Courier New"/>
              </a:rPr>
              <a:t> vitals 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height;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weight;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} VITALS;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VITALS *p;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 = (VITALS *) </a:t>
            </a:r>
            <a:r>
              <a:rPr lang="en-US" sz="1800" dirty="0" err="1">
                <a:latin typeface="Courier New"/>
                <a:cs typeface="Courier New"/>
              </a:rPr>
              <a:t>calloc</a:t>
            </a:r>
            <a:r>
              <a:rPr lang="en-US" sz="1800" dirty="0">
                <a:latin typeface="Courier New"/>
                <a:cs typeface="Courier New"/>
              </a:rPr>
              <a:t>( 4,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(VITALS) );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p[1].height = 68;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p[1].weight = 160;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24428" y="2492852"/>
            <a:ext cx="738724" cy="461665"/>
            <a:chOff x="4867562" y="1809234"/>
            <a:chExt cx="73872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42435" y="2195595"/>
            <a:ext cx="816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 </a:t>
            </a:r>
            <a:r>
              <a:rPr lang="en-US" sz="2400" b="1" dirty="0">
                <a:latin typeface="Courier New"/>
                <a:cs typeface="Courier New"/>
              </a:rPr>
              <a:t>68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8834" y="2195595"/>
            <a:ext cx="81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latin typeface="Courier New"/>
                <a:cs typeface="Courier New"/>
              </a:rPr>
              <a:t>160</a:t>
            </a:r>
          </a:p>
        </p:txBody>
      </p:sp>
      <p:cxnSp>
        <p:nvCxnSpPr>
          <p:cNvPr id="19" name="Curved Connector 18"/>
          <p:cNvCxnSpPr>
            <a:stCxn id="5" idx="3"/>
            <a:endCxn id="14" idx="1"/>
          </p:cNvCxnSpPr>
          <p:nvPr/>
        </p:nvCxnSpPr>
        <p:spPr>
          <a:xfrm flipV="1">
            <a:off x="4563152" y="1954799"/>
            <a:ext cx="1579281" cy="768886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42433" y="1723966"/>
            <a:ext cx="1632801" cy="1856624"/>
            <a:chOff x="6142433" y="2540320"/>
            <a:chExt cx="1632801" cy="1856624"/>
          </a:xfrm>
        </p:grpSpPr>
        <p:grpSp>
          <p:nvGrpSpPr>
            <p:cNvPr id="16" name="Group 15"/>
            <p:cNvGrpSpPr/>
            <p:nvPr/>
          </p:nvGrpSpPr>
          <p:grpSpPr>
            <a:xfrm>
              <a:off x="6142435" y="3473614"/>
              <a:ext cx="1632799" cy="461665"/>
              <a:chOff x="6142436" y="2278315"/>
              <a:chExt cx="1632799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42433" y="2540320"/>
              <a:ext cx="1632799" cy="461665"/>
              <a:chOff x="6142436" y="2278315"/>
              <a:chExt cx="1632799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42435" y="3001985"/>
              <a:ext cx="1632799" cy="461665"/>
              <a:chOff x="6142436" y="2278315"/>
              <a:chExt cx="1632799" cy="4616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142435" y="3935279"/>
              <a:ext cx="1632799" cy="461665"/>
              <a:chOff x="6142436" y="2278315"/>
              <a:chExt cx="1632799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9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142431" y="1728948"/>
            <a:ext cx="1632801" cy="1856624"/>
            <a:chOff x="6142433" y="2540320"/>
            <a:chExt cx="1632801" cy="1856624"/>
          </a:xfrm>
          <a:pattFill prst="ltUpDiag">
            <a:fgClr>
              <a:prstClr val="black"/>
            </a:fgClr>
            <a:bgClr>
              <a:prstClr val="white"/>
            </a:bgClr>
          </a:pattFill>
        </p:grpSpPr>
        <p:grpSp>
          <p:nvGrpSpPr>
            <p:cNvPr id="27" name="Group 26"/>
            <p:cNvGrpSpPr/>
            <p:nvPr/>
          </p:nvGrpSpPr>
          <p:grpSpPr>
            <a:xfrm>
              <a:off x="6142435" y="3473614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7" name="TextBox 36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2433" y="2540320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42435" y="3001985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3" name="TextBox 32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42435" y="3935279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7204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typedef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struct</a:t>
            </a:r>
            <a:r>
              <a:rPr lang="en-US" sz="1800" dirty="0">
                <a:latin typeface="Courier New"/>
                <a:cs typeface="Courier New"/>
              </a:rPr>
              <a:t> vitals 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height;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weight;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} VITALS;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VITALS *p;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 = (VITALS *) </a:t>
            </a:r>
            <a:r>
              <a:rPr lang="en-US" sz="1800" dirty="0" err="1">
                <a:latin typeface="Courier New"/>
                <a:cs typeface="Courier New"/>
              </a:rPr>
              <a:t>calloc</a:t>
            </a:r>
            <a:r>
              <a:rPr lang="en-US" sz="1800" dirty="0">
                <a:latin typeface="Courier New"/>
                <a:cs typeface="Courier New"/>
              </a:rPr>
              <a:t>( 4,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(VITALS) );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p[1].height = 68;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p[1].weight = 160;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free( p );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24428" y="2492852"/>
            <a:ext cx="738724" cy="461665"/>
            <a:chOff x="4867562" y="1809234"/>
            <a:chExt cx="73872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42435" y="2195595"/>
            <a:ext cx="816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 </a:t>
            </a:r>
            <a:r>
              <a:rPr lang="en-US" sz="2400" b="1" dirty="0">
                <a:latin typeface="Courier New"/>
                <a:cs typeface="Courier New"/>
              </a:rPr>
              <a:t>68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8834" y="2195595"/>
            <a:ext cx="81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latin typeface="Courier New"/>
                <a:cs typeface="Courier New"/>
              </a:rPr>
              <a:t>160</a:t>
            </a:r>
          </a:p>
        </p:txBody>
      </p:sp>
      <p:cxnSp>
        <p:nvCxnSpPr>
          <p:cNvPr id="19" name="Curved Connector 18"/>
          <p:cNvCxnSpPr>
            <a:stCxn id="5" idx="3"/>
            <a:endCxn id="14" idx="1"/>
          </p:cNvCxnSpPr>
          <p:nvPr/>
        </p:nvCxnSpPr>
        <p:spPr>
          <a:xfrm flipV="1">
            <a:off x="4563152" y="1954799"/>
            <a:ext cx="1579281" cy="768886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42433" y="1723966"/>
            <a:ext cx="1632801" cy="1856624"/>
            <a:chOff x="6142433" y="2540320"/>
            <a:chExt cx="1632801" cy="1856624"/>
          </a:xfrm>
        </p:grpSpPr>
        <p:grpSp>
          <p:nvGrpSpPr>
            <p:cNvPr id="16" name="Group 15"/>
            <p:cNvGrpSpPr/>
            <p:nvPr/>
          </p:nvGrpSpPr>
          <p:grpSpPr>
            <a:xfrm>
              <a:off x="6142435" y="3473614"/>
              <a:ext cx="1632799" cy="461665"/>
              <a:chOff x="6142436" y="2278315"/>
              <a:chExt cx="1632799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42433" y="2540320"/>
              <a:ext cx="1632799" cy="461665"/>
              <a:chOff x="6142436" y="2278315"/>
              <a:chExt cx="1632799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42435" y="3001985"/>
              <a:ext cx="1632799" cy="461665"/>
              <a:chOff x="6142436" y="2278315"/>
              <a:chExt cx="1632799" cy="4616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142435" y="3935279"/>
              <a:ext cx="1632799" cy="461665"/>
              <a:chOff x="6142436" y="2278315"/>
              <a:chExt cx="1632799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5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142437" y="3595147"/>
            <a:ext cx="1632801" cy="1856624"/>
            <a:chOff x="6142433" y="2540320"/>
            <a:chExt cx="1632801" cy="1856624"/>
          </a:xfrm>
          <a:pattFill prst="ltUpDiag">
            <a:fgClr>
              <a:prstClr val="black"/>
            </a:fgClr>
            <a:bgClr>
              <a:prstClr val="white"/>
            </a:bgClr>
          </a:pattFill>
        </p:grpSpPr>
        <p:grpSp>
          <p:nvGrpSpPr>
            <p:cNvPr id="27" name="Group 26"/>
            <p:cNvGrpSpPr/>
            <p:nvPr/>
          </p:nvGrpSpPr>
          <p:grpSpPr>
            <a:xfrm>
              <a:off x="6142435" y="3473614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7" name="TextBox 36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42433" y="2540320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</a:t>
                </a:r>
                <a:r>
                  <a:rPr lang="en-US" sz="2400" b="1" dirty="0">
                    <a:latin typeface="Courier New"/>
                    <a:cs typeface="Courier New"/>
                  </a:rPr>
                  <a:t>72</a:t>
                </a:r>
                <a:r>
                  <a:rPr lang="en-US" sz="2400" dirty="0">
                    <a:latin typeface="Courier New"/>
                    <a:cs typeface="Courier New"/>
                  </a:rPr>
                  <a:t>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42435" y="3001985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3" name="TextBox 32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42435" y="3935279"/>
              <a:ext cx="1632799" cy="461665"/>
              <a:chOff x="6142436" y="2278315"/>
              <a:chExt cx="1632799" cy="46166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7204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typedef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struct</a:t>
            </a:r>
            <a:r>
              <a:rPr lang="en-US" sz="1800" dirty="0">
                <a:latin typeface="Courier New"/>
                <a:cs typeface="Courier New"/>
              </a:rPr>
              <a:t> vitals 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height;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weight;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} VITALS;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VITALS v[4];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v[1].height = 68;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v[1].weight = 160;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v[4].height = 72;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24428" y="2492852"/>
            <a:ext cx="738724" cy="461665"/>
            <a:chOff x="4867562" y="1809234"/>
            <a:chExt cx="73872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7562" y="180923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v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42435" y="2195595"/>
            <a:ext cx="816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 </a:t>
            </a:r>
            <a:r>
              <a:rPr lang="en-US" sz="2400" b="1" dirty="0">
                <a:latin typeface="Courier New"/>
                <a:cs typeface="Courier New"/>
              </a:rPr>
              <a:t>68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8834" y="2195595"/>
            <a:ext cx="81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latin typeface="Courier New"/>
                <a:cs typeface="Courier New"/>
              </a:rPr>
              <a:t>160</a:t>
            </a:r>
          </a:p>
        </p:txBody>
      </p:sp>
      <p:cxnSp>
        <p:nvCxnSpPr>
          <p:cNvPr id="19" name="Curved Connector 18"/>
          <p:cNvCxnSpPr>
            <a:stCxn id="5" idx="3"/>
            <a:endCxn id="14" idx="1"/>
          </p:cNvCxnSpPr>
          <p:nvPr/>
        </p:nvCxnSpPr>
        <p:spPr>
          <a:xfrm flipV="1">
            <a:off x="4563152" y="1969356"/>
            <a:ext cx="1579287" cy="754329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42439" y="1738523"/>
            <a:ext cx="1632801" cy="1856624"/>
            <a:chOff x="6142433" y="2540320"/>
            <a:chExt cx="1632801" cy="1856624"/>
          </a:xfrm>
        </p:grpSpPr>
        <p:grpSp>
          <p:nvGrpSpPr>
            <p:cNvPr id="16" name="Group 15"/>
            <p:cNvGrpSpPr/>
            <p:nvPr/>
          </p:nvGrpSpPr>
          <p:grpSpPr>
            <a:xfrm>
              <a:off x="6142435" y="3473614"/>
              <a:ext cx="1632799" cy="461665"/>
              <a:chOff x="6142436" y="2278315"/>
              <a:chExt cx="1632799" cy="4616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142433" y="2540320"/>
              <a:ext cx="1632799" cy="461665"/>
              <a:chOff x="6142436" y="2278315"/>
              <a:chExt cx="1632799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42435" y="3001985"/>
              <a:ext cx="1632799" cy="461665"/>
              <a:chOff x="6142436" y="2278315"/>
              <a:chExt cx="1632799" cy="46166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142435" y="3935279"/>
              <a:ext cx="1632799" cy="461665"/>
              <a:chOff x="6142436" y="2278315"/>
              <a:chExt cx="1632799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2436" y="2278315"/>
                <a:ext cx="81639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urier New"/>
                    <a:cs typeface="Courier New"/>
                  </a:rPr>
                  <a:t>  </a:t>
                </a:r>
                <a:r>
                  <a:rPr lang="en-US" sz="2400" b="1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58835" y="2278315"/>
                <a:ext cx="8164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9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Stack</a:t>
            </a:r>
          </a:p>
          <a:p>
            <a:pPr lvl="1"/>
            <a:r>
              <a:rPr lang="en-US" sz="2400" dirty="0"/>
              <a:t>Area of memory for local variables</a:t>
            </a:r>
          </a:p>
          <a:p>
            <a:pPr lvl="1"/>
            <a:r>
              <a:rPr lang="en-US" sz="2400" dirty="0"/>
              <a:t>Memory allocated for local variables only stays allocated during the time their scope is active.</a:t>
            </a:r>
          </a:p>
          <a:p>
            <a:pPr lvl="1"/>
            <a:r>
              <a:rPr lang="en-US" sz="2400" dirty="0"/>
              <a:t>Implemented as a stack data structure (LIFO)</a:t>
            </a:r>
          </a:p>
          <a:p>
            <a:pPr lvl="1"/>
            <a:endParaRPr lang="en-US" sz="2400" dirty="0"/>
          </a:p>
          <a:p>
            <a:r>
              <a:rPr lang="en-US" sz="2800" dirty="0"/>
              <a:t>Heap</a:t>
            </a:r>
          </a:p>
          <a:p>
            <a:pPr lvl="1"/>
            <a:r>
              <a:rPr lang="en-US" sz="2400" dirty="0"/>
              <a:t>Area of memory for dynamic allocation</a:t>
            </a:r>
          </a:p>
          <a:p>
            <a:pPr lvl="1"/>
            <a:r>
              <a:rPr lang="en-US" sz="2400" dirty="0"/>
              <a:t>Memory remains allocated for the duration of the program, or until it is explicitly freed</a:t>
            </a:r>
          </a:p>
        </p:txBody>
      </p:sp>
    </p:spTree>
    <p:extLst>
      <p:ext uri="{BB962C8B-B14F-4D97-AF65-F5344CB8AC3E}">
        <p14:creationId xmlns:p14="http://schemas.microsoft.com/office/powerpoint/2010/main" val="346590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in Memory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129" y="1417638"/>
            <a:ext cx="2914141" cy="4596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700" y="6372225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* </a:t>
            </a:r>
            <a:r>
              <a:rPr lang="en-US" sz="1100" dirty="0" err="1"/>
              <a:t>Silberschatz</a:t>
            </a:r>
            <a:r>
              <a:rPr lang="en-US" sz="1100" dirty="0"/>
              <a:t>, Galvin &amp; Gagne, Operating Systems Concepts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81419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78436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5;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&amp;x;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*q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*q = f1( x, p );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*b 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 = 3;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*b = c + a;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return c;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553" y="1693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303" y="16931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12364" y="1681453"/>
            <a:ext cx="12959" cy="5043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67298" y="2221308"/>
            <a:ext cx="737918" cy="461665"/>
            <a:chOff x="4867562" y="1809234"/>
            <a:chExt cx="7379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236924" y="1809234"/>
              <a:ext cx="3685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3216" y="6085500"/>
            <a:ext cx="723552" cy="461665"/>
            <a:chOff x="4867562" y="1809234"/>
            <a:chExt cx="723552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3" y="1809234"/>
              <a:ext cx="35419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7298" y="3018452"/>
            <a:ext cx="738724" cy="461665"/>
            <a:chOff x="4867562" y="1809234"/>
            <a:chExt cx="73872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7298" y="3814940"/>
            <a:ext cx="738724" cy="461665"/>
            <a:chOff x="4867562" y="1809234"/>
            <a:chExt cx="738724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3" name="Curved Connector 22"/>
          <p:cNvCxnSpPr>
            <a:stCxn id="18" idx="3"/>
            <a:endCxn id="12" idx="3"/>
          </p:cNvCxnSpPr>
          <p:nvPr/>
        </p:nvCxnSpPr>
        <p:spPr>
          <a:xfrm flipH="1" flipV="1">
            <a:off x="5505216" y="2452141"/>
            <a:ext cx="806" cy="797144"/>
          </a:xfrm>
          <a:prstGeom prst="curvedConnector3">
            <a:avLst>
              <a:gd name="adj1" fmla="val -28362283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66492" y="4605197"/>
            <a:ext cx="738724" cy="461665"/>
            <a:chOff x="4867562" y="1809234"/>
            <a:chExt cx="738724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7562" y="18092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8045" y="5318144"/>
            <a:ext cx="738724" cy="461665"/>
            <a:chOff x="4867562" y="1809234"/>
            <a:chExt cx="738724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b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66485" y="2239379"/>
            <a:ext cx="3828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40" name="Curved Connector 39"/>
          <p:cNvCxnSpPr>
            <a:stCxn id="21" idx="3"/>
            <a:endCxn id="38" idx="2"/>
          </p:cNvCxnSpPr>
          <p:nvPr/>
        </p:nvCxnSpPr>
        <p:spPr>
          <a:xfrm flipV="1">
            <a:off x="5506022" y="2701044"/>
            <a:ext cx="2051879" cy="1344729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059" y="2267252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09059" y="2549907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9059" y="2833563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9059" y="3361756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9059" y="4736607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059" y="501503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8" name="Curved Connector 57"/>
          <p:cNvCxnSpPr>
            <a:stCxn id="35" idx="3"/>
            <a:endCxn id="12" idx="3"/>
          </p:cNvCxnSpPr>
          <p:nvPr/>
        </p:nvCxnSpPr>
        <p:spPr>
          <a:xfrm flipH="1" flipV="1">
            <a:off x="5505216" y="2452141"/>
            <a:ext cx="11553" cy="3096836"/>
          </a:xfrm>
          <a:prstGeom prst="curvedConnector3">
            <a:avLst>
              <a:gd name="adj1" fmla="val -568023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36660" y="2220917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62578" y="6085500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82" name="Oval 81"/>
          <p:cNvSpPr/>
          <p:nvPr/>
        </p:nvSpPr>
        <p:spPr>
          <a:xfrm>
            <a:off x="609059" y="528579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5854" y="4605197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73220" y="2239379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6660" y="222130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200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5" grpId="0" animBg="1"/>
      <p:bldP spid="8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pass by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7843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5;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&amp;x;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*q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*q = f1( x, p );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*b 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 = a*a;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b = &amp;c;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a = 9;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return a*2;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553" y="1693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303" y="16931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12364" y="1681453"/>
            <a:ext cx="12959" cy="5043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67298" y="2221308"/>
            <a:ext cx="737918" cy="461665"/>
            <a:chOff x="4867562" y="1809234"/>
            <a:chExt cx="7379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236924" y="1809234"/>
              <a:ext cx="3685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3216" y="6085500"/>
            <a:ext cx="923420" cy="461665"/>
            <a:chOff x="4867562" y="1809234"/>
            <a:chExt cx="923420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3" y="1809234"/>
              <a:ext cx="5540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7298" y="3018452"/>
            <a:ext cx="738724" cy="461665"/>
            <a:chOff x="4867562" y="1809234"/>
            <a:chExt cx="73872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7298" y="3814940"/>
            <a:ext cx="738724" cy="461665"/>
            <a:chOff x="4867562" y="1809234"/>
            <a:chExt cx="738724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3" name="Curved Connector 22"/>
          <p:cNvCxnSpPr>
            <a:stCxn id="18" idx="3"/>
            <a:endCxn id="12" idx="3"/>
          </p:cNvCxnSpPr>
          <p:nvPr/>
        </p:nvCxnSpPr>
        <p:spPr>
          <a:xfrm flipH="1" flipV="1">
            <a:off x="5505216" y="2452141"/>
            <a:ext cx="806" cy="797144"/>
          </a:xfrm>
          <a:prstGeom prst="curvedConnector3">
            <a:avLst>
              <a:gd name="adj1" fmla="val -28362283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66492" y="4605197"/>
            <a:ext cx="738724" cy="461665"/>
            <a:chOff x="4867562" y="1809234"/>
            <a:chExt cx="738724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7562" y="18092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8045" y="5318144"/>
            <a:ext cx="738724" cy="461665"/>
            <a:chOff x="4867562" y="1809234"/>
            <a:chExt cx="738724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b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73220" y="2244732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40" name="Curved Connector 39"/>
          <p:cNvCxnSpPr>
            <a:stCxn id="21" idx="3"/>
            <a:endCxn id="38" idx="2"/>
          </p:cNvCxnSpPr>
          <p:nvPr/>
        </p:nvCxnSpPr>
        <p:spPr>
          <a:xfrm flipV="1">
            <a:off x="5506022" y="2706397"/>
            <a:ext cx="2144227" cy="133937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9059" y="3361756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9059" y="4736607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059" y="501503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8" name="Curved Connector 57"/>
          <p:cNvCxnSpPr>
            <a:stCxn id="35" idx="3"/>
            <a:endCxn id="15" idx="3"/>
          </p:cNvCxnSpPr>
          <p:nvPr/>
        </p:nvCxnSpPr>
        <p:spPr>
          <a:xfrm>
            <a:off x="5516769" y="5548977"/>
            <a:ext cx="199867" cy="767356"/>
          </a:xfrm>
          <a:prstGeom prst="curvedConnector3">
            <a:avLst>
              <a:gd name="adj1" fmla="val 214376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62578" y="6072623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25</a:t>
            </a:r>
          </a:p>
        </p:txBody>
      </p:sp>
      <p:sp>
        <p:nvSpPr>
          <p:cNvPr id="82" name="Oval 81"/>
          <p:cNvSpPr/>
          <p:nvPr/>
        </p:nvSpPr>
        <p:spPr>
          <a:xfrm>
            <a:off x="609059" y="528579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5854" y="4605197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73220" y="2239379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5854" y="222130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cxnSp>
        <p:nvCxnSpPr>
          <p:cNvPr id="46" name="Curved Connector 45"/>
          <p:cNvCxnSpPr>
            <a:stCxn id="35" idx="3"/>
            <a:endCxn id="12" idx="3"/>
          </p:cNvCxnSpPr>
          <p:nvPr/>
        </p:nvCxnSpPr>
        <p:spPr>
          <a:xfrm flipH="1" flipV="1">
            <a:off x="5505216" y="2452141"/>
            <a:ext cx="11553" cy="3096836"/>
          </a:xfrm>
          <a:prstGeom prst="curvedConnector3">
            <a:avLst>
              <a:gd name="adj1" fmla="val -6241072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2019" y="5558289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36660" y="4605079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009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6" grpId="0" animBg="1"/>
      <p:bldP spid="56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3" grpId="2" animBg="1"/>
      <p:bldP spid="84" grpId="0" animBg="1"/>
      <p:bldP spid="57" grpId="0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memory leak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7843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5;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&amp;x;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*q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*q = f1( x, p );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*b 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 = 12;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b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*b = c;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return c*2;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553" y="1693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303" y="16931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12364" y="1681453"/>
            <a:ext cx="12959" cy="5043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67298" y="2221308"/>
            <a:ext cx="737918" cy="461665"/>
            <a:chOff x="4867562" y="1809234"/>
            <a:chExt cx="7379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236924" y="1809234"/>
              <a:ext cx="3685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3216" y="6085500"/>
            <a:ext cx="923420" cy="461665"/>
            <a:chOff x="4867562" y="1809234"/>
            <a:chExt cx="923420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3" y="1809234"/>
              <a:ext cx="5540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7298" y="3018452"/>
            <a:ext cx="738724" cy="461665"/>
            <a:chOff x="4867562" y="1809234"/>
            <a:chExt cx="73872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7298" y="3814940"/>
            <a:ext cx="738724" cy="461665"/>
            <a:chOff x="4867562" y="1809234"/>
            <a:chExt cx="738724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3" name="Curved Connector 22"/>
          <p:cNvCxnSpPr>
            <a:stCxn id="18" idx="3"/>
            <a:endCxn id="12" idx="3"/>
          </p:cNvCxnSpPr>
          <p:nvPr/>
        </p:nvCxnSpPr>
        <p:spPr>
          <a:xfrm flipH="1" flipV="1">
            <a:off x="5505216" y="2452141"/>
            <a:ext cx="806" cy="797144"/>
          </a:xfrm>
          <a:prstGeom prst="curvedConnector3">
            <a:avLst>
              <a:gd name="adj1" fmla="val -28362283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66492" y="4605197"/>
            <a:ext cx="738724" cy="461665"/>
            <a:chOff x="4867562" y="1809234"/>
            <a:chExt cx="738724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7562" y="18092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8045" y="5318144"/>
            <a:ext cx="738724" cy="461665"/>
            <a:chOff x="4867562" y="1809234"/>
            <a:chExt cx="738724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b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73220" y="2244732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40" name="Curved Connector 39"/>
          <p:cNvCxnSpPr>
            <a:stCxn id="21" idx="3"/>
            <a:endCxn id="38" idx="2"/>
          </p:cNvCxnSpPr>
          <p:nvPr/>
        </p:nvCxnSpPr>
        <p:spPr>
          <a:xfrm flipV="1">
            <a:off x="5506022" y="2706397"/>
            <a:ext cx="2144227" cy="133937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9059" y="3361756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9059" y="4736607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059" y="501503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8" name="Curved Connector 57"/>
          <p:cNvCxnSpPr>
            <a:stCxn id="35" idx="3"/>
            <a:endCxn id="43" idx="1"/>
          </p:cNvCxnSpPr>
          <p:nvPr/>
        </p:nvCxnSpPr>
        <p:spPr>
          <a:xfrm flipV="1">
            <a:off x="5516769" y="5199919"/>
            <a:ext cx="1618004" cy="349058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62578" y="6072623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12</a:t>
            </a:r>
          </a:p>
        </p:txBody>
      </p:sp>
      <p:sp>
        <p:nvSpPr>
          <p:cNvPr id="82" name="Oval 81"/>
          <p:cNvSpPr/>
          <p:nvPr/>
        </p:nvSpPr>
        <p:spPr>
          <a:xfrm>
            <a:off x="609059" y="5557908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5854" y="4605197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79430" y="2247819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5854" y="222130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cxnSp>
        <p:nvCxnSpPr>
          <p:cNvPr id="46" name="Curved Connector 45"/>
          <p:cNvCxnSpPr>
            <a:stCxn id="35" idx="3"/>
            <a:endCxn id="12" idx="3"/>
          </p:cNvCxnSpPr>
          <p:nvPr/>
        </p:nvCxnSpPr>
        <p:spPr>
          <a:xfrm flipH="1" flipV="1">
            <a:off x="5505216" y="2452141"/>
            <a:ext cx="11553" cy="3096836"/>
          </a:xfrm>
          <a:prstGeom prst="curvedConnector3">
            <a:avLst>
              <a:gd name="adj1" fmla="val -6241072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4773" y="4969086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12</a:t>
            </a:r>
          </a:p>
        </p:txBody>
      </p:sp>
      <p:sp>
        <p:nvSpPr>
          <p:cNvPr id="41" name="Oval 40"/>
          <p:cNvSpPr/>
          <p:nvPr/>
        </p:nvSpPr>
        <p:spPr>
          <a:xfrm>
            <a:off x="618911" y="5831641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4773" y="4969086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74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5" grpId="0" animBg="1"/>
      <p:bldP spid="39" grpId="0" animBg="1"/>
      <p:bldP spid="41" grpId="0" animBg="1"/>
      <p:bldP spid="41" grpId="1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pointer to pointer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7843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5;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&amp;x;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*q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*q = f1( x, &amp;p );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**b 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 = 12;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*b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**b = c;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return c*2;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553" y="1693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303" y="16931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12364" y="1681453"/>
            <a:ext cx="12959" cy="5043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67298" y="2221308"/>
            <a:ext cx="737918" cy="461665"/>
            <a:chOff x="4867562" y="1809234"/>
            <a:chExt cx="7379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236924" y="1809234"/>
              <a:ext cx="3685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3216" y="6085500"/>
            <a:ext cx="923420" cy="461665"/>
            <a:chOff x="4867562" y="1809234"/>
            <a:chExt cx="923420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3" y="1809234"/>
              <a:ext cx="5540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7298" y="3018452"/>
            <a:ext cx="738724" cy="461665"/>
            <a:chOff x="4867562" y="1809234"/>
            <a:chExt cx="73872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7298" y="3814940"/>
            <a:ext cx="738724" cy="461665"/>
            <a:chOff x="4867562" y="1809234"/>
            <a:chExt cx="738724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3" name="Curved Connector 22"/>
          <p:cNvCxnSpPr>
            <a:stCxn id="18" idx="3"/>
            <a:endCxn id="12" idx="3"/>
          </p:cNvCxnSpPr>
          <p:nvPr/>
        </p:nvCxnSpPr>
        <p:spPr>
          <a:xfrm flipH="1" flipV="1">
            <a:off x="5505216" y="2452141"/>
            <a:ext cx="806" cy="797144"/>
          </a:xfrm>
          <a:prstGeom prst="curvedConnector3">
            <a:avLst>
              <a:gd name="adj1" fmla="val -28362283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66492" y="4605197"/>
            <a:ext cx="738724" cy="461665"/>
            <a:chOff x="4867562" y="1809234"/>
            <a:chExt cx="738724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7562" y="18092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8045" y="5318144"/>
            <a:ext cx="738724" cy="461665"/>
            <a:chOff x="4867562" y="1809234"/>
            <a:chExt cx="738724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b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73220" y="2244732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40" name="Curved Connector 39"/>
          <p:cNvCxnSpPr>
            <a:stCxn id="21" idx="3"/>
            <a:endCxn id="38" idx="2"/>
          </p:cNvCxnSpPr>
          <p:nvPr/>
        </p:nvCxnSpPr>
        <p:spPr>
          <a:xfrm flipV="1">
            <a:off x="5506022" y="2706397"/>
            <a:ext cx="2144227" cy="133937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9059" y="3361756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9059" y="4736607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059" y="501503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8" name="Curved Connector 57"/>
          <p:cNvCxnSpPr>
            <a:stCxn id="18" idx="3"/>
            <a:endCxn id="43" idx="1"/>
          </p:cNvCxnSpPr>
          <p:nvPr/>
        </p:nvCxnSpPr>
        <p:spPr>
          <a:xfrm>
            <a:off x="5506022" y="3249285"/>
            <a:ext cx="1628751" cy="1950634"/>
          </a:xfrm>
          <a:prstGeom prst="curvedConnector3">
            <a:avLst>
              <a:gd name="adj1" fmla="val 80234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62578" y="6072623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12</a:t>
            </a:r>
          </a:p>
        </p:txBody>
      </p:sp>
      <p:sp>
        <p:nvSpPr>
          <p:cNvPr id="82" name="Oval 81"/>
          <p:cNvSpPr/>
          <p:nvPr/>
        </p:nvSpPr>
        <p:spPr>
          <a:xfrm>
            <a:off x="609059" y="5557908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5854" y="4605197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79430" y="2247819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5854" y="222130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cxnSp>
        <p:nvCxnSpPr>
          <p:cNvPr id="46" name="Curved Connector 45"/>
          <p:cNvCxnSpPr>
            <a:stCxn id="35" idx="3"/>
            <a:endCxn id="18" idx="3"/>
          </p:cNvCxnSpPr>
          <p:nvPr/>
        </p:nvCxnSpPr>
        <p:spPr>
          <a:xfrm flipH="1" flipV="1">
            <a:off x="5506022" y="3249285"/>
            <a:ext cx="10747" cy="2299692"/>
          </a:xfrm>
          <a:prstGeom prst="curvedConnector3">
            <a:avLst>
              <a:gd name="adj1" fmla="val -5985661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4773" y="4969086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12</a:t>
            </a:r>
          </a:p>
        </p:txBody>
      </p:sp>
      <p:sp>
        <p:nvSpPr>
          <p:cNvPr id="41" name="Oval 40"/>
          <p:cNvSpPr/>
          <p:nvPr/>
        </p:nvSpPr>
        <p:spPr>
          <a:xfrm>
            <a:off x="618911" y="5831641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34773" y="4969086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1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39" grpId="0" animBg="1"/>
      <p:bldP spid="41" grpId="0" animBg="1"/>
      <p:bldP spid="41" grpId="1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stack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8651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5;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 = &amp;x;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*q = 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*q = f1( x, &amp;p );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**b 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c = 12;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*b = &amp;c;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**b = 14;</a:t>
            </a:r>
          </a:p>
          <a:p>
            <a:pPr marL="41148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return c*2;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0553" y="1693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8303" y="16931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12364" y="1681453"/>
            <a:ext cx="12959" cy="5043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767298" y="2221308"/>
            <a:ext cx="737918" cy="461665"/>
            <a:chOff x="4867562" y="1809234"/>
            <a:chExt cx="737918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236924" y="1809234"/>
              <a:ext cx="3685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3216" y="6085500"/>
            <a:ext cx="923420" cy="461665"/>
            <a:chOff x="4867562" y="1809234"/>
            <a:chExt cx="923420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3" y="1809234"/>
              <a:ext cx="5540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7298" y="3018452"/>
            <a:ext cx="738724" cy="461665"/>
            <a:chOff x="4867562" y="1809234"/>
            <a:chExt cx="73872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7298" y="3814940"/>
            <a:ext cx="738724" cy="461665"/>
            <a:chOff x="4867562" y="1809234"/>
            <a:chExt cx="738724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3" name="Curved Connector 22"/>
          <p:cNvCxnSpPr>
            <a:stCxn id="18" idx="3"/>
            <a:endCxn id="12" idx="3"/>
          </p:cNvCxnSpPr>
          <p:nvPr/>
        </p:nvCxnSpPr>
        <p:spPr>
          <a:xfrm flipH="1" flipV="1">
            <a:off x="5505216" y="2452141"/>
            <a:ext cx="806" cy="797144"/>
          </a:xfrm>
          <a:prstGeom prst="curvedConnector3">
            <a:avLst>
              <a:gd name="adj1" fmla="val -28362283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766492" y="4605197"/>
            <a:ext cx="738724" cy="461665"/>
            <a:chOff x="4867562" y="1809234"/>
            <a:chExt cx="738724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7562" y="180923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78045" y="5318144"/>
            <a:ext cx="738724" cy="461665"/>
            <a:chOff x="4867562" y="1809234"/>
            <a:chExt cx="738724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b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73220" y="2244732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40" name="Curved Connector 39"/>
          <p:cNvCxnSpPr>
            <a:stCxn id="21" idx="3"/>
            <a:endCxn id="38" idx="2"/>
          </p:cNvCxnSpPr>
          <p:nvPr/>
        </p:nvCxnSpPr>
        <p:spPr>
          <a:xfrm flipV="1">
            <a:off x="5506022" y="2706397"/>
            <a:ext cx="2144227" cy="133937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9059" y="3361756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9059" y="4736607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09059" y="5015030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8" name="Curved Connector 57"/>
          <p:cNvCxnSpPr>
            <a:stCxn id="18" idx="3"/>
            <a:endCxn id="15" idx="3"/>
          </p:cNvCxnSpPr>
          <p:nvPr/>
        </p:nvCxnSpPr>
        <p:spPr>
          <a:xfrm>
            <a:off x="5506022" y="3249285"/>
            <a:ext cx="210614" cy="3067048"/>
          </a:xfrm>
          <a:prstGeom prst="curvedConnector3">
            <a:avLst>
              <a:gd name="adj1" fmla="val 443221"/>
            </a:avLst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62578" y="6072623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12</a:t>
            </a:r>
          </a:p>
        </p:txBody>
      </p:sp>
      <p:sp>
        <p:nvSpPr>
          <p:cNvPr id="82" name="Oval 81"/>
          <p:cNvSpPr/>
          <p:nvPr/>
        </p:nvSpPr>
        <p:spPr>
          <a:xfrm>
            <a:off x="618911" y="5261768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35854" y="4605197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379430" y="2247819"/>
            <a:ext cx="554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35854" y="222130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cxnSp>
        <p:nvCxnSpPr>
          <p:cNvPr id="46" name="Curved Connector 45"/>
          <p:cNvCxnSpPr>
            <a:stCxn id="35" idx="3"/>
            <a:endCxn id="18" idx="3"/>
          </p:cNvCxnSpPr>
          <p:nvPr/>
        </p:nvCxnSpPr>
        <p:spPr>
          <a:xfrm flipH="1" flipV="1">
            <a:off x="5506022" y="3249285"/>
            <a:ext cx="10747" cy="2299692"/>
          </a:xfrm>
          <a:prstGeom prst="curvedConnector3">
            <a:avLst>
              <a:gd name="adj1" fmla="val -5985661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63279" y="6072622"/>
            <a:ext cx="5533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14</a:t>
            </a:r>
          </a:p>
        </p:txBody>
      </p:sp>
      <p:sp>
        <p:nvSpPr>
          <p:cNvPr id="41" name="Oval 40"/>
          <p:cNvSpPr/>
          <p:nvPr/>
        </p:nvSpPr>
        <p:spPr>
          <a:xfrm>
            <a:off x="609058" y="5523383"/>
            <a:ext cx="181423" cy="184889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3279" y="6072606"/>
            <a:ext cx="553357" cy="46166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162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3" grpId="0" animBg="1"/>
      <p:bldP spid="83" grpId="1" animBg="1"/>
      <p:bldP spid="84" grpId="0" animBg="1"/>
      <p:bldP spid="39" grpId="0" animBg="1"/>
      <p:bldP spid="39" grpId="1" animBg="1"/>
      <p:bldP spid="41" grpId="0" animBg="1"/>
      <p:bldP spid="41" grpId="1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954"/>
            <a:ext cx="5037300" cy="48458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*p = 9;</a:t>
            </a:r>
          </a:p>
          <a:p>
            <a:pPr lvl="1"/>
            <a:r>
              <a:rPr lang="en-US" sz="2400" dirty="0">
                <a:cs typeface="Courier New"/>
              </a:rPr>
              <a:t>Set the </a:t>
            </a:r>
            <a:r>
              <a:rPr lang="en-US" sz="2400" i="1" dirty="0">
                <a:cs typeface="Courier New"/>
              </a:rPr>
              <a:t>value at the address pointed to by p </a:t>
            </a:r>
            <a:r>
              <a:rPr lang="en-US" sz="2400" dirty="0">
                <a:cs typeface="Courier New"/>
              </a:rPr>
              <a:t>to 9</a:t>
            </a:r>
          </a:p>
          <a:p>
            <a:pPr lvl="1"/>
            <a:endParaRPr lang="en-US" sz="2400" dirty="0"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y = *q;</a:t>
            </a:r>
          </a:p>
          <a:p>
            <a:pPr lvl="1"/>
            <a:r>
              <a:rPr lang="en-US" sz="2400" dirty="0">
                <a:cs typeface="Courier New"/>
              </a:rPr>
              <a:t>Set y to the </a:t>
            </a:r>
            <a:r>
              <a:rPr lang="en-US" sz="2400" i="1" dirty="0">
                <a:cs typeface="Courier New"/>
              </a:rPr>
              <a:t>value at the address pointed to by q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7589" y="1656834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227" y="165683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0289" y="2385199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0927" y="238519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73627" y="3464699"/>
            <a:ext cx="738724" cy="461665"/>
            <a:chOff x="4867562" y="1809234"/>
            <a:chExt cx="73872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73627" y="4442599"/>
            <a:ext cx="738724" cy="461665"/>
            <a:chOff x="4867562" y="1809234"/>
            <a:chExt cx="73872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q</a:t>
              </a:r>
            </a:p>
          </p:txBody>
        </p:sp>
      </p:grpSp>
      <p:cxnSp>
        <p:nvCxnSpPr>
          <p:cNvPr id="21" name="Curved Connector 20"/>
          <p:cNvCxnSpPr>
            <a:stCxn id="11" idx="3"/>
            <a:endCxn id="4" idx="3"/>
          </p:cNvCxnSpPr>
          <p:nvPr/>
        </p:nvCxnSpPr>
        <p:spPr>
          <a:xfrm flipH="1" flipV="1">
            <a:off x="6986951" y="1887667"/>
            <a:ext cx="25400" cy="1807865"/>
          </a:xfrm>
          <a:prstGeom prst="curvedConnector3">
            <a:avLst>
              <a:gd name="adj1" fmla="val -295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3"/>
            <a:endCxn id="4" idx="3"/>
          </p:cNvCxnSpPr>
          <p:nvPr/>
        </p:nvCxnSpPr>
        <p:spPr>
          <a:xfrm flipH="1" flipV="1">
            <a:off x="6986951" y="1887667"/>
            <a:ext cx="25400" cy="2785765"/>
          </a:xfrm>
          <a:prstGeom prst="curvedConnector3">
            <a:avLst>
              <a:gd name="adj1" fmla="val -4300000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5970" y="2393080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5970" y="1656834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02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heapoverflow.c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98588"/>
            <a:ext cx="710963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*p;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 i = 0; i &lt; 10000000; i++ 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"%d\n",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 = (char *)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( 1024*1024 );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9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stackoverflow.c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1066800"/>
            <a:ext cx="51090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recurse_func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recurse_func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recurse_func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[2048];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"%d\n",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500000 )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recurse_func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++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51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35037"/>
          </a:xfrm>
        </p:spPr>
        <p:txBody>
          <a:bodyPr/>
          <a:lstStyle/>
          <a:p>
            <a:r>
              <a:rPr lang="en-US" dirty="0"/>
              <a:t>Command-line arguments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7620000" cy="512445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is an array of strings (the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the number of 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is the name of the program itself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is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+x myprog.sh yourprog.sh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is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/>
              <a:t> is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+x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dirty="0"/>
              <a:t> is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myprog.sh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r>
              <a:rPr lang="en-US" dirty="0"/>
              <a:t> is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yourprog.sh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78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35037"/>
          </a:xfrm>
        </p:spPr>
        <p:txBody>
          <a:bodyPr/>
          <a:lstStyle/>
          <a:p>
            <a:r>
              <a:rPr lang="en-US" dirty="0"/>
              <a:t>Strings &amp; string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9674"/>
            <a:ext cx="7799033" cy="557286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C, a string is a null-terminated character array</a:t>
            </a:r>
          </a:p>
          <a:p>
            <a:r>
              <a:rPr lang="en-US" sz="2400" dirty="0"/>
              <a:t>The null value can be written as: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‘\0’</a:t>
            </a:r>
            <a:r>
              <a:rPr lang="en-US" sz="2400" dirty="0"/>
              <a:t> – the null character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/>
              <a:t> – the null integer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 – the null pointer</a:t>
            </a:r>
          </a:p>
          <a:p>
            <a:r>
              <a:rPr lang="en-US" sz="2400" dirty="0"/>
              <a:t>String functions from 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dirty="0">
                <a:cs typeface="Courier New" panose="02070309020205020404" pitchFamily="49" charset="0"/>
              </a:rPr>
              <a:t>Other useful string functions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This: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s[4];</a:t>
            </a:r>
          </a:p>
          <a:p>
            <a:pPr marL="41148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s, “cat” );</a:t>
            </a:r>
          </a:p>
          <a:p>
            <a:r>
              <a:rPr lang="en-US" dirty="0"/>
              <a:t>Or this: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s[] = “cat”;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I do this?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s[4];</a:t>
            </a:r>
            <a:endParaRPr lang="en-US" dirty="0"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“dog”;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31080" y="2265680"/>
          <a:ext cx="219456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2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576"/>
            <a:ext cx="7620000" cy="1143000"/>
          </a:xfrm>
        </p:spPr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440981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s1[5], s2[5];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s1, “dog” );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s2, s1 );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s2, “cat”, 2 );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54880" y="1512411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45843" y="1953854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38664" y="2724984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54880" y="4089378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54880" y="4602270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38664" y="3243161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70420" y="15071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4204" y="191635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0835" y="2728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1383" y="409451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7025" y="321583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204" y="53786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1383" y="579738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4204" y="45785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54880" y="5848634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54880" y="5365049"/>
          <a:ext cx="2415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44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s1[] = “cat”;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s2[] = “cat”;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s3[] = “dog”;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s1 == s2 )</a:t>
            </a:r>
          </a:p>
          <a:p>
            <a:pPr lvl="1"/>
            <a:r>
              <a:rPr lang="en-US" dirty="0"/>
              <a:t>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s1, s2 ) == 0 )</a:t>
            </a:r>
          </a:p>
          <a:p>
            <a:pPr lvl="1"/>
            <a:r>
              <a:rPr lang="en-US" dirty="0"/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s1, s3) &lt; 0 )</a:t>
            </a:r>
          </a:p>
          <a:p>
            <a:pPr lvl="1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079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577340"/>
            <a:ext cx="705612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“53” );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111;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38700" y="1774188"/>
          <a:ext cx="579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84520" y="1766568"/>
          <a:ext cx="2331720" cy="4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5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38700" y="2759867"/>
          <a:ext cx="579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84520" y="2752247"/>
          <a:ext cx="2331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38700" y="3522304"/>
          <a:ext cx="716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84520" y="3514684"/>
          <a:ext cx="2331720" cy="37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38700" y="4428092"/>
          <a:ext cx="716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84520" y="4420472"/>
          <a:ext cx="2331720" cy="37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38700" y="5379243"/>
          <a:ext cx="716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84520" y="5371623"/>
          <a:ext cx="2331720" cy="37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3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7A15-07A3-4951-A0DE-7E046FF1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pic>
        <p:nvPicPr>
          <p:cNvPr id="5" name="Content Placeholder 4" descr="Monitor">
            <a:extLst>
              <a:ext uri="{FF2B5EF4-FFF2-40B4-BE49-F238E27FC236}">
                <a16:creationId xmlns:a16="http://schemas.microsoft.com/office/drawing/2014/main" id="{8FC9511D-9A68-4FC3-97AF-BF2B1895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7790" y="1702527"/>
            <a:ext cx="914400" cy="914400"/>
          </a:xfr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235E267F-BBDE-4B2E-9DE1-1E45E17D3E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0590" y="4698273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Monitor">
            <a:extLst>
              <a:ext uri="{FF2B5EF4-FFF2-40B4-BE49-F238E27FC236}">
                <a16:creationId xmlns:a16="http://schemas.microsoft.com/office/drawing/2014/main" id="{0935012E-C89F-4EC1-A6D2-CB4A0B5B2D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6919" y="2695490"/>
            <a:ext cx="914400" cy="9144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1FFB2411-D0C3-46D7-A1B8-3C5F96E42E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9719" y="3688453"/>
            <a:ext cx="914400" cy="9144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52188B-25DA-44EA-9154-0386D61CA7EB}"/>
              </a:ext>
            </a:extLst>
          </p:cNvPr>
          <p:cNvGraphicFramePr>
            <a:graphicFrameLocks noGrp="1"/>
          </p:cNvGraphicFramePr>
          <p:nvPr/>
        </p:nvGraphicFramePr>
        <p:xfrm>
          <a:off x="574090" y="1748901"/>
          <a:ext cx="2058140" cy="411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140">
                  <a:extLst>
                    <a:ext uri="{9D8B030D-6E8A-4147-A177-3AD203B41FA5}">
                      <a16:colId xmlns:a16="http://schemas.microsoft.com/office/drawing/2014/main" val="1093920031"/>
                    </a:ext>
                  </a:extLst>
                </a:gridCol>
              </a:tblGrid>
              <a:tr h="41103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400" dirty="0"/>
                        <a:t>Executable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6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B1A3F1-C575-429F-A933-71584930BED1}"/>
              </a:ext>
            </a:extLst>
          </p:cNvPr>
          <p:cNvGraphicFramePr>
            <a:graphicFrameLocks noGrp="1"/>
          </p:cNvGraphicFramePr>
          <p:nvPr/>
        </p:nvGraphicFramePr>
        <p:xfrm>
          <a:off x="2629040" y="1766477"/>
          <a:ext cx="1107900" cy="406282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7900">
                  <a:extLst>
                    <a:ext uri="{9D8B030D-6E8A-4147-A177-3AD203B41FA5}">
                      <a16:colId xmlns:a16="http://schemas.microsoft.com/office/drawing/2014/main" val="563866170"/>
                    </a:ext>
                  </a:extLst>
                </a:gridCol>
              </a:tblGrid>
              <a:tr h="481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37208"/>
                  </a:ext>
                </a:extLst>
              </a:tr>
              <a:tr h="4609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stdout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5336"/>
                  </a:ext>
                </a:extLst>
              </a:tr>
              <a:tr h="4208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stderr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14687"/>
                  </a:ext>
                </a:extLst>
              </a:tr>
              <a:tr h="4910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FILE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83369"/>
                  </a:ext>
                </a:extLst>
              </a:tr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FILE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02966"/>
                  </a:ext>
                </a:extLst>
              </a:tr>
              <a:tr h="108240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.</a:t>
                      </a:r>
                    </a:p>
                    <a:p>
                      <a:pPr algn="ctr"/>
                      <a:r>
                        <a:rPr lang="en-US" sz="1800" b="1" dirty="0"/>
                        <a:t>.</a:t>
                      </a:r>
                    </a:p>
                    <a:p>
                      <a:pPr algn="ctr"/>
                      <a:r>
                        <a:rPr lang="en-US" sz="1800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15224"/>
                  </a:ext>
                </a:extLst>
              </a:tr>
              <a:tr h="6882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FILE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42638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3F1E44-A1CF-48D2-AB34-2484EAD80BC6}"/>
              </a:ext>
            </a:extLst>
          </p:cNvPr>
          <p:cNvCxnSpPr>
            <a:cxnSpLocks/>
          </p:cNvCxnSpPr>
          <p:nvPr/>
        </p:nvCxnSpPr>
        <p:spPr>
          <a:xfrm flipV="1">
            <a:off x="3736940" y="1549112"/>
            <a:ext cx="1074757" cy="4916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72931-7052-4B7A-A262-A0AA85F0672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7962" y="2159727"/>
            <a:ext cx="1699828" cy="36191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7CA29-0B24-40B7-861F-49B5983F33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772221" y="2996717"/>
            <a:ext cx="2254698" cy="15597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DCE46-4BFD-47F3-BF9B-A36F9DA20F06}"/>
              </a:ext>
            </a:extLst>
          </p:cNvPr>
          <p:cNvCxnSpPr>
            <a:cxnSpLocks/>
          </p:cNvCxnSpPr>
          <p:nvPr/>
        </p:nvCxnSpPr>
        <p:spPr>
          <a:xfrm>
            <a:off x="3736940" y="3468949"/>
            <a:ext cx="1962524" cy="67670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85E3E-F026-4E45-9DD5-F21B69767CE9}"/>
              </a:ext>
            </a:extLst>
          </p:cNvPr>
          <p:cNvCxnSpPr>
            <a:cxnSpLocks/>
          </p:cNvCxnSpPr>
          <p:nvPr/>
        </p:nvCxnSpPr>
        <p:spPr>
          <a:xfrm>
            <a:off x="3736940" y="4007192"/>
            <a:ext cx="1407440" cy="12504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08" y="976169"/>
            <a:ext cx="1245221" cy="8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4087"/>
          </a:xfrm>
        </p:spPr>
        <p:txBody>
          <a:bodyPr/>
          <a:lstStyle/>
          <a:p>
            <a:r>
              <a:rPr lang="en-US" dirty="0"/>
              <a:t>Formatted I/O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620000" cy="4981575"/>
          </a:xfrm>
        </p:spPr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/>
              <a:t>Writes formatted text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/>
              <a:t>Reads formatted data from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“Hello %d\n”, 2 );</a:t>
            </a:r>
          </a:p>
          <a:p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“%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”, &amp;x );</a:t>
            </a:r>
          </a:p>
          <a:p>
            <a:r>
              <a:rPr lang="en-US" dirty="0"/>
              <a:t>(you’ve got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dirty="0"/>
              <a:t> too)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9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56834"/>
            <a:ext cx="7620001" cy="474396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*p, *q;</a:t>
            </a:r>
          </a:p>
          <a:p>
            <a:r>
              <a:rPr lang="en-US" sz="2400" dirty="0">
                <a:latin typeface="Courier New"/>
                <a:cs typeface="Courier New"/>
              </a:rPr>
              <a:t>char *</a:t>
            </a:r>
            <a:r>
              <a:rPr lang="en-US" sz="2400" dirty="0" err="1">
                <a:latin typeface="Courier New"/>
                <a:cs typeface="Courier New"/>
              </a:rPr>
              <a:t>cp</a:t>
            </a:r>
            <a:r>
              <a:rPr lang="en-US" sz="2400" dirty="0">
                <a:latin typeface="Courier New"/>
                <a:cs typeface="Courier New"/>
              </a:rPr>
              <a:t>,*</a:t>
            </a:r>
            <a:r>
              <a:rPr lang="en-US" sz="2400" dirty="0" err="1">
                <a:latin typeface="Courier New"/>
                <a:cs typeface="Courier New"/>
              </a:rPr>
              <a:t>cq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p = q + 2;</a:t>
            </a:r>
          </a:p>
          <a:p>
            <a:pPr lvl="1"/>
            <a:r>
              <a:rPr lang="en-US" sz="2400" dirty="0">
                <a:cs typeface="Courier New"/>
              </a:rPr>
              <a:t>Set pointer p to </a:t>
            </a:r>
            <a:r>
              <a:rPr lang="en-US" sz="2400" dirty="0">
                <a:solidFill>
                  <a:srgbClr val="C00000"/>
                </a:solidFill>
                <a:cs typeface="Courier New" panose="02070309020205020404" pitchFamily="49" charset="0"/>
              </a:rPr>
              <a:t>2 </a:t>
            </a:r>
            <a:r>
              <a:rPr lang="en-US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ints</a:t>
            </a:r>
            <a:r>
              <a:rPr lang="en-US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ourier New"/>
              </a:rPr>
              <a:t>beyond </a:t>
            </a:r>
            <a:r>
              <a:rPr lang="en-US" sz="2400" dirty="0">
                <a:cs typeface="Courier New"/>
              </a:rPr>
              <a:t>the address in q</a:t>
            </a:r>
          </a:p>
          <a:p>
            <a:r>
              <a:rPr lang="en-US" sz="2400" dirty="0" err="1">
                <a:latin typeface="Courier New"/>
                <a:cs typeface="Courier New"/>
              </a:rPr>
              <a:t>cp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cq</a:t>
            </a:r>
            <a:r>
              <a:rPr lang="en-US" sz="2400" dirty="0">
                <a:latin typeface="Courier New"/>
                <a:cs typeface="Courier New"/>
              </a:rPr>
              <a:t> + 3;</a:t>
            </a:r>
          </a:p>
          <a:p>
            <a:pPr lvl="1"/>
            <a:r>
              <a:rPr lang="en-US" sz="2400" dirty="0">
                <a:cs typeface="Courier New"/>
              </a:rPr>
              <a:t>Set the pointer </a:t>
            </a:r>
            <a:r>
              <a:rPr lang="en-US" sz="2400" dirty="0" err="1">
                <a:cs typeface="Courier New"/>
              </a:rPr>
              <a:t>cp</a:t>
            </a:r>
            <a:r>
              <a:rPr lang="en-US" sz="2400" dirty="0">
                <a:cs typeface="Courier New"/>
              </a:rPr>
              <a:t> to </a:t>
            </a:r>
            <a:r>
              <a:rPr lang="en-US" sz="2400" dirty="0">
                <a:solidFill>
                  <a:srgbClr val="C00000"/>
                </a:solidFill>
                <a:cs typeface="Courier New" panose="02070309020205020404" pitchFamily="49" charset="0"/>
              </a:rPr>
              <a:t>3 chars </a:t>
            </a:r>
            <a:r>
              <a:rPr lang="en-US" sz="2400" dirty="0">
                <a:solidFill>
                  <a:srgbClr val="C00000"/>
                </a:solidFill>
                <a:cs typeface="Courier New"/>
              </a:rPr>
              <a:t>beyond </a:t>
            </a:r>
            <a:r>
              <a:rPr lang="en-US" sz="2400" dirty="0">
                <a:cs typeface="Courier New"/>
              </a:rPr>
              <a:t>the address in </a:t>
            </a:r>
            <a:r>
              <a:rPr lang="en-US" sz="2400" dirty="0" err="1">
                <a:cs typeface="Courier New"/>
              </a:rPr>
              <a:t>cq</a:t>
            </a:r>
            <a:endParaRPr lang="en-US" sz="2400" dirty="0">
              <a:cs typeface="Courier New"/>
            </a:endParaRPr>
          </a:p>
          <a:p>
            <a:endParaRPr lang="en-US" sz="2600" dirty="0">
              <a:cs typeface="Courier New"/>
            </a:endParaRPr>
          </a:p>
          <a:p>
            <a:r>
              <a:rPr lang="en-US" sz="2600" dirty="0">
                <a:cs typeface="Courier New"/>
              </a:rPr>
              <a:t>The meaning of the arithmetic depends on the type of the pointer</a:t>
            </a:r>
          </a:p>
        </p:txBody>
      </p:sp>
    </p:spTree>
    <p:extLst>
      <p:ext uri="{BB962C8B-B14F-4D97-AF65-F5344CB8AC3E}">
        <p14:creationId xmlns:p14="http://schemas.microsoft.com/office/powerpoint/2010/main" val="20921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4087"/>
          </a:xfrm>
        </p:spPr>
        <p:txBody>
          <a:bodyPr/>
          <a:lstStyle/>
          <a:p>
            <a:r>
              <a:rPr lang="en-US" dirty="0"/>
              <a:t>Character I/O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620000" cy="4981575"/>
          </a:xfrm>
        </p:spPr>
        <p:txBody>
          <a:bodyPr/>
          <a:lstStyle/>
          <a:p>
            <a:r>
              <a:rPr lang="en-US" sz="2800" dirty="0"/>
              <a:t>Read a character from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800" dirty="0"/>
              <a:t>	</a:t>
            </a:r>
          </a:p>
          <a:p>
            <a:r>
              <a:rPr lang="en-US" sz="2800" dirty="0"/>
              <a:t>Write a character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Read a char from a FILE: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char c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2800" dirty="0"/>
              <a:t>Write a char to a FILE: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c,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896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4087"/>
          </a:xfrm>
        </p:spPr>
        <p:txBody>
          <a:bodyPr/>
          <a:lstStyle/>
          <a:p>
            <a:r>
              <a:rPr lang="en-US" dirty="0"/>
              <a:t>String/line  I/O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027581" cy="516413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Read a string/line (until newline, inclusive) from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gets( str );</a:t>
            </a:r>
            <a:r>
              <a:rPr lang="en-US" sz="2800" dirty="0"/>
              <a:t>	</a:t>
            </a:r>
          </a:p>
          <a:p>
            <a:pPr lvl="2"/>
            <a:r>
              <a:rPr lang="en-US" sz="2400" dirty="0"/>
              <a:t>Not safe – do not use</a:t>
            </a:r>
          </a:p>
          <a:p>
            <a:r>
              <a:rPr lang="en-US" sz="2800" dirty="0"/>
              <a:t>Write a string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puts( str );</a:t>
            </a:r>
          </a:p>
          <a:p>
            <a:r>
              <a:rPr lang="en-US" sz="2800" dirty="0"/>
              <a:t>Read a line from a FILE, until newline, </a:t>
            </a:r>
            <a:r>
              <a:rPr lang="en-US" sz="2800" dirty="0" err="1"/>
              <a:t>eof</a:t>
            </a:r>
            <a:r>
              <a:rPr lang="en-US" sz="2800" dirty="0"/>
              <a:t>, or size is reached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2800" dirty="0"/>
          </a:p>
          <a:p>
            <a:r>
              <a:rPr lang="en-US" sz="2800" dirty="0"/>
              <a:t>Write a line to a file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“Hello”,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67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54087"/>
          </a:xfrm>
        </p:spPr>
        <p:txBody>
          <a:bodyPr/>
          <a:lstStyle/>
          <a:p>
            <a:r>
              <a:rPr lang="en-US" dirty="0"/>
              <a:t>Most flexible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9225"/>
            <a:ext cx="8169526" cy="5164137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)!= NULL){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)-1]= ‘\0’;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“Line &lt;%s&gt;”,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143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The size is controlled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The string is automatically null-terminated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What does this code do?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875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3E8D-A69C-43B6-813E-E860E26A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7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</a:rPr>
              <a:t>Compiling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F826-5C20-4098-A30A-D6981F51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GNU C Compiler </a:t>
            </a: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endParaRPr lang="en-US" dirty="0"/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file.c</a:t>
            </a:r>
            <a:endParaRPr lang="en-US" dirty="0"/>
          </a:p>
          <a:p>
            <a:pPr lvl="1" indent="-228240">
              <a:buClr>
                <a:srgbClr val="9CBEBD"/>
              </a:buClr>
              <a:buFont typeface="Arial"/>
              <a:buChar char="•"/>
            </a:pPr>
            <a:r>
              <a:rPr lang="en-US" sz="2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Produces default executable named </a:t>
            </a:r>
            <a:r>
              <a:rPr lang="en-US" sz="26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a.out</a:t>
            </a:r>
            <a:endParaRPr lang="en-US" dirty="0"/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file.c</a:t>
            </a: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–o prog</a:t>
            </a:r>
            <a:endParaRPr lang="en-US" dirty="0"/>
          </a:p>
          <a:p>
            <a:pPr lvl="1" indent="-228240">
              <a:buClr>
                <a:srgbClr val="9CBEBD"/>
              </a:buClr>
              <a:buFont typeface="Arial"/>
              <a:buChar char="•"/>
            </a:pPr>
            <a:r>
              <a:rPr lang="en-US" sz="2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Produces executable named </a:t>
            </a:r>
            <a:r>
              <a:rPr lang="en-US" sz="2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prog</a:t>
            </a:r>
            <a:endParaRPr lang="en-US" dirty="0"/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file1.c file2.c –o prog</a:t>
            </a:r>
            <a:endParaRPr lang="en-US" dirty="0"/>
          </a:p>
          <a:p>
            <a:pPr lvl="1" indent="-228240">
              <a:buClr>
                <a:srgbClr val="9CBEBD"/>
              </a:buClr>
              <a:buFont typeface="Arial"/>
              <a:buChar char="•"/>
            </a:pPr>
            <a:r>
              <a:rPr lang="en-US" sz="2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Links the source files into one executable</a:t>
            </a:r>
            <a:endParaRPr lang="en-US" dirty="0"/>
          </a:p>
          <a:p>
            <a:pPr marL="343080" indent="-228240">
              <a:buClr>
                <a:srgbClr val="A9A57C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gcc</a:t>
            </a: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file1.c –</a:t>
            </a: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lm</a:t>
            </a:r>
            <a:r>
              <a:rPr lang="en-US" sz="28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–</a:t>
            </a:r>
            <a:r>
              <a:rPr lang="en-US" sz="28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lpthread</a:t>
            </a:r>
            <a:endParaRPr lang="en-US" dirty="0"/>
          </a:p>
          <a:p>
            <a:pPr lvl="1" indent="-228240">
              <a:buClr>
                <a:srgbClr val="9CBEBD"/>
              </a:buClr>
              <a:buFont typeface="Arial"/>
              <a:buChar char="•"/>
            </a:pPr>
            <a:r>
              <a:rPr lang="en-US" sz="2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Links in some libraries (math and </a:t>
            </a:r>
            <a:r>
              <a:rPr lang="en-US" sz="2600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pthread</a:t>
            </a:r>
            <a:r>
              <a:rPr lang="en-US" sz="2600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Pointer vs. Array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276600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xarr</a:t>
            </a:r>
            <a:r>
              <a:rPr lang="en-US" b="1" dirty="0">
                <a:latin typeface="Courier New"/>
                <a:cs typeface="Courier New"/>
              </a:rPr>
              <a:t>[5];</a:t>
            </a:r>
          </a:p>
          <a:p>
            <a:pPr lvl="1"/>
            <a:r>
              <a:rPr lang="en-US" dirty="0"/>
              <a:t>Declaring the array </a:t>
            </a:r>
            <a:r>
              <a:rPr lang="en-US" dirty="0" err="1"/>
              <a:t>xarr</a:t>
            </a:r>
            <a:r>
              <a:rPr lang="en-US" dirty="0"/>
              <a:t> is very much like creating an integer pointer </a:t>
            </a:r>
            <a:r>
              <a:rPr lang="en-US" dirty="0" err="1"/>
              <a:t>xarr</a:t>
            </a:r>
            <a:r>
              <a:rPr lang="en-US" dirty="0"/>
              <a:t>, that points to the first of 5 contiguous integer-sized slots in memory. However, unlike a pointer, </a:t>
            </a:r>
            <a:r>
              <a:rPr lang="en-US" dirty="0" err="1"/>
              <a:t>xarr</a:t>
            </a:r>
            <a:r>
              <a:rPr lang="en-US" dirty="0"/>
              <a:t> cannot be changed.</a:t>
            </a:r>
          </a:p>
          <a:p>
            <a:pPr>
              <a:spcBef>
                <a:spcPts val="1080"/>
              </a:spcBef>
            </a:pPr>
            <a:r>
              <a:rPr lang="en-US" b="1" dirty="0" err="1">
                <a:latin typeface="Courier New"/>
                <a:cs typeface="Courier New"/>
              </a:rPr>
              <a:t>xarr</a:t>
            </a:r>
            <a:r>
              <a:rPr lang="en-US" b="1" dirty="0">
                <a:latin typeface="Courier New"/>
                <a:cs typeface="Courier New"/>
              </a:rPr>
              <a:t>[1] = 8;</a:t>
            </a:r>
          </a:p>
          <a:p>
            <a:pPr lvl="1"/>
            <a:r>
              <a:rPr lang="en-US" dirty="0">
                <a:cs typeface="Courier New"/>
              </a:rPr>
              <a:t>Think:  put the value 8 into slot 1 of the array </a:t>
            </a:r>
            <a:r>
              <a:rPr lang="en-US" dirty="0" err="1">
                <a:cs typeface="Courier New"/>
              </a:rPr>
              <a:t>xarr</a:t>
            </a:r>
            <a:endParaRPr lang="en-US" dirty="0">
              <a:cs typeface="Courier New"/>
            </a:endParaRPr>
          </a:p>
          <a:p>
            <a:pPr>
              <a:spcBef>
                <a:spcPts val="1080"/>
              </a:spcBef>
            </a:pPr>
            <a:r>
              <a:rPr lang="en-US" b="1" dirty="0">
                <a:latin typeface="Courier New"/>
                <a:cs typeface="Courier New"/>
              </a:rPr>
              <a:t>*(xarr+3) = 7;</a:t>
            </a:r>
          </a:p>
          <a:p>
            <a:pPr lvl="1"/>
            <a:r>
              <a:rPr lang="en-US" dirty="0">
                <a:cs typeface="Courier New"/>
              </a:rPr>
              <a:t>Think:  put the value 7 into the memory address that is 3 integer-sized slots past the address contained in </a:t>
            </a:r>
            <a:r>
              <a:rPr lang="en-US" dirty="0" err="1">
                <a:cs typeface="Courier New"/>
              </a:rPr>
              <a:t>xarr</a:t>
            </a:r>
            <a:endParaRPr lang="en-US" dirty="0"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4461" y="5339834"/>
            <a:ext cx="1250187" cy="461665"/>
            <a:chOff x="4356099" y="1809234"/>
            <a:chExt cx="1250187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6099" y="1809234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xarr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</p:grpSp>
      <p:cxnSp>
        <p:nvCxnSpPr>
          <p:cNvPr id="14" name="Curved Connector 13"/>
          <p:cNvCxnSpPr>
            <a:stCxn id="5" idx="3"/>
            <a:endCxn id="7" idx="1"/>
          </p:cNvCxnSpPr>
          <p:nvPr/>
        </p:nvCxnSpPr>
        <p:spPr>
          <a:xfrm>
            <a:off x="1934648" y="5570667"/>
            <a:ext cx="2315648" cy="12700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250296" y="5339834"/>
            <a:ext cx="1913496" cy="461665"/>
            <a:chOff x="4250296" y="5339834"/>
            <a:chExt cx="1913496" cy="461665"/>
          </a:xfrm>
        </p:grpSpPr>
        <p:grpSp>
          <p:nvGrpSpPr>
            <p:cNvPr id="12" name="Group 11"/>
            <p:cNvGrpSpPr/>
            <p:nvPr/>
          </p:nvGrpSpPr>
          <p:grpSpPr>
            <a:xfrm>
              <a:off x="4250296" y="5339834"/>
              <a:ext cx="1530372" cy="461665"/>
              <a:chOff x="2401362" y="5344299"/>
              <a:chExt cx="1530372" cy="4616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401362" y="5344299"/>
                <a:ext cx="38312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84486" y="5344299"/>
                <a:ext cx="38206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8610" y="5344299"/>
                <a:ext cx="38312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66548" y="5344299"/>
                <a:ext cx="38206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80668" y="5339834"/>
              <a:ext cx="3831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97544" y="5339834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2358" y="5339834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0296" y="4938653"/>
            <a:ext cx="1878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urier New"/>
              </a:rPr>
              <a:t>0     1     2    3    4 </a:t>
            </a:r>
          </a:p>
        </p:txBody>
      </p:sp>
    </p:spTree>
    <p:extLst>
      <p:ext uri="{BB962C8B-B14F-4D97-AF65-F5344CB8AC3E}">
        <p14:creationId xmlns:p14="http://schemas.microsoft.com/office/powerpoint/2010/main" val="21771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Equivalent:</a:t>
            </a:r>
          </a:p>
          <a:p>
            <a:pPr marL="11430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 FILE *fin, FILE *fout,</a:t>
            </a:r>
          </a:p>
          <a:p>
            <a:pPr marL="1143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keyenc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[], char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</a:p>
          <a:p>
            <a:pPr marL="11430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 FILE *fin, FILE *fout,</a:t>
            </a:r>
          </a:p>
          <a:p>
            <a:pPr marL="1143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keyenc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Also equivalent: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“Hello”;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“Hello”;</a:t>
            </a:r>
          </a:p>
        </p:txBody>
      </p:sp>
    </p:spTree>
    <p:extLst>
      <p:ext uri="{BB962C8B-B14F-4D97-AF65-F5344CB8AC3E}">
        <p14:creationId xmlns:p14="http://schemas.microsoft.com/office/powerpoint/2010/main" val="11718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Pointer vs. Array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45536"/>
            <a:ext cx="2702807" cy="125725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xarr</a:t>
            </a:r>
            <a:r>
              <a:rPr lang="en-US" sz="2400" b="1" dirty="0">
                <a:latin typeface="Courier New"/>
                <a:cs typeface="Courier New"/>
              </a:rPr>
              <a:t>[5];</a:t>
            </a:r>
          </a:p>
          <a:p>
            <a:pPr marL="11430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*p;</a:t>
            </a:r>
          </a:p>
          <a:p>
            <a:pPr marL="11430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= 0;</a:t>
            </a:r>
          </a:p>
          <a:p>
            <a:pPr marL="11430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lvl="1"/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4461" y="4988984"/>
            <a:ext cx="1250187" cy="461665"/>
            <a:chOff x="4356099" y="1809234"/>
            <a:chExt cx="1250187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6099" y="1809234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xarr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</p:grpSp>
      <p:cxnSp>
        <p:nvCxnSpPr>
          <p:cNvPr id="14" name="Curved Connector 13"/>
          <p:cNvCxnSpPr>
            <a:stCxn id="5" idx="3"/>
            <a:endCxn id="7" idx="1"/>
          </p:cNvCxnSpPr>
          <p:nvPr/>
        </p:nvCxnSpPr>
        <p:spPr>
          <a:xfrm>
            <a:off x="1934648" y="5219817"/>
            <a:ext cx="2315648" cy="368300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250296" y="5357284"/>
            <a:ext cx="1913496" cy="461665"/>
            <a:chOff x="4250296" y="5339834"/>
            <a:chExt cx="1913496" cy="461665"/>
          </a:xfrm>
        </p:grpSpPr>
        <p:grpSp>
          <p:nvGrpSpPr>
            <p:cNvPr id="12" name="Group 11"/>
            <p:cNvGrpSpPr/>
            <p:nvPr/>
          </p:nvGrpSpPr>
          <p:grpSpPr>
            <a:xfrm>
              <a:off x="4250296" y="5339834"/>
              <a:ext cx="1530372" cy="461665"/>
              <a:chOff x="2401362" y="5344299"/>
              <a:chExt cx="1530372" cy="4616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401362" y="5344299"/>
                <a:ext cx="38312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84486" y="5344299"/>
                <a:ext cx="38206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48610" y="5344299"/>
                <a:ext cx="38312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66548" y="5344299"/>
                <a:ext cx="38206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latin typeface="Courier New"/>
                  <a:cs typeface="Courier New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80668" y="5339834"/>
              <a:ext cx="3831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50296" y="5357284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0296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54361" y="5700184"/>
            <a:ext cx="780287" cy="461665"/>
            <a:chOff x="4825999" y="1809234"/>
            <a:chExt cx="780287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5999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cxnSp>
        <p:nvCxnSpPr>
          <p:cNvPr id="24" name="Curved Connector 23"/>
          <p:cNvCxnSpPr>
            <a:stCxn id="21" idx="3"/>
            <a:endCxn id="7" idx="1"/>
          </p:cNvCxnSpPr>
          <p:nvPr/>
        </p:nvCxnSpPr>
        <p:spPr>
          <a:xfrm flipV="1">
            <a:off x="1934648" y="5588117"/>
            <a:ext cx="2315648" cy="342900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6823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73071" y="5361587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3699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9947" y="5357284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33420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16544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9668" y="5361587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3071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50296" y="5358232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82792" y="5361587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16544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9947" y="5357283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33420" y="5361587"/>
            <a:ext cx="3831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4</a:t>
            </a:r>
          </a:p>
        </p:txBody>
      </p:sp>
      <p:cxnSp>
        <p:nvCxnSpPr>
          <p:cNvPr id="40" name="Curved Connector 39"/>
          <p:cNvCxnSpPr>
            <a:stCxn id="21" idx="2"/>
            <a:endCxn id="8" idx="2"/>
          </p:cNvCxnSpPr>
          <p:nvPr/>
        </p:nvCxnSpPr>
        <p:spPr>
          <a:xfrm rot="5400000" flipH="1" flipV="1">
            <a:off x="3115759" y="4453157"/>
            <a:ext cx="342900" cy="3074484"/>
          </a:xfrm>
          <a:prstGeom prst="curvedConnector3">
            <a:avLst>
              <a:gd name="adj1" fmla="val -66667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1" idx="2"/>
            <a:endCxn id="11" idx="2"/>
          </p:cNvCxnSpPr>
          <p:nvPr/>
        </p:nvCxnSpPr>
        <p:spPr>
          <a:xfrm rot="5400000" flipH="1" flipV="1">
            <a:off x="3306790" y="4262126"/>
            <a:ext cx="342900" cy="3456546"/>
          </a:xfrm>
          <a:prstGeom prst="curvedConnector3">
            <a:avLst>
              <a:gd name="adj1" fmla="val -66667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1" idx="2"/>
            <a:endCxn id="9" idx="2"/>
          </p:cNvCxnSpPr>
          <p:nvPr/>
        </p:nvCxnSpPr>
        <p:spPr>
          <a:xfrm rot="5400000" flipH="1" flipV="1">
            <a:off x="3498086" y="4070829"/>
            <a:ext cx="342900" cy="3839139"/>
          </a:xfrm>
          <a:prstGeom prst="curvedConnector3">
            <a:avLst>
              <a:gd name="adj1" fmla="val -66667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1" idx="2"/>
            <a:endCxn id="16" idx="2"/>
          </p:cNvCxnSpPr>
          <p:nvPr/>
        </p:nvCxnSpPr>
        <p:spPr>
          <a:xfrm rot="5400000" flipH="1" flipV="1">
            <a:off x="3689648" y="3879267"/>
            <a:ext cx="342900" cy="4222263"/>
          </a:xfrm>
          <a:prstGeom prst="curvedConnector3">
            <a:avLst>
              <a:gd name="adj1" fmla="val -62888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1" y="3036070"/>
            <a:ext cx="4802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for (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= 0;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&lt; 5;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++ )</a:t>
            </a:r>
          </a:p>
          <a:p>
            <a:pPr marL="11430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>
                <a:latin typeface="Courier New"/>
                <a:cs typeface="Courier New"/>
              </a:rPr>
              <a:t>xarr</a:t>
            </a:r>
            <a:r>
              <a:rPr lang="en-US" sz="2400" b="1" dirty="0">
                <a:latin typeface="Courier New"/>
                <a:cs typeface="Courier New"/>
              </a:rPr>
              <a:t>[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] = 3;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1" y="3042515"/>
            <a:ext cx="4834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f</a:t>
            </a:r>
            <a:r>
              <a:rPr lang="en-US" sz="2400" b="1" dirty="0">
                <a:latin typeface="Courier New"/>
                <a:cs typeface="Courier New"/>
              </a:rPr>
              <a:t>or (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= 0;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&lt; 5;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++ )</a:t>
            </a:r>
          </a:p>
          <a:p>
            <a:pPr marL="11430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*(</a:t>
            </a:r>
            <a:r>
              <a:rPr lang="en-US" sz="2400" b="1" dirty="0" err="1">
                <a:latin typeface="Courier New"/>
                <a:cs typeface="Courier New"/>
              </a:rPr>
              <a:t>xarr+i</a:t>
            </a:r>
            <a:r>
              <a:rPr lang="en-US" sz="2400" b="1" dirty="0">
                <a:latin typeface="Courier New"/>
                <a:cs typeface="Courier New"/>
              </a:rPr>
              <a:t>) = 2;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326" y="3011738"/>
            <a:ext cx="76299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for (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= 0, p = </a:t>
            </a:r>
            <a:r>
              <a:rPr lang="en-US" sz="2400" b="1" dirty="0" err="1">
                <a:latin typeface="Courier New"/>
                <a:cs typeface="Courier New"/>
              </a:rPr>
              <a:t>xarr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&lt; 5;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++, p++ )</a:t>
            </a:r>
          </a:p>
          <a:p>
            <a:pPr marL="11430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*p = 4;</a:t>
            </a:r>
          </a:p>
          <a:p>
            <a:endParaRPr lang="en-US" sz="2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77415" y="4987122"/>
            <a:ext cx="790507" cy="461665"/>
            <a:chOff x="4825999" y="1809234"/>
            <a:chExt cx="790507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5236924" y="1809234"/>
              <a:ext cx="3795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25999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i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088340" y="498908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88340" y="498925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98560" y="4989258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98560" y="4996414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01985" y="5003454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88340" y="4987122"/>
            <a:ext cx="3693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0296" y="4938653"/>
            <a:ext cx="1878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Courier New"/>
              </a:rPr>
              <a:t>0     1     2    3    4 </a:t>
            </a:r>
          </a:p>
        </p:txBody>
      </p:sp>
      <p:cxnSp>
        <p:nvCxnSpPr>
          <p:cNvPr id="94" name="Curved Connector 93"/>
          <p:cNvCxnSpPr>
            <a:stCxn id="21" idx="2"/>
          </p:cNvCxnSpPr>
          <p:nvPr/>
        </p:nvCxnSpPr>
        <p:spPr>
          <a:xfrm rot="5400000" flipH="1" flipV="1">
            <a:off x="3861134" y="3712085"/>
            <a:ext cx="338597" cy="4560932"/>
          </a:xfrm>
          <a:prstGeom prst="curvedConnector4">
            <a:avLst>
              <a:gd name="adj1" fmla="val -67514"/>
              <a:gd name="adj2" fmla="val 100042"/>
            </a:avLst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10" grpId="0"/>
      <p:bldP spid="10" grpId="1"/>
      <p:bldP spid="13" grpId="0"/>
      <p:bldP spid="13" grpId="1"/>
      <p:bldP spid="15" grpId="0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2" grpId="0" animBg="1"/>
      <p:bldP spid="52" grpId="1" animBg="1"/>
      <p:bldP spid="52" grpId="2" animBg="1"/>
      <p:bldP spid="52" grpId="3" animBg="1"/>
      <p:bldP spid="52" grpId="4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620001" cy="1143000"/>
          </a:xfrm>
        </p:spPr>
        <p:txBody>
          <a:bodyPr/>
          <a:lstStyle/>
          <a:p>
            <a:r>
              <a:rPr lang="en-US" sz="4000" dirty="0"/>
              <a:t>Dynamic Memory Allocation: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Static memory allocation</a:t>
            </a:r>
          </a:p>
          <a:p>
            <a:pPr lvl="1"/>
            <a:r>
              <a:rPr lang="en-US" sz="2400" dirty="0"/>
              <a:t>Must know how much space you need at the time you write the program</a:t>
            </a:r>
          </a:p>
          <a:p>
            <a:pPr lvl="1"/>
            <a:r>
              <a:rPr lang="en-US" sz="2400" dirty="0"/>
              <a:t>Data structures like arrays are difficult to update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struct</a:t>
            </a:r>
            <a:r>
              <a:rPr lang="en-US" sz="1800" dirty="0">
                <a:latin typeface="Courier New"/>
                <a:cs typeface="Courier New"/>
              </a:rPr>
              <a:t> contact {</a:t>
            </a:r>
          </a:p>
          <a:p>
            <a:pPr marL="777240" lvl="2" indent="0">
              <a:buNone/>
            </a:pPr>
            <a:r>
              <a:rPr lang="en-US" dirty="0">
                <a:latin typeface="Courier New"/>
                <a:cs typeface="Courier New"/>
              </a:rPr>
              <a:t>char name[64];</a:t>
            </a:r>
          </a:p>
          <a:p>
            <a:pPr marL="777240" lvl="2" indent="0">
              <a:buNone/>
            </a:pPr>
            <a:r>
              <a:rPr lang="en-US" dirty="0">
                <a:latin typeface="Courier New"/>
                <a:cs typeface="Courier New"/>
              </a:rPr>
              <a:t>char address[64];</a:t>
            </a:r>
          </a:p>
          <a:p>
            <a:pPr marL="777240" lvl="2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mobile_phone</a:t>
            </a:r>
            <a:r>
              <a:rPr lang="en-US" dirty="0">
                <a:latin typeface="Courier New"/>
                <a:cs typeface="Courier New"/>
              </a:rPr>
              <a:t>[12];</a:t>
            </a:r>
          </a:p>
          <a:p>
            <a:pPr marL="777240" lvl="2" indent="0">
              <a:buNone/>
            </a:pPr>
            <a:r>
              <a:rPr lang="en-US" dirty="0">
                <a:latin typeface="Courier New"/>
                <a:cs typeface="Courier New"/>
              </a:rPr>
              <a:t>// more data …</a:t>
            </a:r>
          </a:p>
          <a:p>
            <a:pPr marL="41148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struct</a:t>
            </a:r>
            <a:r>
              <a:rPr lang="en-US" sz="1800" dirty="0">
                <a:latin typeface="Courier New"/>
                <a:cs typeface="Courier New"/>
              </a:rPr>
              <a:t> contact friends[</a:t>
            </a:r>
            <a:r>
              <a:rPr lang="en-US" sz="1800" b="1" dirty="0">
                <a:latin typeface="Courier New"/>
                <a:cs typeface="Courier New"/>
              </a:rPr>
              <a:t>???</a:t>
            </a:r>
            <a:r>
              <a:rPr lang="en-US" sz="1800" dirty="0">
                <a:latin typeface="Courier New"/>
                <a:cs typeface="Courier New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7333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void *</a:t>
            </a:r>
            <a:r>
              <a:rPr lang="en-US" sz="2400" dirty="0" err="1">
                <a:latin typeface="Courier New"/>
                <a:cs typeface="Courier New"/>
              </a:rPr>
              <a:t>malloc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size_t</a:t>
            </a:r>
            <a:r>
              <a:rPr lang="en-US" sz="2400" dirty="0">
                <a:latin typeface="Courier New"/>
                <a:cs typeface="Courier New"/>
              </a:rPr>
              <a:t> size);</a:t>
            </a:r>
          </a:p>
          <a:p>
            <a:pPr marL="114300" indent="0">
              <a:buNone/>
            </a:pPr>
            <a:r>
              <a:rPr lang="en-US" sz="2400" dirty="0"/>
              <a:t>Returns pointer to newly allocated </a:t>
            </a:r>
            <a:r>
              <a:rPr lang="en-US" sz="2400" b="1" i="1" dirty="0"/>
              <a:t>size</a:t>
            </a:r>
            <a:r>
              <a:rPr lang="en-US" sz="2400" dirty="0"/>
              <a:t> bytes  </a:t>
            </a:r>
          </a:p>
          <a:p>
            <a:pPr marL="114300" indent="0">
              <a:buNone/>
            </a:pPr>
            <a:r>
              <a:rPr lang="en-US" sz="2400" dirty="0"/>
              <a:t>  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void *</a:t>
            </a:r>
            <a:r>
              <a:rPr lang="en-US" sz="2400" dirty="0" err="1">
                <a:latin typeface="Courier New"/>
                <a:cs typeface="Courier New"/>
              </a:rPr>
              <a:t>calloc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size_t</a:t>
            </a:r>
            <a:r>
              <a:rPr lang="en-US" sz="2400" dirty="0">
                <a:latin typeface="Courier New"/>
                <a:cs typeface="Courier New"/>
              </a:rPr>
              <a:t> n, </a:t>
            </a:r>
            <a:r>
              <a:rPr lang="en-US" sz="2400" dirty="0" err="1">
                <a:latin typeface="Courier New"/>
                <a:cs typeface="Courier New"/>
              </a:rPr>
              <a:t>size_t</a:t>
            </a:r>
            <a:r>
              <a:rPr lang="en-US" sz="2400" dirty="0">
                <a:latin typeface="Courier New"/>
                <a:cs typeface="Courier New"/>
              </a:rPr>
              <a:t> size);</a:t>
            </a:r>
          </a:p>
          <a:p>
            <a:pPr marL="114300" indent="0">
              <a:buNone/>
            </a:pPr>
            <a:r>
              <a:rPr lang="en-US" sz="2400" dirty="0"/>
              <a:t>Returns pointer to an array of </a:t>
            </a:r>
            <a:r>
              <a:rPr lang="en-US" sz="2400" b="1" i="1" dirty="0"/>
              <a:t>n</a:t>
            </a:r>
            <a:r>
              <a:rPr lang="en-US" sz="2400" dirty="0"/>
              <a:t> elements of size </a:t>
            </a:r>
            <a:r>
              <a:rPr lang="en-US" sz="2400" b="1" i="1" dirty="0"/>
              <a:t>size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void free(void *</a:t>
            </a:r>
            <a:r>
              <a:rPr lang="en-US" sz="2400" dirty="0" err="1">
                <a:latin typeface="Courier New"/>
                <a:cs typeface="Courier New"/>
              </a:rPr>
              <a:t>ptr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/>
              <a:t>Takes a pointer to previously allocated space and </a:t>
            </a:r>
            <a:r>
              <a:rPr lang="en-US" sz="2400" dirty="0" err="1"/>
              <a:t>deallocates</a:t>
            </a:r>
            <a:r>
              <a:rPr lang="en-US" sz="2400" dirty="0"/>
              <a:t> it (returns it back to the OS)</a:t>
            </a:r>
          </a:p>
        </p:txBody>
      </p:sp>
    </p:spTree>
    <p:extLst>
      <p:ext uri="{BB962C8B-B14F-4D97-AF65-F5344CB8AC3E}">
        <p14:creationId xmlns:p14="http://schemas.microsoft.com/office/powerpoint/2010/main" val="39534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7032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typedef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struct</a:t>
            </a:r>
            <a:r>
              <a:rPr lang="en-US" sz="1800" dirty="0">
                <a:latin typeface="Courier New"/>
                <a:cs typeface="Courier New"/>
              </a:rPr>
              <a:t> vitals 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height;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weight;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} VITALS;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VITALS *p;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 = (VITALS *) </a:t>
            </a:r>
            <a:r>
              <a:rPr lang="en-US" sz="1800" dirty="0" err="1">
                <a:latin typeface="Courier New"/>
                <a:cs typeface="Courier New"/>
              </a:rPr>
              <a:t>malloc</a:t>
            </a:r>
            <a:r>
              <a:rPr lang="en-US" sz="1800" dirty="0">
                <a:latin typeface="Courier New"/>
                <a:cs typeface="Courier New"/>
              </a:rPr>
              <a:t>( </a:t>
            </a:r>
            <a:r>
              <a:rPr lang="en-US" sz="1800" dirty="0" err="1">
                <a:latin typeface="Courier New"/>
                <a:cs typeface="Courier New"/>
              </a:rPr>
              <a:t>sizeof</a:t>
            </a:r>
            <a:r>
              <a:rPr lang="en-US" sz="1800" dirty="0">
                <a:latin typeface="Courier New"/>
                <a:cs typeface="Courier New"/>
              </a:rPr>
              <a:t>(VITALS) );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p-&gt;height = 68;</a:t>
            </a:r>
          </a:p>
          <a:p>
            <a:pPr marL="114300" indent="0">
              <a:buNone/>
            </a:pPr>
            <a:r>
              <a:rPr lang="en-US" sz="1800" dirty="0">
                <a:latin typeface="Courier New"/>
                <a:cs typeface="Courier New"/>
              </a:rPr>
              <a:t>p-&gt;weight = 160;</a:t>
            </a:r>
          </a:p>
          <a:p>
            <a:pPr marL="11430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24428" y="2492852"/>
            <a:ext cx="738724" cy="461665"/>
            <a:chOff x="4867562" y="1809234"/>
            <a:chExt cx="738724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236924" y="1809234"/>
              <a:ext cx="3693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*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7562" y="1809234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/>
                  <a:cs typeface="Courier New"/>
                </a:rPr>
                <a:t>p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42435" y="1840484"/>
            <a:ext cx="816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/>
              <a:t> </a:t>
            </a:r>
            <a:r>
              <a:rPr lang="en-US" sz="2400" b="1" dirty="0">
                <a:latin typeface="Courier New"/>
                <a:cs typeface="Courier New"/>
              </a:rPr>
              <a:t>68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8834" y="1840484"/>
            <a:ext cx="816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latin typeface="Courier New"/>
                <a:cs typeface="Courier New"/>
              </a:rPr>
              <a:t>160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142434" y="1840484"/>
            <a:ext cx="1632799" cy="461665"/>
            <a:chOff x="6142436" y="2278315"/>
            <a:chExt cx="1632799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6142436" y="2278315"/>
              <a:ext cx="8163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 New"/>
                  <a:cs typeface="Courier New"/>
                </a:rPr>
                <a:t>  </a:t>
              </a:r>
              <a:r>
                <a:rPr lang="en-US" sz="2400" b="1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8835" y="2278315"/>
              <a:ext cx="8164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</p:grpSp>
      <p:cxnSp>
        <p:nvCxnSpPr>
          <p:cNvPr id="19" name="Curved Connector 18"/>
          <p:cNvCxnSpPr>
            <a:stCxn id="5" idx="3"/>
            <a:endCxn id="17" idx="1"/>
          </p:cNvCxnSpPr>
          <p:nvPr/>
        </p:nvCxnSpPr>
        <p:spPr>
          <a:xfrm flipV="1">
            <a:off x="4563152" y="2071317"/>
            <a:ext cx="1579282" cy="652368"/>
          </a:xfrm>
          <a:prstGeom prst="curvedConnector3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8567</TotalTime>
  <Words>2260</Words>
  <Application>Microsoft Office PowerPoint</Application>
  <PresentationFormat>On-screen Show (4:3)</PresentationFormat>
  <Paragraphs>640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Courier New</vt:lpstr>
      <vt:lpstr>Adjacency</vt:lpstr>
      <vt:lpstr>Pointers</vt:lpstr>
      <vt:lpstr>Pointer Dereferencing</vt:lpstr>
      <vt:lpstr>Pointer Arithmetic</vt:lpstr>
      <vt:lpstr>Pointer vs. Array Syntax</vt:lpstr>
      <vt:lpstr>Pointers and Arrays</vt:lpstr>
      <vt:lpstr>Pointer vs. Array Syntax</vt:lpstr>
      <vt:lpstr>Dynamic Memory Allocation: Why?</vt:lpstr>
      <vt:lpstr>Allocating memory</vt:lpstr>
      <vt:lpstr>malloc</vt:lpstr>
      <vt:lpstr>calloc</vt:lpstr>
      <vt:lpstr>free</vt:lpstr>
      <vt:lpstr>Illegal memory access</vt:lpstr>
      <vt:lpstr>Stack and Heap memory</vt:lpstr>
      <vt:lpstr>A Process in Memory</vt:lpstr>
      <vt:lpstr>Example</vt:lpstr>
      <vt:lpstr>Example: pass by value</vt:lpstr>
      <vt:lpstr>Example: memory leak</vt:lpstr>
      <vt:lpstr>Example: pointer to pointer</vt:lpstr>
      <vt:lpstr>Example: stack memory</vt:lpstr>
      <vt:lpstr>heapoverflow.c</vt:lpstr>
      <vt:lpstr>stackoverflow.c</vt:lpstr>
      <vt:lpstr>Command-line arguments</vt:lpstr>
      <vt:lpstr>Strings &amp; string functions</vt:lpstr>
      <vt:lpstr>Initializing a string</vt:lpstr>
      <vt:lpstr>Copying strings</vt:lpstr>
      <vt:lpstr>Comparing strings</vt:lpstr>
      <vt:lpstr>Converting strings</vt:lpstr>
      <vt:lpstr>Input/Output</vt:lpstr>
      <vt:lpstr>Formatted I/O</vt:lpstr>
      <vt:lpstr>Character I/O</vt:lpstr>
      <vt:lpstr>String/line  I/O</vt:lpstr>
      <vt:lpstr>Most flexible - fgets</vt:lpstr>
      <vt:lpstr>Compiling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Mona Rizvi</dc:creator>
  <cp:lastModifiedBy>Mona Rizvi</cp:lastModifiedBy>
  <cp:revision>101</cp:revision>
  <dcterms:created xsi:type="dcterms:W3CDTF">2013-03-04T04:37:16Z</dcterms:created>
  <dcterms:modified xsi:type="dcterms:W3CDTF">2020-01-16T12:52:59Z</dcterms:modified>
</cp:coreProperties>
</file>