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notesMasterIdLst>
    <p:notesMasterId r:id="rId45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58" r:id="rId22"/>
    <p:sldId id="277" r:id="rId23"/>
    <p:sldId id="278" r:id="rId24"/>
    <p:sldId id="279" r:id="rId25"/>
    <p:sldId id="276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CB4DF-1E2C-448B-9889-76D570EEA78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2B488-DB6D-472B-AC14-479B6AA5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1189797B-ED26-4B49-87C1-709CEF165284}" type="slidenum">
              <a:rPr lang="en-US" altLang="ru-RU" sz="1200">
                <a:solidFill>
                  <a:prstClr val="black"/>
                </a:solidFill>
                <a:latin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ru-RU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363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64" name="Rectangle 102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63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 cap="rnd">
            <a:solidFill>
              <a:schemeClr val="accent3">
                <a:shade val="75000"/>
              </a:schemeClr>
            </a:solidFill>
            <a:custDash>
              <a:ds d="5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8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0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 hidden="1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 hidden="1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 hidden="1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5" hidden="1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 hidden="1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 cap="rnd">
            <a:solidFill>
              <a:schemeClr val="accent3">
                <a:shade val="75000"/>
              </a:schemeClr>
            </a:solidFill>
            <a:custDash>
              <a:ds d="5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" hidden="1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9" hidden="1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0" y="0"/>
            <a:ext cx="9143280" cy="15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4"/>
          <p:cNvSpPr/>
          <p:nvPr/>
        </p:nvSpPr>
        <p:spPr>
          <a:xfrm>
            <a:off x="146160" y="639180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152280" y="15840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PlaceHolder 1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8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CSCI-332</a:t>
            </a:r>
            <a:endParaRPr dirty="0"/>
          </a:p>
        </p:txBody>
      </p:sp>
      <p:sp>
        <p:nvSpPr>
          <p:cNvPr id="13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AB47204F-76CF-4095-B346-50BC88CE8421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</a:t>
            </a:fld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Instructors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Mona Rizvi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TAs: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Ondassyn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Abdrakhmanov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Anuar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Otynshin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Format</a:t>
            </a:r>
            <a:endParaRPr lang="en-US"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Lecture 1-2 times a week</a:t>
            </a:r>
            <a:endParaRPr lang="en-US"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Labs 1-2 times a week</a:t>
            </a:r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Format</a:t>
            </a:r>
            <a:endParaRPr lang="en-US" sz="2400"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Operating Systems Concepts</a:t>
            </a:r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Systems Programming</a:t>
            </a:r>
          </a:p>
          <a:p>
            <a:pPr indent="-182160">
              <a:buClr>
                <a:srgbClr val="CCB400"/>
              </a:buClr>
              <a:buSzPct val="70000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File System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F277A199-A1B1-41D6-8B14-DBBD4F60A735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10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Absolute path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path to a file starting from root (/)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/home/maerizvi/OS/file.c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Relative path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path to a file starting from the </a:t>
            </a:r>
            <a:r>
              <a:rPr lang="en-US" sz="2200" i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current working directory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	   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OS/file.c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   (the current directory)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./a.out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 (the parent directory)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../user2/homework.c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~ 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(the user’s home directory)</a:t>
            </a:r>
            <a:endParaRPr/>
          </a:p>
          <a:p>
            <a:pPr marL="91440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File names are case sensitive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Shells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FDEFC1E2-2B04-40A4-BFE9-A790E86B9331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11</a:t>
            </a:fld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301680" y="1620360"/>
            <a:ext cx="8664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</a:t>
            </a:r>
            <a:r>
              <a:rPr lang="en-US" sz="27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</a:t>
            </a: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a special type of program that runs in the terminal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Executes programs</a:t>
            </a:r>
            <a:endParaRPr dirty="0"/>
          </a:p>
          <a:p>
            <a:pPr marL="1074960" lvl="2" indent="-34272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"/>
            </a:pPr>
            <a:r>
              <a:rPr lang="en-US" sz="20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Commands such as </a:t>
            </a:r>
            <a:r>
              <a:rPr lang="en-US" sz="20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</a:t>
            </a:r>
            <a:r>
              <a:rPr lang="en-US" sz="20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</a:t>
            </a:r>
            <a:r>
              <a:rPr lang="en-US" sz="20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cd</a:t>
            </a:r>
            <a:r>
              <a:rPr lang="en-US" sz="20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</a:t>
            </a:r>
            <a:r>
              <a:rPr lang="en-US" sz="20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pwd</a:t>
            </a:r>
            <a:r>
              <a:rPr lang="en-US" sz="20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are simply programs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Shells include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sh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csh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bash,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ksh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etc.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Programming language constructs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E.g., loops, if/else, variables (syntax varies by shell)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Shells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EA6D599-DE54-4791-A828-21C4072C50A7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12</a:t>
            </a:fld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301680" y="1620360"/>
            <a:ext cx="8664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 script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shell program in a file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script can be executed directly (with the right permissions)</a:t>
            </a:r>
            <a:endParaRPr/>
          </a:p>
          <a:p>
            <a:pPr marL="1074960" lvl="2" indent="-34272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"/>
            </a:pP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script can also be run by passing it as an argument to the shell program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 special characters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733C42DC-6B7C-457B-9090-FE1BCE624A9A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13</a:t>
            </a:fld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179640" y="1608840"/>
            <a:ext cx="8856360" cy="47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	   redirect input (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stdin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myprog &lt; file1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Calls to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scanf, fgets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etc. in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myprog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will read from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file1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	   redirect output (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stdout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echo “Hello world” &gt; file2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Hello, world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will become the contents of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file2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file2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will be created or overwritten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Calls to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printf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puts,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etc. in a program will be written to the specified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 special characters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F343BB1-A203-4DF7-8E83-D58DA459BBC9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14</a:t>
            </a:fld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179640" y="1642680"/>
            <a:ext cx="8856360" cy="47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&gt;&gt;</a:t>
            </a: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   redirect </a:t>
            </a:r>
            <a:r>
              <a:rPr lang="en-US" sz="27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stdout</a:t>
            </a: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the end of a file (append)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|</a:t>
            </a: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	   pipe 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redirect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stdout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of a program to 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stdin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of another program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cat file3.c | grep “if” |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wc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commands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9C85F86E-9FD2-4033-BFFD-3CC1AB616CDE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15</a:t>
            </a:fld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299880" y="171324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Programs, distinct from the OS, commonly included with the 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Practiced with the common ones in the lab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cd, pwd, ls, rm, cp, mkdir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commands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7902D2E2-F469-408D-9871-8D15A138BDF9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16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299880" y="171324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 the command-line (i.e., in a shell), run a program/command by typing its filename followed by any </a:t>
            </a:r>
            <a:r>
              <a:rPr lang="en-US" sz="27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command-line arguments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If the program is not found in the </a:t>
            </a:r>
            <a:r>
              <a:rPr lang="en-US" sz="2400" b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PATH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then the path to the executable file must be used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PATH</a:t>
            </a:r>
            <a:r>
              <a:rPr lang="en-US" sz="24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 a special variable that lists all the directories that should be searched for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commands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5769FDA-9B59-409A-8038-94615C75C616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17</a:t>
            </a:fld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files have a set of a permissions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Directories, devices, etc. are also files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Files with execute permission can be run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Actual executable nature does not matter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File extension does not matter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3945600" y="3465000"/>
            <a:ext cx="5026680" cy="2939760"/>
          </a:xfrm>
          <a:prstGeom prst="rect">
            <a:avLst/>
          </a:prstGeom>
          <a:ln>
            <a:noFill/>
          </a:ln>
        </p:spPr>
      </p:pic>
      <p:sp>
        <p:nvSpPr>
          <p:cNvPr id="210" name="CustomShape 6"/>
          <p:cNvSpPr/>
          <p:nvPr/>
        </p:nvSpPr>
        <p:spPr>
          <a:xfrm>
            <a:off x="368280" y="6401160"/>
            <a:ext cx="3331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from linuxcommand.org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commands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A42881C-5C5F-45F1-BB36-DEDBE7300BFE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18</a:t>
            </a:fld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301680" y="1625760"/>
            <a:ext cx="8503200" cy="44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Change file permissions with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chmod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Interpret each triple (owner, group, all) as 3 bits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chmod 640 file.c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 the file owner read and write permission 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110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 the group just read permission 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100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 everyone else no permissions 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560" indent="-456840">
              <a:lnSpc>
                <a:spcPct val="100000"/>
              </a:lnSpc>
              <a:buClr>
                <a:srgbClr val="D16349"/>
              </a:buClr>
              <a:buSzPct val="85000"/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chmod +x file.c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This style adds execute permission to every triple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What Is An Operating System (1)</a:t>
            </a:r>
          </a:p>
        </p:txBody>
      </p:sp>
      <p:sp>
        <p:nvSpPr>
          <p:cNvPr id="100355" name="Rectangle 1027"/>
          <p:cNvSpPr>
            <a:spLocks noChangeArrowheads="1"/>
          </p:cNvSpPr>
          <p:nvPr/>
        </p:nvSpPr>
        <p:spPr bwMode="auto">
          <a:xfrm>
            <a:off x="796925" y="1439863"/>
            <a:ext cx="83470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A modern computer consists of: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altLang="ru-RU" sz="2800" dirty="0">
              <a:solidFill>
                <a:srgbClr val="000000"/>
              </a:solidFill>
              <a:latin typeface="Arial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One or more processors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Main memory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Disks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Printers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Various input/output devices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Managing all these components requires a layer of software – the </a:t>
            </a:r>
            <a:r>
              <a:rPr lang="en-US" altLang="ru-RU" sz="2800" b="1" dirty="0">
                <a:solidFill>
                  <a:srgbClr val="000000"/>
                </a:solidFill>
                <a:latin typeface="Arial" charset="0"/>
              </a:rPr>
              <a:t>operating system</a:t>
            </a:r>
          </a:p>
        </p:txBody>
      </p:sp>
      <p:sp>
        <p:nvSpPr>
          <p:cNvPr id="100356" name="Rectangle 1028"/>
          <p:cNvSpPr>
            <a:spLocks noChangeArrowheads="1"/>
          </p:cNvSpPr>
          <p:nvPr/>
        </p:nvSpPr>
        <p:spPr bwMode="auto">
          <a:xfrm>
            <a:off x="215900" y="6424612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29705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Resources/References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7C4E0EE2-2218-4397-B280-C6608527CBDE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</a:t>
            </a:fld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Operating Systems Concepts 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by Silberschatz, Galvin and Gagne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Modern Operating Systems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by Tanenbaum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Advanced Programming in the UNIX Environment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by Stevens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What Is An Operating System (2)</a:t>
            </a:r>
          </a:p>
        </p:txBody>
      </p:sp>
      <p:sp>
        <p:nvSpPr>
          <p:cNvPr id="102403" name="Rectangle 1027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Arial" charset="0"/>
              </a:rPr>
              <a:t>Figure 1-1. Where the operating system fits in.</a:t>
            </a:r>
          </a:p>
        </p:txBody>
      </p:sp>
      <p:sp>
        <p:nvSpPr>
          <p:cNvPr id="102404" name="Rectangle 1028"/>
          <p:cNvSpPr>
            <a:spLocks noChangeArrowheads="1"/>
          </p:cNvSpPr>
          <p:nvPr/>
        </p:nvSpPr>
        <p:spPr bwMode="auto">
          <a:xfrm>
            <a:off x="215900" y="6424612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2405" name="Picture 1029" descr="D:\b\b4\IBM\01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647345"/>
            <a:ext cx="6800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ChangeArrowheads="1"/>
          </p:cNvSpPr>
          <p:nvPr/>
        </p:nvSpPr>
        <p:spPr bwMode="auto">
          <a:xfrm>
            <a:off x="215900" y="25167"/>
            <a:ext cx="9144000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rgbClr val="FF0000"/>
                </a:solidFill>
                <a:latin typeface="Arial" charset="0"/>
              </a:rPr>
              <a:t>The Operating System as an Extended Machine</a:t>
            </a:r>
          </a:p>
        </p:txBody>
      </p:sp>
      <p:sp>
        <p:nvSpPr>
          <p:cNvPr id="104451" name="Rectangle 1027"/>
          <p:cNvSpPr>
            <a:spLocks noChangeArrowheads="1"/>
          </p:cNvSpPr>
          <p:nvPr/>
        </p:nvSpPr>
        <p:spPr bwMode="auto">
          <a:xfrm>
            <a:off x="0" y="54546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1-2. Operating systems turn ugly hardware into beautiful abstractions.</a:t>
            </a:r>
          </a:p>
        </p:txBody>
      </p:sp>
      <p:sp>
        <p:nvSpPr>
          <p:cNvPr id="104452" name="Rectangle 1028"/>
          <p:cNvSpPr>
            <a:spLocks noChangeArrowheads="1"/>
          </p:cNvSpPr>
          <p:nvPr/>
        </p:nvSpPr>
        <p:spPr bwMode="auto">
          <a:xfrm>
            <a:off x="215900" y="6437312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4453" name="Picture 1029" descr="D:\b\b4\IBM\01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609725"/>
            <a:ext cx="59817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36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176169" y="91283"/>
            <a:ext cx="9144000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rgbClr val="FF0000"/>
                </a:solidFill>
                <a:latin typeface="Arial" charset="0"/>
              </a:rPr>
              <a:t>The Operating System as a Resource Manager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863600" y="2138363"/>
            <a:ext cx="7507288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2667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381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>
                <a:solidFill>
                  <a:srgbClr val="000000"/>
                </a:solidFill>
                <a:latin typeface="Arial" charset="0"/>
              </a:rPr>
              <a:t>Allow multiple programs to run at the same time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>
                <a:solidFill>
                  <a:srgbClr val="000000"/>
                </a:solidFill>
                <a:latin typeface="Arial" charset="0"/>
              </a:rPr>
              <a:t>Manage and protect memory, I/O devices, and other resources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>
                <a:solidFill>
                  <a:srgbClr val="000000"/>
                </a:solidFill>
                <a:latin typeface="Arial" charset="0"/>
              </a:rPr>
              <a:t>Includes multiplexing (sharing) resources in two different ways: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Arial" charset="0"/>
              <a:buChar char="•"/>
            </a:pPr>
            <a:r>
              <a:rPr lang="en-US" altLang="ru-RU">
                <a:solidFill>
                  <a:srgbClr val="000000"/>
                </a:solidFill>
                <a:latin typeface="Arial" charset="0"/>
              </a:rPr>
              <a:t>In time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Arial" charset="0"/>
              <a:buChar char="•"/>
            </a:pPr>
            <a:r>
              <a:rPr lang="en-US" altLang="ru-RU">
                <a:solidFill>
                  <a:srgbClr val="000000"/>
                </a:solidFill>
                <a:latin typeface="Arial" charset="0"/>
              </a:rPr>
              <a:t>In space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6465887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</p:spTree>
    <p:extLst>
      <p:ext uri="{BB962C8B-B14F-4D97-AF65-F5344CB8AC3E}">
        <p14:creationId xmlns:p14="http://schemas.microsoft.com/office/powerpoint/2010/main" val="23593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Coming up …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E3D40ADD-A35E-4054-B9C9-9051FA9A6484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23</a:t>
            </a:fld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301680" y="1628640"/>
            <a:ext cx="8503200" cy="446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100000"/>
              </a:lnSpc>
              <a:buClr>
                <a:srgbClr val="D1634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Processes</a:t>
            </a:r>
          </a:p>
          <a:p>
            <a:pPr marL="457920" indent="-457200">
              <a:lnSpc>
                <a:spcPct val="100000"/>
              </a:lnSpc>
              <a:buClr>
                <a:srgbClr val="D1634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 system-call level I/O</a:t>
            </a:r>
          </a:p>
          <a:p>
            <a:pPr marL="457920" indent="-457200">
              <a:lnSpc>
                <a:spcPct val="100000"/>
              </a:lnSpc>
              <a:buClr>
                <a:srgbClr val="D1634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 shell scripts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History of Operating Systems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133475" y="1751013"/>
            <a:ext cx="8010525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Generations: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(1945–55) Vacuum Tubes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(1955–65) Transistors and Batch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(1965–1980) Integrated Circuits (ICs)and  Multiprogramming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(1980–Present) Personal Computers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6465887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</p:spTree>
    <p:extLst>
      <p:ext uri="{BB962C8B-B14F-4D97-AF65-F5344CB8AC3E}">
        <p14:creationId xmlns:p14="http://schemas.microsoft.com/office/powerpoint/2010/main" val="366898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Transistors and Batch Systems (1)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4952622"/>
            <a:ext cx="9144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1-3. An early batch system. </a:t>
            </a:r>
            <a:br>
              <a:rPr lang="en-US" altLang="ru-RU" dirty="0">
                <a:solidFill>
                  <a:srgbClr val="000000"/>
                </a:solidFill>
                <a:latin typeface="Arial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(a) Programmers bring cards to 1401. </a:t>
            </a:r>
            <a:br>
              <a:rPr lang="en-US" altLang="ru-RU" dirty="0">
                <a:solidFill>
                  <a:srgbClr val="000000"/>
                </a:solidFill>
                <a:latin typeface="Arial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(b)1401 reads batch of jobs onto tape.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6468306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0597" name="Picture 5" descr="D:\b\b4\IBM\01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341563"/>
            <a:ext cx="677862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8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Transistors and Batch Systems (2)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0" y="5015706"/>
            <a:ext cx="870777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1-3. (c) Operator carries input tape to 7094. </a:t>
            </a:r>
            <a:br>
              <a:rPr lang="en-US" altLang="ru-RU" dirty="0">
                <a:solidFill>
                  <a:srgbClr val="000000"/>
                </a:solidFill>
                <a:latin typeface="Arial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(d) 7094 does computing. (e) Operator carries output tape to 1401. (f) 1401 prints output. 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6483349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2645" name="Picture 5" descr="D:\b\b4\IBM\01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341563"/>
            <a:ext cx="677862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622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Transistors and Batch Systems (4)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0" y="5456623"/>
            <a:ext cx="9144000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1-4. Structure of a typical FMS job.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6481573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5717" name="Picture 5" descr="D:\b\b4\IBM\01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527175"/>
            <a:ext cx="6388100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4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502710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1-5. A multiprogramming system </a:t>
            </a:r>
            <a:br>
              <a:rPr lang="en-US" altLang="ru-RU" dirty="0">
                <a:solidFill>
                  <a:srgbClr val="000000"/>
                </a:solidFill>
                <a:latin typeface="Arial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with three jobs in memory.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rgbClr val="FF0000"/>
                </a:solidFill>
                <a:latin typeface="Arial" charset="0"/>
              </a:rPr>
              <a:t>ICs and Multiprogramming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15900" y="6423287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17765" name="Picture 5" descr="D:\b\b4\IBM\01-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2266950"/>
            <a:ext cx="31527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83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Computer Hardware Review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501332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1-6. Some of the components </a:t>
            </a:r>
            <a:br>
              <a:rPr lang="en-US" altLang="ru-RU" dirty="0">
                <a:solidFill>
                  <a:srgbClr val="000000"/>
                </a:solidFill>
                <a:latin typeface="Arial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of a simple personal computer.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646479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9813" name="Picture 5" descr="D:\b\b4\IBM\01-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228850"/>
            <a:ext cx="8150225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7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 Structure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CF305B1-BA8D-4D6A-9F83-6B506F769610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Active lab attendance is required</a:t>
            </a:r>
            <a:endParaRPr dirty="0"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10% of course grade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 work itself will usually not be graded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will be graded by your attendance and work in class, as judged by the instructor and/or TA in the lab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 work should always be completed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are responsible for the content of labs on tests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Often related to or included in </a:t>
            </a:r>
            <a:r>
              <a:rPr lang="en-US" sz="2200" strike="noStrike" spc="-1" dirty="0" err="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homeworks</a:t>
            </a:r>
            <a:r>
              <a:rPr lang="en-US" sz="2200" strike="noStrike" spc="-1" dirty="0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then tests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CPU Pipelining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5059952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1-7. (a) A three-stage pipeline. (b) A superscalar CPU.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6448016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21861" name="Picture 5" descr="D:\b\b4\IBM\01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347913"/>
            <a:ext cx="71215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07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5295901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1-8. (a) A quad-core chip with a shared L2 cache. </a:t>
            </a:r>
            <a:br>
              <a:rPr lang="en-US" altLang="ru-RU" dirty="0">
                <a:solidFill>
                  <a:srgbClr val="000000"/>
                </a:solidFill>
                <a:latin typeface="Arial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(b) A quad-core chip with separate L2 caches.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Multithreaded and Multicore Chips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15900" y="6386514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3909" name="Picture 5" descr="D:\b\b4\IBM\01-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814513"/>
            <a:ext cx="51054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97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536440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1-9. A typical memory hierarchy. </a:t>
            </a:r>
            <a:br>
              <a:rPr lang="en-US" altLang="ru-RU" dirty="0">
                <a:solidFill>
                  <a:srgbClr val="000000"/>
                </a:solidFill>
                <a:latin typeface="Arial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The numbers are very rough approximations.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Memory (1)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15900" y="6437312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5957" name="Picture 5" descr="D:\b\b4\IBM\01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38781"/>
            <a:ext cx="83058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53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ChangeArrowheads="1"/>
          </p:cNvSpPr>
          <p:nvPr/>
        </p:nvSpPr>
        <p:spPr bwMode="auto">
          <a:xfrm>
            <a:off x="558800" y="1501775"/>
            <a:ext cx="8585200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 sz="2800">
                <a:solidFill>
                  <a:srgbClr val="000000"/>
                </a:solidFill>
                <a:latin typeface="Arial" charset="0"/>
              </a:rPr>
              <a:t>Questions when dealing with cache: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ru-RU" sz="28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>
                <a:solidFill>
                  <a:srgbClr val="000000"/>
                </a:solidFill>
                <a:latin typeface="Arial" charset="0"/>
              </a:rPr>
              <a:t>When to put a new item into the cache.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>
                <a:solidFill>
                  <a:srgbClr val="000000"/>
                </a:solidFill>
                <a:latin typeface="Arial" charset="0"/>
              </a:rPr>
              <a:t>Which cache line to put the new item in.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>
                <a:solidFill>
                  <a:srgbClr val="000000"/>
                </a:solidFill>
                <a:latin typeface="Arial" charset="0"/>
              </a:rPr>
              <a:t>Which item to remove from the cache when a slot is needed.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>
                <a:solidFill>
                  <a:srgbClr val="000000"/>
                </a:solidFill>
                <a:latin typeface="Arial" charset="0"/>
              </a:rPr>
              <a:t>Where to put a newly evicted item in the larger memory.</a:t>
            </a:r>
          </a:p>
        </p:txBody>
      </p:sp>
      <p:sp>
        <p:nvSpPr>
          <p:cNvPr id="128003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Memory (2)</a:t>
            </a:r>
          </a:p>
        </p:txBody>
      </p:sp>
      <p:sp>
        <p:nvSpPr>
          <p:cNvPr id="128004" name="Rectangle 1028"/>
          <p:cNvSpPr>
            <a:spLocks noChangeArrowheads="1"/>
          </p:cNvSpPr>
          <p:nvPr/>
        </p:nvSpPr>
        <p:spPr bwMode="auto">
          <a:xfrm>
            <a:off x="215900" y="6424612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825909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Arial" charset="0"/>
              </a:rPr>
              <a:t>Figure 1-10. Structure of a disk drive.</a:t>
            </a:r>
          </a:p>
        </p:txBody>
      </p:sp>
      <p:sp>
        <p:nvSpPr>
          <p:cNvPr id="130051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Disks</a:t>
            </a:r>
          </a:p>
        </p:txBody>
      </p:sp>
      <p:sp>
        <p:nvSpPr>
          <p:cNvPr id="130052" name="Rectangle 1028"/>
          <p:cNvSpPr>
            <a:spLocks noChangeArrowheads="1"/>
          </p:cNvSpPr>
          <p:nvPr/>
        </p:nvSpPr>
        <p:spPr bwMode="auto">
          <a:xfrm>
            <a:off x="215900" y="6424612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0053" name="Picture 1029" descr="D:\b\b4\IBM\01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695450"/>
            <a:ext cx="69818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5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54038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1-11. (a) The steps in starting an I/O device and </a:t>
            </a:r>
            <a:br>
              <a:rPr lang="en-US" altLang="ru-RU" dirty="0">
                <a:solidFill>
                  <a:srgbClr val="000000"/>
                </a:solidFill>
                <a:latin typeface="Arial" charset="0"/>
              </a:rPr>
            </a:b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getting an interrupt. 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I/O Devices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15900" y="6480175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5741988" y="1644650"/>
            <a:ext cx="3049587" cy="3768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2104" name="Picture 8" descr="D:\b\b4\IBM\01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79600"/>
            <a:ext cx="72866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60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rgbClr val="FF0000"/>
                </a:solidFill>
                <a:latin typeface="Arial" charset="0"/>
              </a:rPr>
              <a:t>1.4 The Operating System Zoo</a:t>
            </a:r>
          </a:p>
        </p:txBody>
      </p:sp>
      <p:sp>
        <p:nvSpPr>
          <p:cNvPr id="138243" name="Rectangle 1027"/>
          <p:cNvSpPr>
            <a:spLocks noChangeArrowheads="1"/>
          </p:cNvSpPr>
          <p:nvPr/>
        </p:nvSpPr>
        <p:spPr bwMode="auto">
          <a:xfrm>
            <a:off x="691957" y="1409700"/>
            <a:ext cx="8093075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Mainframe operating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Server operating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Multiprocessor operating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Personal computer operating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Handheld operating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Embedded operating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Sensor node operating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Real-time operating systems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Smart card operating systems</a:t>
            </a:r>
          </a:p>
        </p:txBody>
      </p:sp>
      <p:sp>
        <p:nvSpPr>
          <p:cNvPr id="138244" name="Rectangle 1028"/>
          <p:cNvSpPr>
            <a:spLocks noChangeArrowheads="1"/>
          </p:cNvSpPr>
          <p:nvPr/>
        </p:nvSpPr>
        <p:spPr bwMode="auto">
          <a:xfrm>
            <a:off x="0" y="6463222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</p:spTree>
    <p:extLst>
      <p:ext uri="{BB962C8B-B14F-4D97-AF65-F5344CB8AC3E}">
        <p14:creationId xmlns:p14="http://schemas.microsoft.com/office/powerpoint/2010/main" val="20459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ChangeArrowheads="1"/>
          </p:cNvSpPr>
          <p:nvPr/>
        </p:nvSpPr>
        <p:spPr bwMode="auto">
          <a:xfrm>
            <a:off x="750888" y="1606229"/>
            <a:ext cx="839311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2667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381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Processes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Address spaces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Files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 err="1">
                <a:solidFill>
                  <a:srgbClr val="000000"/>
                </a:solidFill>
                <a:latin typeface="Arial" charset="0"/>
              </a:rPr>
              <a:t>Input/Output</a:t>
            </a:r>
            <a:endParaRPr lang="en-US" altLang="ru-RU" sz="2800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Protection (Security)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US" altLang="ru-RU" sz="2800" dirty="0">
                <a:solidFill>
                  <a:srgbClr val="000000"/>
                </a:solidFill>
                <a:latin typeface="Arial" charset="0"/>
              </a:rPr>
              <a:t>The shell</a:t>
            </a:r>
          </a:p>
        </p:txBody>
      </p:sp>
      <p:sp>
        <p:nvSpPr>
          <p:cNvPr id="140291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rgbClr val="FF0000"/>
                </a:solidFill>
                <a:latin typeface="Arial" charset="0"/>
              </a:rPr>
              <a:t>1.5 Operating System Concepts</a:t>
            </a:r>
          </a:p>
        </p:txBody>
      </p:sp>
      <p:sp>
        <p:nvSpPr>
          <p:cNvPr id="140292" name="Rectangle 1028"/>
          <p:cNvSpPr>
            <a:spLocks noChangeArrowheads="1"/>
          </p:cNvSpPr>
          <p:nvPr/>
        </p:nvSpPr>
        <p:spPr bwMode="auto">
          <a:xfrm>
            <a:off x="215900" y="6431676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619737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rgbClr val="FF0000"/>
                </a:solidFill>
                <a:latin typeface="Arial" charset="0"/>
              </a:rPr>
              <a:t>1.5.1 Processes</a:t>
            </a:r>
          </a:p>
        </p:txBody>
      </p:sp>
      <p:sp>
        <p:nvSpPr>
          <p:cNvPr id="142339" name="Rectangle 1027"/>
          <p:cNvSpPr>
            <a:spLocks noChangeArrowheads="1"/>
          </p:cNvSpPr>
          <p:nvPr/>
        </p:nvSpPr>
        <p:spPr bwMode="auto">
          <a:xfrm>
            <a:off x="0" y="1487488"/>
            <a:ext cx="9144000" cy="503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1-13. A process tree. Process A created two child processes, B and C. Process B created three child processes, D, E, and F.</a:t>
            </a:r>
          </a:p>
        </p:txBody>
      </p:sp>
      <p:sp>
        <p:nvSpPr>
          <p:cNvPr id="142340" name="Rectangle 1028"/>
          <p:cNvSpPr>
            <a:spLocks noChangeArrowheads="1"/>
          </p:cNvSpPr>
          <p:nvPr/>
        </p:nvSpPr>
        <p:spPr bwMode="auto">
          <a:xfrm>
            <a:off x="0" y="6434137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42341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424113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6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0" y="5951282"/>
            <a:ext cx="91440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381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1-14. A file system for a university department.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0"/>
            <a:ext cx="9144000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rgbClr val="FF0000"/>
                </a:solidFill>
                <a:latin typeface="Arial" charset="0"/>
              </a:rPr>
              <a:t>1.5.3 Files (1)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15900" y="6433882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4389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543306"/>
            <a:ext cx="64706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8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Coursework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0CB395D5-EBAF-4BBA-A4D4-61CE829B34B1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</a:t>
            </a:fld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301680" y="1634040"/>
            <a:ext cx="8503200" cy="44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Many of the concepts can be difficult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Best understood through the practical examples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Many of the programming assignments will be demanding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Lots of frustration, testing, debugging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Cannot do them the night before they are due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65587" y="4806577"/>
            <a:ext cx="8212823" cy="85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1-15. 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Files (2)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215898" y="6406509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640047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28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488876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Arial" charset="0"/>
              </a:rPr>
              <a:t>Figure 1-16. Two processes connected by a pipe.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600">
                <a:solidFill>
                  <a:srgbClr val="FF0000"/>
                </a:solidFill>
                <a:latin typeface="Arial" charset="0"/>
              </a:rPr>
              <a:t>Files (3)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215899" y="6450719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ru-RU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8485" name="Picture 5" descr="D:\b\b4\IBM\01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31490"/>
            <a:ext cx="28003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2391" y="1702415"/>
            <a:ext cx="8379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Special files make I/O devices look like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i="1" dirty="0"/>
              <a:t>pipe</a:t>
            </a:r>
            <a:r>
              <a:rPr lang="en-US" sz="3200" dirty="0"/>
              <a:t> is another special kind of file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671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Work independently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D6AF2D9-2D26-4CA5-BBE7-872A3C667E15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</a:t>
            </a:fld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301680" y="1642680"/>
            <a:ext cx="8503200" cy="44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Collaborate with your peers in labs …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 do the homeworks yourself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If you use an online resource for some section of code in a homework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Comment the code to say what part(s) came from where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Put a note in your homework report/README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Tests will heavily focus on knowledge you gained by doing the lab exercises and homework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Prepare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22B4306-5DD0-4C99-B0CD-FE18D2B54865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</a:t>
            </a:fld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301680" y="1625760"/>
            <a:ext cx="8503200" cy="44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Load a UNIX-flavor OS on your own computer (if you don’t run one already)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Dual boot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Virtual machine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Boot from USB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Get used to using a shell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Learn to understand 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man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pages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Learn to use a terminal-based text editor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vi/vim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nano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Operating System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9AAB883-3442-40D9-BC95-84D037A96070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301680" y="1591560"/>
            <a:ext cx="8503200" cy="450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software that controls the hardware and resources of a computer system: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Controls access to CPU(s), allowing multiple programs to run at the same time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Manages access to the memory and other hardware/devices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Provides a consistent interface to OS functionality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System calls –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functions that directly invoke the operating system, e.g.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read(), malloc()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ontent Placeholder 6"/>
          <p:cNvPicPr/>
          <p:nvPr/>
        </p:nvPicPr>
        <p:blipFill>
          <a:blip r:embed="rId2"/>
          <a:stretch/>
        </p:blipFill>
        <p:spPr>
          <a:xfrm>
            <a:off x="251640" y="188640"/>
            <a:ext cx="8568360" cy="617544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158400" y="188640"/>
            <a:ext cx="2219040" cy="15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Family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Tree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(Wikipedia)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File System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F7C8C42-C8DA-499B-B2D8-7838031ECE62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9</a:t>
            </a:fld>
            <a:endParaRPr/>
          </a:p>
        </p:txBody>
      </p:sp>
      <p:pic>
        <p:nvPicPr>
          <p:cNvPr id="175" name="Content Placeholder 8"/>
          <p:cNvPicPr/>
          <p:nvPr/>
        </p:nvPicPr>
        <p:blipFill>
          <a:blip r:embed="rId2"/>
          <a:stretch/>
        </p:blipFill>
        <p:spPr>
          <a:xfrm>
            <a:off x="971640" y="1556640"/>
            <a:ext cx="7207200" cy="484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925</TotalTime>
  <Words>1967</Words>
  <Application>Microsoft Office PowerPoint</Application>
  <PresentationFormat>On-screen Show (4:3)</PresentationFormat>
  <Paragraphs>267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Courier New</vt:lpstr>
      <vt:lpstr>Georgia</vt:lpstr>
      <vt:lpstr>StarSymbol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CSCI-232</dc:title>
  <dc:creator>Mona Rizvi</dc:creator>
  <cp:lastModifiedBy>Mona Rizvi</cp:lastModifiedBy>
  <cp:revision>50</cp:revision>
  <dcterms:created xsi:type="dcterms:W3CDTF">2017-01-12T10:01:29Z</dcterms:created>
  <dcterms:modified xsi:type="dcterms:W3CDTF">2020-01-21T14:15:45Z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