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5" r:id="rId2"/>
    <p:sldMasterId id="2147483757" r:id="rId3"/>
    <p:sldMasterId id="2147483769" r:id="rId4"/>
    <p:sldMasterId id="2147483781" r:id="rId5"/>
    <p:sldMasterId id="2147483793" r:id="rId6"/>
    <p:sldMasterId id="2147483805" r:id="rId7"/>
  </p:sldMasterIdLst>
  <p:notesMasterIdLst>
    <p:notesMasterId r:id="rId33"/>
  </p:notesMasterIdLst>
  <p:sldIdLst>
    <p:sldId id="284" r:id="rId8"/>
    <p:sldId id="285" r:id="rId9"/>
    <p:sldId id="286" r:id="rId10"/>
    <p:sldId id="258" r:id="rId11"/>
    <p:sldId id="259" r:id="rId12"/>
    <p:sldId id="260" r:id="rId13"/>
    <p:sldId id="261" r:id="rId14"/>
    <p:sldId id="283" r:id="rId15"/>
    <p:sldId id="262" r:id="rId16"/>
    <p:sldId id="263" r:id="rId17"/>
    <p:sldId id="287" r:id="rId18"/>
    <p:sldId id="293" r:id="rId19"/>
    <p:sldId id="288" r:id="rId20"/>
    <p:sldId id="289" r:id="rId21"/>
    <p:sldId id="291" r:id="rId22"/>
    <p:sldId id="290" r:id="rId23"/>
    <p:sldId id="294" r:id="rId24"/>
    <p:sldId id="295" r:id="rId25"/>
    <p:sldId id="296" r:id="rId26"/>
    <p:sldId id="298" r:id="rId27"/>
    <p:sldId id="300" r:id="rId28"/>
    <p:sldId id="301" r:id="rId29"/>
    <p:sldId id="302" r:id="rId30"/>
    <p:sldId id="303" r:id="rId31"/>
    <p:sldId id="297"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9" autoAdjust="0"/>
    <p:restoredTop sz="94612" autoAdjust="0"/>
  </p:normalViewPr>
  <p:slideViewPr>
    <p:cSldViewPr snapToGrid="0">
      <p:cViewPr varScale="1">
        <p:scale>
          <a:sx n="55" d="100"/>
          <a:sy n="55" d="100"/>
        </p:scale>
        <p:origin x="1532"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904AEB0-B469-415A-B582-300FA6021316}" type="datetimeFigureOut">
              <a:rPr lang="en-US"/>
              <a:pPr>
                <a:defRPr/>
              </a:pPr>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B05D816-8D53-4F07-A89C-DE290413D0BA}" type="slidenum">
              <a:rPr lang="en-US"/>
              <a:pPr>
                <a:defRPr/>
              </a:pPr>
              <a:t>‹#›</a:t>
            </a:fld>
            <a:endParaRPr lang="en-US"/>
          </a:p>
        </p:txBody>
      </p:sp>
    </p:spTree>
    <p:extLst>
      <p:ext uri="{BB962C8B-B14F-4D97-AF65-F5344CB8AC3E}">
        <p14:creationId xmlns:p14="http://schemas.microsoft.com/office/powerpoint/2010/main" val="207038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pPr>
              <a:defRPr/>
            </a:pPr>
            <a:fld id="{EB05D816-8D53-4F07-A89C-DE290413D0BA}" type="slidenum">
              <a:rPr lang="en-US" smtClean="0"/>
              <a:pPr>
                <a:defRPr/>
              </a:pPr>
              <a:t>24</a:t>
            </a:fld>
            <a:endParaRPr lang="en-US"/>
          </a:p>
        </p:txBody>
      </p:sp>
    </p:spTree>
    <p:extLst>
      <p:ext uri="{BB962C8B-B14F-4D97-AF65-F5344CB8AC3E}">
        <p14:creationId xmlns:p14="http://schemas.microsoft.com/office/powerpoint/2010/main" val="408852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Footer Placeholder 4"/>
          <p:cNvSpPr>
            <a:spLocks noGrp="1"/>
          </p:cNvSpPr>
          <p:nvPr>
            <p:ph type="ftr" sz="quarter" idx="10"/>
          </p:nvPr>
        </p:nvSpPr>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4185058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411A820-B9E2-4864-B00B-62744EE4AA1F}" type="slidenum">
              <a:rPr lang="en-US"/>
              <a:pPr>
                <a:defRPr/>
              </a:pPr>
              <a:t>‹#›</a:t>
            </a:fld>
            <a:endParaRPr lang="en-US"/>
          </a:p>
        </p:txBody>
      </p:sp>
    </p:spTree>
    <p:extLst>
      <p:ext uri="{BB962C8B-B14F-4D97-AF65-F5344CB8AC3E}">
        <p14:creationId xmlns:p14="http://schemas.microsoft.com/office/powerpoint/2010/main" val="3449511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2B3696F-2A62-4096-BE90-03834BE6328E}" type="slidenum">
              <a:rPr lang="en-US"/>
              <a:pPr>
                <a:defRPr/>
              </a:pPr>
              <a:t>‹#›</a:t>
            </a:fld>
            <a:endParaRPr lang="en-US"/>
          </a:p>
        </p:txBody>
      </p:sp>
    </p:spTree>
    <p:extLst>
      <p:ext uri="{BB962C8B-B14F-4D97-AF65-F5344CB8AC3E}">
        <p14:creationId xmlns:p14="http://schemas.microsoft.com/office/powerpoint/2010/main" val="2457719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407F5DA3-8AB5-4EEA-91B6-3670F9A050E2}" type="slidenum">
              <a:rPr lang="en-US"/>
              <a:pPr>
                <a:defRPr/>
              </a:pPr>
              <a:t>‹#›</a:t>
            </a:fld>
            <a:endParaRPr lang="en-US"/>
          </a:p>
        </p:txBody>
      </p:sp>
    </p:spTree>
    <p:extLst>
      <p:ext uri="{BB962C8B-B14F-4D97-AF65-F5344CB8AC3E}">
        <p14:creationId xmlns:p14="http://schemas.microsoft.com/office/powerpoint/2010/main" val="134154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336699"/>
                </a:solidFill>
                <a:latin typeface="Helvetica" pitchFamily="-84" charset="0"/>
                <a:cs typeface="+mn-cs"/>
              </a:rPr>
              <a:t>Operating System Concepts – 9</a:t>
            </a:r>
            <a:r>
              <a:rPr lang="en-US" sz="1000" b="1" baseline="30000">
                <a:solidFill>
                  <a:srgbClr val="336699"/>
                </a:solidFill>
                <a:latin typeface="Helvetica" pitchFamily="-84" charset="0"/>
                <a:cs typeface="+mn-cs"/>
              </a:rPr>
              <a:t>th</a:t>
            </a:r>
            <a:r>
              <a:rPr lang="en-US" sz="1000" b="1">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507155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147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3193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656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6050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2780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37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2996550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3552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01053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2659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842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336699"/>
                </a:solidFill>
                <a:latin typeface="Helvetica" pitchFamily="-84" charset="0"/>
                <a:cs typeface="+mn-cs"/>
              </a:rPr>
              <a:t>Operating System Concepts – 9</a:t>
            </a:r>
            <a:r>
              <a:rPr lang="en-US" sz="1000" b="1" baseline="30000">
                <a:solidFill>
                  <a:srgbClr val="336699"/>
                </a:solidFill>
                <a:latin typeface="Helvetica" pitchFamily="-84" charset="0"/>
                <a:cs typeface="+mn-cs"/>
              </a:rPr>
              <a:t>th</a:t>
            </a:r>
            <a:r>
              <a:rPr lang="en-US" sz="1000" b="1">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6005858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283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33708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1740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86488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45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F2FC063-C0DF-4A43-9217-92F16063E23C}" type="slidenum">
              <a:rPr lang="en-US"/>
              <a:pPr>
                <a:defRPr/>
              </a:pPr>
              <a:t>‹#›</a:t>
            </a:fld>
            <a:endParaRPr lang="en-US"/>
          </a:p>
        </p:txBody>
      </p:sp>
    </p:spTree>
    <p:extLst>
      <p:ext uri="{BB962C8B-B14F-4D97-AF65-F5344CB8AC3E}">
        <p14:creationId xmlns:p14="http://schemas.microsoft.com/office/powerpoint/2010/main" val="3025932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2895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85402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388209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02284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4979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336699"/>
                </a:solidFill>
                <a:latin typeface="Helvetica" pitchFamily="-84" charset="0"/>
                <a:cs typeface="+mn-cs"/>
              </a:rPr>
              <a:t>Operating System Concepts – 9</a:t>
            </a:r>
            <a:r>
              <a:rPr lang="en-US" sz="1000" b="1" baseline="30000">
                <a:solidFill>
                  <a:srgbClr val="336699"/>
                </a:solidFill>
                <a:latin typeface="Helvetica" pitchFamily="-84" charset="0"/>
                <a:cs typeface="+mn-cs"/>
              </a:rPr>
              <a:t>th</a:t>
            </a:r>
            <a:r>
              <a:rPr lang="en-US" sz="1000" b="1">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7774650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70761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438139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214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669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11F5C9D-7B43-41EE-A17C-31D975F5C77B}" type="slidenum">
              <a:rPr lang="en-US"/>
              <a:pPr>
                <a:defRPr/>
              </a:pPr>
              <a:t>‹#›</a:t>
            </a:fld>
            <a:endParaRPr lang="en-US"/>
          </a:p>
        </p:txBody>
      </p:sp>
    </p:spTree>
    <p:extLst>
      <p:ext uri="{BB962C8B-B14F-4D97-AF65-F5344CB8AC3E}">
        <p14:creationId xmlns:p14="http://schemas.microsoft.com/office/powerpoint/2010/main" val="17729767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90433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5116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29229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191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6016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48342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336699"/>
                </a:solidFill>
                <a:latin typeface="Helvetica" pitchFamily="-84" charset="0"/>
                <a:cs typeface="+mn-cs"/>
              </a:rPr>
              <a:t>Operating System Concepts – 9</a:t>
            </a:r>
            <a:r>
              <a:rPr lang="en-US" sz="1000" b="1" baseline="30000">
                <a:solidFill>
                  <a:srgbClr val="336699"/>
                </a:solidFill>
                <a:latin typeface="Helvetica" pitchFamily="-84" charset="0"/>
                <a:cs typeface="+mn-cs"/>
              </a:rPr>
              <a:t>th</a:t>
            </a:r>
            <a:r>
              <a:rPr lang="en-US" sz="1000" b="1">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5600961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10588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84378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6426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2556F08-2E96-4748-8542-259317B7E418}" type="slidenum">
              <a:rPr lang="en-US"/>
              <a:pPr>
                <a:defRPr/>
              </a:pPr>
              <a:t>‹#›</a:t>
            </a:fld>
            <a:endParaRPr lang="en-US"/>
          </a:p>
        </p:txBody>
      </p:sp>
    </p:spTree>
    <p:extLst>
      <p:ext uri="{BB962C8B-B14F-4D97-AF65-F5344CB8AC3E}">
        <p14:creationId xmlns:p14="http://schemas.microsoft.com/office/powerpoint/2010/main" val="22993993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62820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6153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9018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07243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5251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67626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3607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336699"/>
                </a:solidFill>
                <a:latin typeface="Helvetica" pitchFamily="-84" charset="0"/>
                <a:cs typeface="+mn-cs"/>
              </a:rPr>
              <a:t>Operating System Concepts – 9</a:t>
            </a:r>
            <a:r>
              <a:rPr lang="en-US" sz="1000" b="1" baseline="30000">
                <a:solidFill>
                  <a:srgbClr val="336699"/>
                </a:solidFill>
                <a:latin typeface="Helvetica" pitchFamily="-84" charset="0"/>
                <a:cs typeface="+mn-cs"/>
              </a:rPr>
              <a:t>th</a:t>
            </a:r>
            <a:r>
              <a:rPr lang="en-US" sz="1000" b="1">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5221558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96228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8920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5E0CB30-736C-4C80-80AA-B4DBE3D32717}" type="slidenum">
              <a:rPr lang="en-US"/>
              <a:pPr>
                <a:defRPr/>
              </a:pPr>
              <a:t>‹#›</a:t>
            </a:fld>
            <a:endParaRPr lang="en-US"/>
          </a:p>
        </p:txBody>
      </p:sp>
    </p:spTree>
    <p:extLst>
      <p:ext uri="{BB962C8B-B14F-4D97-AF65-F5344CB8AC3E}">
        <p14:creationId xmlns:p14="http://schemas.microsoft.com/office/powerpoint/2010/main" val="27490643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6066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06747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86460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8860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52788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32089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507329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2252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grpSp>
      <p:sp>
        <p:nvSpPr>
          <p:cNvPr id="7" name="Text Box 7"/>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336699"/>
                </a:solidFill>
                <a:latin typeface="Helvetica" pitchFamily="-84" charset="0"/>
                <a:cs typeface="+mn-cs"/>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336699"/>
                </a:solidFill>
                <a:latin typeface="Helvetica" pitchFamily="-84" charset="0"/>
                <a:cs typeface="+mn-cs"/>
              </a:rPr>
              <a:t>Operating System Concepts – 9</a:t>
            </a:r>
            <a:r>
              <a:rPr lang="en-US" sz="1000" b="1" baseline="30000">
                <a:solidFill>
                  <a:srgbClr val="336699"/>
                </a:solidFill>
                <a:latin typeface="Helvetica" pitchFamily="-84" charset="0"/>
                <a:cs typeface="+mn-cs"/>
              </a:rPr>
              <a:t>th</a:t>
            </a:r>
            <a:r>
              <a:rPr lang="en-US" sz="1000" b="1">
                <a:solidFill>
                  <a:srgbClr val="336699"/>
                </a:solidFill>
                <a:latin typeface="Helvetica" pitchFamily="-84" charset="0"/>
                <a:cs typeface="+mn-cs"/>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eaLnBrk="0" hangingPunct="0">
              <a:defRPr/>
            </a:pPr>
            <a:endParaRPr lang="en-US">
              <a:solidFill>
                <a:srgbClr val="000000"/>
              </a:solidFill>
              <a:latin typeface="Verdana" pitchFamily="34" charset="0"/>
              <a:ea typeface="MS PGothic" pitchFamily="34" charset="-128"/>
              <a:cs typeface="+mn-cs"/>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42575263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979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C1793B4-F90B-41F1-B9C2-4CC8825591C8}" type="slidenum">
              <a:rPr lang="en-US"/>
              <a:pPr>
                <a:defRPr/>
              </a:pPr>
              <a:t>‹#›</a:t>
            </a:fld>
            <a:endParaRPr lang="en-US"/>
          </a:p>
        </p:txBody>
      </p:sp>
    </p:spTree>
    <p:extLst>
      <p:ext uri="{BB962C8B-B14F-4D97-AF65-F5344CB8AC3E}">
        <p14:creationId xmlns:p14="http://schemas.microsoft.com/office/powerpoint/2010/main" val="5539747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71878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11506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52332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74453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31307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60629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921894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04480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778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BE41C4A-C90E-4374-904C-E09E65C5FD19}" type="slidenum">
              <a:rPr lang="en-US"/>
              <a:pPr>
                <a:defRPr/>
              </a:pPr>
              <a:t>‹#›</a:t>
            </a:fld>
            <a:endParaRPr lang="en-US"/>
          </a:p>
        </p:txBody>
      </p:sp>
    </p:spTree>
    <p:extLst>
      <p:ext uri="{BB962C8B-B14F-4D97-AF65-F5344CB8AC3E}">
        <p14:creationId xmlns:p14="http://schemas.microsoft.com/office/powerpoint/2010/main" val="197749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Tanenbaum &amp; Bo,Modern  Operating Systems:4th ed., (c) 2013 Prentice-Hall, Inc. All rights reserved. </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F66D858-1174-4F66-B2C0-16E8DE06421D}" type="slidenum">
              <a:rPr lang="en-US"/>
              <a:pPr>
                <a:defRPr/>
              </a:pPr>
              <a:t>‹#›</a:t>
            </a:fld>
            <a:endParaRPr lang="en-US"/>
          </a:p>
        </p:txBody>
      </p:sp>
    </p:spTree>
    <p:extLst>
      <p:ext uri="{BB962C8B-B14F-4D97-AF65-F5344CB8AC3E}">
        <p14:creationId xmlns:p14="http://schemas.microsoft.com/office/powerpoint/2010/main" val="24178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390525" y="6356350"/>
            <a:ext cx="836295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ltLang="en-US"/>
              <a:t>Tanenbaum &amp; Bo,Modern  Operating Systems:4</a:t>
            </a:r>
            <a:r>
              <a:rPr lang="en-US" altLang="en-US" baseline="30000"/>
              <a:t>th</a:t>
            </a:r>
            <a:r>
              <a:rPr lang="en-US" altLang="en-US"/>
              <a:t> ed., (c) 2013 Prentice-Hall, Inc. All rights reserved. </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sldNum="0" hdr="0" dt="0"/>
  <p:txStyles>
    <p:title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Calibri" pitchFamily="34" charset="0"/>
        </a:defRPr>
      </a:lvl2pPr>
      <a:lvl3pPr algn="ctr" rtl="0" eaLnBrk="0" fontAlgn="base" hangingPunct="0">
        <a:spcBef>
          <a:spcPct val="0"/>
        </a:spcBef>
        <a:spcAft>
          <a:spcPct val="0"/>
        </a:spcAft>
        <a:defRPr sz="4400">
          <a:solidFill>
            <a:srgbClr val="FF0000"/>
          </a:solidFill>
          <a:latin typeface="Calibri" pitchFamily="34" charset="0"/>
        </a:defRPr>
      </a:lvl3pPr>
      <a:lvl4pPr algn="ctr" rtl="0" eaLnBrk="0" fontAlgn="base" hangingPunct="0">
        <a:spcBef>
          <a:spcPct val="0"/>
        </a:spcBef>
        <a:spcAft>
          <a:spcPct val="0"/>
        </a:spcAft>
        <a:defRPr sz="4400">
          <a:solidFill>
            <a:srgbClr val="FF0000"/>
          </a:solidFill>
          <a:latin typeface="Calibri" pitchFamily="34" charset="0"/>
        </a:defRPr>
      </a:lvl4pPr>
      <a:lvl5pPr algn="ctr" rtl="0" eaLnBrk="0" fontAlgn="base" hangingPunct="0">
        <a:spcBef>
          <a:spcPct val="0"/>
        </a:spcBef>
        <a:spcAft>
          <a:spcPct val="0"/>
        </a:spcAft>
        <a:defRPr sz="4400">
          <a:solidFill>
            <a:srgbClr val="FF0000"/>
          </a:solidFill>
          <a:latin typeface="Calibri" pitchFamily="34" charset="0"/>
        </a:defRPr>
      </a:lvl5pPr>
      <a:lvl6pPr marL="457200" algn="ctr" rtl="0" eaLnBrk="1" fontAlgn="base" hangingPunct="1">
        <a:spcBef>
          <a:spcPct val="0"/>
        </a:spcBef>
        <a:spcAft>
          <a:spcPct val="0"/>
        </a:spcAft>
        <a:defRPr sz="4400">
          <a:solidFill>
            <a:srgbClr val="FF0000"/>
          </a:solidFill>
          <a:latin typeface="Calibri" pitchFamily="34" charset="0"/>
        </a:defRPr>
      </a:lvl6pPr>
      <a:lvl7pPr marL="914400" algn="ctr" rtl="0" eaLnBrk="1" fontAlgn="base" hangingPunct="1">
        <a:spcBef>
          <a:spcPct val="0"/>
        </a:spcBef>
        <a:spcAft>
          <a:spcPct val="0"/>
        </a:spcAft>
        <a:defRPr sz="4400">
          <a:solidFill>
            <a:srgbClr val="FF0000"/>
          </a:solidFill>
          <a:latin typeface="Calibri" pitchFamily="34" charset="0"/>
        </a:defRPr>
      </a:lvl7pPr>
      <a:lvl8pPr marL="1371600" algn="ctr" rtl="0" eaLnBrk="1" fontAlgn="base" hangingPunct="1">
        <a:spcBef>
          <a:spcPct val="0"/>
        </a:spcBef>
        <a:spcAft>
          <a:spcPct val="0"/>
        </a:spcAft>
        <a:defRPr sz="4400">
          <a:solidFill>
            <a:srgbClr val="FF0000"/>
          </a:solidFill>
          <a:latin typeface="Calibri" pitchFamily="34" charset="0"/>
        </a:defRPr>
      </a:lvl8pPr>
      <a:lvl9pPr marL="1828800" algn="ctr" rtl="0" eaLnBrk="1" fontAlgn="base" hangingPunct="1">
        <a:spcBef>
          <a:spcPct val="0"/>
        </a:spcBef>
        <a:spcAft>
          <a:spcPct val="0"/>
        </a:spcAft>
        <a:defRPr sz="4400">
          <a:solidFill>
            <a:srgbClr val="FF000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006699"/>
                </a:solidFill>
                <a:latin typeface="Helvetica" pitchFamily="-84" charset="0"/>
                <a:cs typeface="+mn-cs"/>
              </a:rPr>
              <a:t>Operating System Concepts – 9</a:t>
            </a:r>
            <a:r>
              <a:rPr lang="en-US" sz="1000" b="1" baseline="30000">
                <a:solidFill>
                  <a:srgbClr val="006699"/>
                </a:solidFill>
                <a:latin typeface="Helvetica" pitchFamily="-84" charset="0"/>
                <a:cs typeface="+mn-cs"/>
              </a:rPr>
              <a:t>th</a:t>
            </a:r>
            <a:r>
              <a:rPr lang="en-US" sz="1000" b="1">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956065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006699"/>
                </a:solidFill>
                <a:latin typeface="Helvetica" pitchFamily="-84" charset="0"/>
                <a:cs typeface="+mn-cs"/>
              </a:rPr>
              <a:t>Operating System Concepts – 9</a:t>
            </a:r>
            <a:r>
              <a:rPr lang="en-US" sz="1000" b="1" baseline="30000">
                <a:solidFill>
                  <a:srgbClr val="006699"/>
                </a:solidFill>
                <a:latin typeface="Helvetica" pitchFamily="-84" charset="0"/>
                <a:cs typeface="+mn-cs"/>
              </a:rPr>
              <a:t>th</a:t>
            </a:r>
            <a:r>
              <a:rPr lang="en-US" sz="1000" b="1">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591045"/>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006699"/>
                </a:solidFill>
                <a:latin typeface="Helvetica" pitchFamily="-84" charset="0"/>
                <a:cs typeface="+mn-cs"/>
              </a:rPr>
              <a:t>Operating System Concepts – 9</a:t>
            </a:r>
            <a:r>
              <a:rPr lang="en-US" sz="1000" b="1" baseline="30000">
                <a:solidFill>
                  <a:srgbClr val="006699"/>
                </a:solidFill>
                <a:latin typeface="Helvetica" pitchFamily="-84" charset="0"/>
                <a:cs typeface="+mn-cs"/>
              </a:rPr>
              <a:t>th</a:t>
            </a:r>
            <a:r>
              <a:rPr lang="en-US" sz="1000" b="1">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958146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006699"/>
                </a:solidFill>
                <a:latin typeface="Helvetica" pitchFamily="-84" charset="0"/>
                <a:cs typeface="+mn-cs"/>
              </a:rPr>
              <a:t>Operating System Concepts – 9</a:t>
            </a:r>
            <a:r>
              <a:rPr lang="en-US" sz="1000" b="1" baseline="30000">
                <a:solidFill>
                  <a:srgbClr val="006699"/>
                </a:solidFill>
                <a:latin typeface="Helvetica" pitchFamily="-84" charset="0"/>
                <a:cs typeface="+mn-cs"/>
              </a:rPr>
              <a:t>th</a:t>
            </a:r>
            <a:r>
              <a:rPr lang="en-US" sz="1000" b="1">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380384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006699"/>
                </a:solidFill>
                <a:latin typeface="Helvetica" pitchFamily="-84" charset="0"/>
                <a:cs typeface="+mn-cs"/>
              </a:rPr>
              <a:t>Operating System Concepts – 9</a:t>
            </a:r>
            <a:r>
              <a:rPr lang="en-US" sz="1000" b="1" baseline="30000">
                <a:solidFill>
                  <a:srgbClr val="006699"/>
                </a:solidFill>
                <a:latin typeface="Helvetica" pitchFamily="-84" charset="0"/>
                <a:cs typeface="+mn-cs"/>
              </a:rPr>
              <a:t>th</a:t>
            </a:r>
            <a:r>
              <a:rPr lang="en-US" sz="1000" b="1">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3275785"/>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eaLnBrk="0" hangingPunct="0">
              <a:defRPr/>
            </a:pPr>
            <a:endParaRPr lang="en-US">
              <a:solidFill>
                <a:srgbClr val="000000"/>
              </a:solidFill>
              <a:latin typeface="Verdana" pitchFamily="34" charset="0"/>
              <a:ea typeface="MS PGothic" pitchFamily="34" charset="-128"/>
              <a:cs typeface="+mn-cs"/>
            </a:endParaRPr>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a:defRPr/>
            </a:pPr>
            <a:endParaRPr lang="en-US" sz="2400">
              <a:solidFill>
                <a:srgbClr val="000000"/>
              </a:solidFill>
              <a:latin typeface="Times New Roman" pitchFamily="18" charset="0"/>
              <a:ea typeface="MS PGothic" pitchFamily="34" charset="-128"/>
              <a:cs typeface="+mn-cs"/>
            </a:endParaRPr>
          </a:p>
        </p:txBody>
      </p:sp>
      <p:sp>
        <p:nvSpPr>
          <p:cNvPr id="1033" name="Text Box 9"/>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dirty="0">
                <a:solidFill>
                  <a:srgbClr val="006699"/>
                </a:solidFill>
                <a:latin typeface="Helvetica" pitchFamily="-84" charset="0"/>
                <a:cs typeface="+mn-cs"/>
              </a:rPr>
              <a:t>3.</a:t>
            </a:r>
            <a:fld id="{0CC3AC01-7271-41CF-AFB8-3DC6FA650DB7}" type="slidenum">
              <a:rPr lang="en-US" sz="1000" b="1" smtClean="0">
                <a:solidFill>
                  <a:srgbClr val="006699"/>
                </a:solidFill>
                <a:latin typeface="Helvetica" pitchFamily="-84" charset="0"/>
                <a:cs typeface="+mn-cs"/>
              </a:rPr>
              <a:pPr algn="ctr" eaLnBrk="0" hangingPunct="0">
                <a:spcBef>
                  <a:spcPct val="50000"/>
                </a:spcBef>
                <a:defRPr/>
              </a:pPr>
              <a:t>‹#›</a:t>
            </a:fld>
            <a:endParaRPr lang="en-US" sz="1000" b="1" dirty="0">
              <a:solidFill>
                <a:srgbClr val="006699"/>
              </a:solidFill>
              <a:latin typeface="Helvetica" pitchFamily="-84" charset="0"/>
              <a:cs typeface="+mn-cs"/>
            </a:endParaRPr>
          </a:p>
        </p:txBody>
      </p:sp>
      <p:sp>
        <p:nvSpPr>
          <p:cNvPr id="1034" name="Text Box 10"/>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hangingPunct="0">
              <a:spcBef>
                <a:spcPct val="50000"/>
              </a:spcBef>
              <a:defRPr/>
            </a:pPr>
            <a:r>
              <a:rPr lang="en-US" sz="1000" b="1">
                <a:solidFill>
                  <a:srgbClr val="006699"/>
                </a:solidFill>
                <a:latin typeface="Helvetica" pitchFamily="-84" charset="0"/>
                <a:cs typeface="+mn-cs"/>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hangingPunct="0">
              <a:spcBef>
                <a:spcPct val="50000"/>
              </a:spcBef>
              <a:defRPr/>
            </a:pPr>
            <a:r>
              <a:rPr lang="en-US" sz="1000" b="1">
                <a:solidFill>
                  <a:srgbClr val="006699"/>
                </a:solidFill>
                <a:latin typeface="Helvetica" pitchFamily="-84" charset="0"/>
                <a:cs typeface="+mn-cs"/>
              </a:rPr>
              <a:t>Operating System Concepts – 9</a:t>
            </a:r>
            <a:r>
              <a:rPr lang="en-US" sz="1000" b="1" baseline="30000">
                <a:solidFill>
                  <a:srgbClr val="006699"/>
                </a:solidFill>
                <a:latin typeface="Helvetica" pitchFamily="-84" charset="0"/>
                <a:cs typeface="+mn-cs"/>
              </a:rPr>
              <a:t>th</a:t>
            </a:r>
            <a:r>
              <a:rPr lang="en-US" sz="1000" b="1">
                <a:solidFill>
                  <a:srgbClr val="006699"/>
                </a:solidFill>
                <a:latin typeface="Helvetica" pitchFamily="-84" charset="0"/>
                <a:cs typeface="+mn-cs"/>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736597"/>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ctr" rtl="0" eaLnBrk="0" fontAlgn="base" hangingPunct="0">
        <a:spcBef>
          <a:spcPct val="0"/>
        </a:spcBef>
        <a:spcAft>
          <a:spcPct val="0"/>
        </a:spcAft>
        <a:defRPr sz="3200" b="1">
          <a:solidFill>
            <a:srgbClr val="006699"/>
          </a:solidFill>
          <a:latin typeface="+mj-lt"/>
          <a:ea typeface="ＭＳ Ｐゴシック"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ＭＳ Ｐゴシック"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ＭＳ Ｐゴシック"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76388" y="166688"/>
            <a:ext cx="6107112" cy="576262"/>
          </a:xfrm>
        </p:spPr>
        <p:txBody>
          <a:bodyPr/>
          <a:lstStyle/>
          <a:p>
            <a:pPr eaLnBrk="1" hangingPunct="1"/>
            <a:r>
              <a:rPr lang="en-US" altLang="en-US"/>
              <a:t>Process Concept</a:t>
            </a:r>
          </a:p>
        </p:txBody>
      </p:sp>
      <p:sp>
        <p:nvSpPr>
          <p:cNvPr id="6147" name="Rectangle 3"/>
          <p:cNvSpPr>
            <a:spLocks noGrp="1" noChangeArrowheads="1"/>
          </p:cNvSpPr>
          <p:nvPr>
            <p:ph type="body" idx="1"/>
          </p:nvPr>
        </p:nvSpPr>
        <p:spPr>
          <a:xfrm>
            <a:off x="928688" y="1177925"/>
            <a:ext cx="7370762" cy="4786313"/>
          </a:xfrm>
        </p:spPr>
        <p:txBody>
          <a:bodyPr/>
          <a:lstStyle/>
          <a:p>
            <a:pPr>
              <a:lnSpc>
                <a:spcPct val="90000"/>
              </a:lnSpc>
            </a:pPr>
            <a:r>
              <a:rPr lang="en-US" altLang="en-US" b="1" dirty="0">
                <a:solidFill>
                  <a:srgbClr val="3366FF"/>
                </a:solidFill>
              </a:rPr>
              <a:t>Process</a:t>
            </a:r>
            <a:r>
              <a:rPr lang="en-US" altLang="en-US" dirty="0"/>
              <a:t> – a program in execution; process execution must progress in sequential fashion</a:t>
            </a:r>
          </a:p>
          <a:p>
            <a:r>
              <a:rPr lang="en-US" altLang="en-US" dirty="0"/>
              <a:t>Multiple parts</a:t>
            </a:r>
          </a:p>
          <a:p>
            <a:pPr lvl="1"/>
            <a:r>
              <a:rPr lang="en-US" altLang="en-US" dirty="0"/>
              <a:t>The program code, also called </a:t>
            </a:r>
            <a:r>
              <a:rPr lang="en-US" altLang="en-US" b="1" dirty="0">
                <a:solidFill>
                  <a:srgbClr val="3366FF"/>
                </a:solidFill>
              </a:rPr>
              <a:t>text section</a:t>
            </a:r>
          </a:p>
          <a:p>
            <a:pPr lvl="1"/>
            <a:r>
              <a:rPr lang="en-US" altLang="en-US" dirty="0"/>
              <a:t>Current activity including</a:t>
            </a:r>
            <a:r>
              <a:rPr lang="en-US" altLang="en-US" b="1" dirty="0">
                <a:solidFill>
                  <a:srgbClr val="3366FF"/>
                </a:solidFill>
              </a:rPr>
              <a:t> program</a:t>
            </a:r>
            <a:r>
              <a:rPr lang="en-US" altLang="en-US" b="1" dirty="0"/>
              <a:t> </a:t>
            </a:r>
            <a:r>
              <a:rPr lang="en-US" altLang="en-US" b="1" dirty="0">
                <a:solidFill>
                  <a:srgbClr val="3366FF"/>
                </a:solidFill>
              </a:rPr>
              <a:t>counter</a:t>
            </a:r>
            <a:r>
              <a:rPr lang="en-US" altLang="en-US" dirty="0"/>
              <a:t>, processor registers</a:t>
            </a:r>
          </a:p>
          <a:p>
            <a:pPr lvl="1"/>
            <a:r>
              <a:rPr lang="en-US" altLang="en-US" b="1" dirty="0">
                <a:solidFill>
                  <a:srgbClr val="3366FF"/>
                </a:solidFill>
              </a:rPr>
              <a:t>Stack</a:t>
            </a:r>
            <a:r>
              <a:rPr lang="en-US" altLang="en-US" b="1" dirty="0"/>
              <a:t> </a:t>
            </a:r>
            <a:r>
              <a:rPr lang="en-US" altLang="en-US" dirty="0"/>
              <a:t>containing temporary data</a:t>
            </a:r>
          </a:p>
          <a:p>
            <a:pPr lvl="2"/>
            <a:r>
              <a:rPr lang="en-US" altLang="en-US" dirty="0"/>
              <a:t>Function parameters, return addresses, local variables</a:t>
            </a:r>
          </a:p>
          <a:p>
            <a:pPr lvl="1"/>
            <a:r>
              <a:rPr lang="en-US" altLang="en-US" b="1" dirty="0">
                <a:solidFill>
                  <a:srgbClr val="3366FF"/>
                </a:solidFill>
              </a:rPr>
              <a:t>Data section</a:t>
            </a:r>
            <a:r>
              <a:rPr lang="en-US" altLang="en-US" b="1" dirty="0"/>
              <a:t> </a:t>
            </a:r>
            <a:r>
              <a:rPr lang="en-US" altLang="en-US" dirty="0"/>
              <a:t>containing global variables</a:t>
            </a:r>
          </a:p>
          <a:p>
            <a:pPr lvl="1"/>
            <a:r>
              <a:rPr lang="en-US" altLang="en-US" b="1" dirty="0">
                <a:solidFill>
                  <a:srgbClr val="3366FF"/>
                </a:solidFill>
              </a:rPr>
              <a:t>Heap</a:t>
            </a:r>
            <a:r>
              <a:rPr lang="en-US" altLang="en-US" b="1" dirty="0"/>
              <a:t> </a:t>
            </a:r>
            <a:r>
              <a:rPr lang="en-US" altLang="en-US" dirty="0"/>
              <a:t>containing memory dynamically allocated during run time</a:t>
            </a:r>
          </a:p>
          <a:p>
            <a:pPr>
              <a:lnSpc>
                <a:spcPct val="90000"/>
              </a:lnSpc>
              <a:buFont typeface="Monotype Sorts" pitchFamily="-84" charset="2"/>
              <a:buNone/>
            </a:pPr>
            <a:endParaRPr lang="en-US" altLang="en-US" dirty="0"/>
          </a:p>
          <a:p>
            <a:pPr>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416331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t>Process States (2)</a:t>
            </a:r>
          </a:p>
        </p:txBody>
      </p:sp>
      <p:sp>
        <p:nvSpPr>
          <p:cNvPr id="21507" name="Text Placeholder 2"/>
          <p:cNvSpPr>
            <a:spLocks noGrp="1"/>
          </p:cNvSpPr>
          <p:nvPr>
            <p:ph type="body" sz="quarter" idx="12"/>
          </p:nvPr>
        </p:nvSpPr>
        <p:spPr>
          <a:xfrm>
            <a:off x="887413" y="5513388"/>
            <a:ext cx="7759700" cy="833437"/>
          </a:xfrm>
        </p:spPr>
        <p:txBody>
          <a:bodyPr/>
          <a:lstStyle/>
          <a:p>
            <a:pPr eaLnBrk="1" hangingPunct="1"/>
            <a:r>
              <a:rPr lang="en-US" altLang="en-US"/>
              <a:t>Figure 2-2. A process can be in running, blocked, or ready state. Transitions between these states are as shown.</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215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055813"/>
            <a:ext cx="8226425" cy="2278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66813" y="136525"/>
            <a:ext cx="7519987" cy="576263"/>
          </a:xfrm>
        </p:spPr>
        <p:txBody>
          <a:bodyPr/>
          <a:lstStyle/>
          <a:p>
            <a:pPr eaLnBrk="1" hangingPunct="1"/>
            <a:r>
              <a:rPr lang="en-US" altLang="en-US"/>
              <a:t>Process Control Block (PCB)</a:t>
            </a:r>
          </a:p>
        </p:txBody>
      </p:sp>
      <p:sp>
        <p:nvSpPr>
          <p:cNvPr id="11267" name="Rectangle 3"/>
          <p:cNvSpPr>
            <a:spLocks noGrp="1" noChangeArrowheads="1"/>
          </p:cNvSpPr>
          <p:nvPr>
            <p:ph type="body" idx="1"/>
          </p:nvPr>
        </p:nvSpPr>
        <p:spPr>
          <a:xfrm>
            <a:off x="806450" y="1041400"/>
            <a:ext cx="4579938" cy="4772025"/>
          </a:xfrm>
        </p:spPr>
        <p:txBody>
          <a:bodyPr/>
          <a:lstStyle/>
          <a:p>
            <a:pPr>
              <a:buFont typeface="Monotype Sorts" pitchFamily="-84" charset="2"/>
              <a:buNone/>
            </a:pPr>
            <a:r>
              <a:rPr lang="en-US" altLang="en-US"/>
              <a:t>Information associated with each process </a:t>
            </a:r>
          </a:p>
          <a:p>
            <a:pPr>
              <a:buFont typeface="Monotype Sorts" pitchFamily="-84" charset="2"/>
              <a:buNone/>
            </a:pPr>
            <a:r>
              <a:rPr lang="en-US" altLang="en-US"/>
              <a:t>(also called </a:t>
            </a:r>
            <a:r>
              <a:rPr lang="en-US" altLang="en-US" b="1">
                <a:solidFill>
                  <a:srgbClr val="3366FF"/>
                </a:solidFill>
              </a:rPr>
              <a:t>task control block</a:t>
            </a:r>
            <a:r>
              <a:rPr lang="en-US" altLang="en-US"/>
              <a:t>)</a:t>
            </a:r>
          </a:p>
          <a:p>
            <a:r>
              <a:rPr lang="en-US" altLang="en-US"/>
              <a:t>Process state – running, waiting, etc</a:t>
            </a:r>
          </a:p>
          <a:p>
            <a:r>
              <a:rPr lang="en-US" altLang="en-US"/>
              <a:t>Program counter – location of instruction to next execute</a:t>
            </a:r>
          </a:p>
          <a:p>
            <a:r>
              <a:rPr lang="en-US" altLang="en-US"/>
              <a:t>CPU registers – contents of all process-centric registers</a:t>
            </a:r>
          </a:p>
          <a:p>
            <a:r>
              <a:rPr lang="en-US" altLang="en-US"/>
              <a:t>CPU scheduling information- priorities, scheduling queue pointers</a:t>
            </a:r>
          </a:p>
          <a:p>
            <a:r>
              <a:rPr lang="en-US" altLang="en-US"/>
              <a:t>Memory-management information – memory allocated to the process</a:t>
            </a:r>
          </a:p>
          <a:p>
            <a:r>
              <a:rPr lang="en-US" altLang="en-US"/>
              <a:t>Accounting information – CPU used, clock time elapsed since start, time limits</a:t>
            </a:r>
          </a:p>
          <a:p>
            <a:r>
              <a:rPr lang="en-US" altLang="en-US"/>
              <a:t>I/O status information – I/O devices allocated to process, list of open files</a:t>
            </a:r>
          </a:p>
          <a:p>
            <a:endParaRPr lang="en-US" altLang="en-US"/>
          </a:p>
        </p:txBody>
      </p:sp>
      <p:pic>
        <p:nvPicPr>
          <p:cNvPr id="112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400" y="1393825"/>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93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66688"/>
            <a:ext cx="8229600" cy="576262"/>
          </a:xfrm>
        </p:spPr>
        <p:txBody>
          <a:bodyPr/>
          <a:lstStyle/>
          <a:p>
            <a:pPr eaLnBrk="1" hangingPunct="1"/>
            <a:r>
              <a:rPr lang="en-US" altLang="en-US"/>
              <a:t>Context Switch</a:t>
            </a:r>
          </a:p>
        </p:txBody>
      </p:sp>
      <p:sp>
        <p:nvSpPr>
          <p:cNvPr id="21507" name="Rectangle 3"/>
          <p:cNvSpPr>
            <a:spLocks noGrp="1" noChangeArrowheads="1"/>
          </p:cNvSpPr>
          <p:nvPr>
            <p:ph type="body" idx="1"/>
          </p:nvPr>
        </p:nvSpPr>
        <p:spPr>
          <a:xfrm>
            <a:off x="854075" y="1108075"/>
            <a:ext cx="6997700" cy="4448175"/>
          </a:xfrm>
        </p:spPr>
        <p:txBody>
          <a:bodyPr/>
          <a:lstStyle/>
          <a:p>
            <a:r>
              <a:rPr lang="en-US" altLang="en-US"/>
              <a:t>When CPU switches to another process, the system must </a:t>
            </a:r>
            <a:r>
              <a:rPr lang="en-US" altLang="en-US" b="1">
                <a:solidFill>
                  <a:srgbClr val="3366FF"/>
                </a:solidFill>
              </a:rPr>
              <a:t>save the state </a:t>
            </a:r>
            <a:r>
              <a:rPr lang="en-US" altLang="en-US"/>
              <a:t>of the old process and load the </a:t>
            </a:r>
            <a:r>
              <a:rPr lang="en-US" altLang="en-US" b="1">
                <a:solidFill>
                  <a:srgbClr val="3366FF"/>
                </a:solidFill>
              </a:rPr>
              <a:t>saved state </a:t>
            </a:r>
            <a:r>
              <a:rPr lang="en-US" altLang="en-US"/>
              <a:t>for the new process via a </a:t>
            </a:r>
            <a:r>
              <a:rPr lang="en-US" altLang="en-US" b="1">
                <a:solidFill>
                  <a:srgbClr val="3366FF"/>
                </a:solidFill>
              </a:rPr>
              <a:t>context switch</a:t>
            </a:r>
            <a:endParaRPr lang="en-US" altLang="en-US"/>
          </a:p>
          <a:p>
            <a:r>
              <a:rPr lang="en-US" altLang="en-US" b="1">
                <a:solidFill>
                  <a:srgbClr val="3366FF"/>
                </a:solidFill>
              </a:rPr>
              <a:t>Context </a:t>
            </a:r>
            <a:r>
              <a:rPr lang="en-US" altLang="en-US"/>
              <a:t>of a process represented in the PCB</a:t>
            </a:r>
          </a:p>
          <a:p>
            <a:r>
              <a:rPr lang="en-US" altLang="en-US"/>
              <a:t>Context-switch time is overhead; the system does no useful work while switching</a:t>
            </a:r>
          </a:p>
          <a:p>
            <a:pPr lvl="1"/>
            <a:r>
              <a:rPr lang="en-US" altLang="en-US"/>
              <a:t>The more complex the OS and the PCB </a:t>
            </a:r>
            <a:r>
              <a:rPr lang="en-US" altLang="en-US">
                <a:sym typeface="Wingdings" pitchFamily="2" charset="2"/>
              </a:rPr>
              <a:t> the </a:t>
            </a:r>
            <a:r>
              <a:rPr lang="en-US" altLang="en-US"/>
              <a:t>longer the context switch</a:t>
            </a:r>
          </a:p>
          <a:p>
            <a:r>
              <a:rPr lang="en-US" altLang="en-US"/>
              <a:t>Time dependent on hardware support</a:t>
            </a:r>
          </a:p>
          <a:p>
            <a:pPr lvl="1"/>
            <a:r>
              <a:rPr lang="en-US" altLang="en-US"/>
              <a:t>Some hardware provides multiple sets of registers per CPU </a:t>
            </a:r>
            <a:r>
              <a:rPr lang="en-US" altLang="en-US">
                <a:sym typeface="Wingdings" pitchFamily="2" charset="2"/>
              </a:rPr>
              <a:t></a:t>
            </a:r>
            <a:r>
              <a:rPr lang="en-US" altLang="en-US"/>
              <a:t> multiple contexts loaded at once</a:t>
            </a:r>
          </a:p>
        </p:txBody>
      </p:sp>
    </p:spTree>
    <p:extLst>
      <p:ext uri="{BB962C8B-B14F-4D97-AF65-F5344CB8AC3E}">
        <p14:creationId xmlns:p14="http://schemas.microsoft.com/office/powerpoint/2010/main" val="257351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82663" y="182563"/>
            <a:ext cx="8229600" cy="576262"/>
          </a:xfrm>
        </p:spPr>
        <p:txBody>
          <a:bodyPr/>
          <a:lstStyle/>
          <a:p>
            <a:pPr eaLnBrk="1" hangingPunct="1"/>
            <a:r>
              <a:rPr lang="en-US" altLang="en-US"/>
              <a:t>CPU Switch From Process to Process</a:t>
            </a:r>
          </a:p>
        </p:txBody>
      </p:sp>
      <p:pic>
        <p:nvPicPr>
          <p:cNvPr id="1229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300" y="1104900"/>
            <a:ext cx="69691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0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60438" y="144463"/>
            <a:ext cx="8229600" cy="576262"/>
          </a:xfrm>
        </p:spPr>
        <p:txBody>
          <a:bodyPr/>
          <a:lstStyle/>
          <a:p>
            <a:r>
              <a:rPr lang="en-US" altLang="en-US"/>
              <a:t>Process Representation in Linux</a:t>
            </a:r>
          </a:p>
        </p:txBody>
      </p:sp>
      <p:sp>
        <p:nvSpPr>
          <p:cNvPr id="14339" name="Content Placeholder 2"/>
          <p:cNvSpPr>
            <a:spLocks noGrp="1"/>
          </p:cNvSpPr>
          <p:nvPr>
            <p:ph idx="1"/>
          </p:nvPr>
        </p:nvSpPr>
        <p:spPr/>
        <p:txBody>
          <a:bodyPr/>
          <a:lstStyle/>
          <a:p>
            <a:pPr>
              <a:buFont typeface="Monotype Sorts" pitchFamily="-84" charset="2"/>
              <a:buNone/>
            </a:pPr>
            <a:r>
              <a:rPr lang="en-US" altLang="en-US" dirty="0"/>
              <a:t>Represented by the C structure </a:t>
            </a:r>
            <a:r>
              <a:rPr lang="en-US" altLang="en-US" dirty="0" err="1">
                <a:latin typeface="Courier New" pitchFamily="49" charset="0"/>
                <a:cs typeface="Courier New" pitchFamily="49" charset="0"/>
              </a:rPr>
              <a:t>task_struct</a:t>
            </a:r>
            <a:endParaRPr lang="en-US" altLang="en-US" dirty="0">
              <a:latin typeface="Courier New" pitchFamily="49" charset="0"/>
              <a:cs typeface="Courier New" pitchFamily="49" charset="0"/>
            </a:endParaRPr>
          </a:p>
          <a:p>
            <a:pPr>
              <a:buFont typeface="Monotype Sorts" pitchFamily="-84" charset="2"/>
              <a:buNone/>
            </a:pPr>
            <a:br>
              <a:rPr lang="en-US" altLang="en-US" dirty="0">
                <a:latin typeface="Courier New" pitchFamily="49" charset="0"/>
                <a:cs typeface="Courier New" pitchFamily="49" charset="0"/>
              </a:rPr>
            </a:br>
            <a:r>
              <a:rPr lang="en-US" altLang="en-US" sz="1600" dirty="0" err="1">
                <a:latin typeface="Courier New" pitchFamily="49" charset="0"/>
                <a:cs typeface="Courier New" pitchFamily="49" charset="0"/>
              </a:rPr>
              <a:t>pid</a:t>
            </a: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t_pid</a:t>
            </a:r>
            <a:r>
              <a:rPr lang="en-US" altLang="en-US" sz="1600" dirty="0">
                <a:latin typeface="Courier New" pitchFamily="49" charset="0"/>
                <a:cs typeface="Courier New" pitchFamily="49" charset="0"/>
              </a:rPr>
              <a:t>; /* process identifier */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long state; /* state of the process */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unsigned </a:t>
            </a:r>
            <a:r>
              <a:rPr lang="en-US" altLang="en-US" sz="1600" dirty="0" err="1">
                <a:latin typeface="Courier New" pitchFamily="49" charset="0"/>
                <a:cs typeface="Courier New" pitchFamily="49" charset="0"/>
              </a:rPr>
              <a:t>int</a:t>
            </a: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time_slice</a:t>
            </a:r>
            <a:r>
              <a:rPr lang="en-US" altLang="en-US" sz="1600" dirty="0">
                <a:latin typeface="Courier New" pitchFamily="49" charset="0"/>
                <a:cs typeface="Courier New" pitchFamily="49" charset="0"/>
              </a:rPr>
              <a:t>; /* scheduling information */ </a:t>
            </a:r>
            <a:br>
              <a:rPr lang="en-US" altLang="en-US" sz="1600" dirty="0">
                <a:latin typeface="Courier New" pitchFamily="49" charset="0"/>
                <a:cs typeface="Courier New" pitchFamily="49" charset="0"/>
              </a:rPr>
            </a:br>
            <a:r>
              <a:rPr lang="en-US" altLang="en-US" sz="1600" dirty="0" err="1">
                <a:latin typeface="Courier New" pitchFamily="49" charset="0"/>
                <a:cs typeface="Courier New" pitchFamily="49" charset="0"/>
              </a:rPr>
              <a:t>struct</a:t>
            </a: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task_struct</a:t>
            </a:r>
            <a:r>
              <a:rPr lang="en-US" altLang="en-US" sz="1600" dirty="0">
                <a:latin typeface="Courier New" pitchFamily="49" charset="0"/>
                <a:cs typeface="Courier New" pitchFamily="49" charset="0"/>
              </a:rPr>
              <a:t> *parent; /* this process</a:t>
            </a:r>
            <a:r>
              <a:rPr lang="ja-JP" altLang="en-US" sz="1600" dirty="0">
                <a:latin typeface="Courier New" pitchFamily="49" charset="0"/>
                <a:cs typeface="Courier New" pitchFamily="49" charset="0"/>
              </a:rPr>
              <a:t>’</a:t>
            </a:r>
            <a:r>
              <a:rPr lang="en-US" altLang="ja-JP" sz="1600" dirty="0">
                <a:latin typeface="Courier New" pitchFamily="49" charset="0"/>
                <a:cs typeface="Courier New" pitchFamily="49" charset="0"/>
              </a:rPr>
              <a:t>s parent */ </a:t>
            </a:r>
            <a:br>
              <a:rPr lang="en-US" altLang="ja-JP" sz="1600" dirty="0">
                <a:latin typeface="Courier New" pitchFamily="49" charset="0"/>
                <a:cs typeface="Courier New" pitchFamily="49" charset="0"/>
              </a:rPr>
            </a:br>
            <a:r>
              <a:rPr lang="en-US" altLang="ja-JP" sz="1600" dirty="0" err="1">
                <a:latin typeface="Courier New" pitchFamily="49" charset="0"/>
                <a:cs typeface="Courier New" pitchFamily="49" charset="0"/>
              </a:rPr>
              <a:t>struct</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list_head</a:t>
            </a:r>
            <a:r>
              <a:rPr lang="en-US" altLang="ja-JP" sz="1600" dirty="0">
                <a:latin typeface="Courier New" pitchFamily="49" charset="0"/>
                <a:cs typeface="Courier New" pitchFamily="49" charset="0"/>
              </a:rPr>
              <a:t> children; /* this process</a:t>
            </a:r>
            <a:r>
              <a:rPr lang="ja-JP" altLang="en-US" sz="1600" dirty="0">
                <a:latin typeface="Courier New" pitchFamily="49" charset="0"/>
                <a:cs typeface="Courier New" pitchFamily="49" charset="0"/>
              </a:rPr>
              <a:t>’</a:t>
            </a:r>
            <a:r>
              <a:rPr lang="en-US" altLang="ja-JP" sz="1600" dirty="0">
                <a:latin typeface="Courier New" pitchFamily="49" charset="0"/>
                <a:cs typeface="Courier New" pitchFamily="49" charset="0"/>
              </a:rPr>
              <a:t>s children */ </a:t>
            </a:r>
            <a:br>
              <a:rPr lang="en-US" altLang="ja-JP" sz="1600" dirty="0">
                <a:latin typeface="Courier New" pitchFamily="49" charset="0"/>
                <a:cs typeface="Courier New" pitchFamily="49" charset="0"/>
              </a:rPr>
            </a:br>
            <a:r>
              <a:rPr lang="en-US" altLang="ja-JP" sz="1600" dirty="0" err="1">
                <a:latin typeface="Courier New" pitchFamily="49" charset="0"/>
                <a:cs typeface="Courier New" pitchFamily="49" charset="0"/>
              </a:rPr>
              <a:t>struct</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files_struct</a:t>
            </a:r>
            <a:r>
              <a:rPr lang="en-US" altLang="ja-JP" sz="1600" dirty="0">
                <a:latin typeface="Courier New" pitchFamily="49" charset="0"/>
                <a:cs typeface="Courier New" pitchFamily="49" charset="0"/>
              </a:rPr>
              <a:t> *files; /* list of open files */ </a:t>
            </a:r>
            <a:br>
              <a:rPr lang="en-US" altLang="ja-JP" sz="1600" dirty="0">
                <a:latin typeface="Courier New" pitchFamily="49" charset="0"/>
                <a:cs typeface="Courier New" pitchFamily="49" charset="0"/>
              </a:rPr>
            </a:br>
            <a:r>
              <a:rPr lang="en-US" altLang="ja-JP" sz="1600" dirty="0" err="1">
                <a:latin typeface="Courier New" pitchFamily="49" charset="0"/>
                <a:cs typeface="Courier New" pitchFamily="49" charset="0"/>
              </a:rPr>
              <a:t>struct</a:t>
            </a:r>
            <a:r>
              <a:rPr lang="en-US" altLang="ja-JP" sz="1600" dirty="0">
                <a:latin typeface="Courier New" pitchFamily="49" charset="0"/>
                <a:cs typeface="Courier New" pitchFamily="49" charset="0"/>
              </a:rPr>
              <a:t> </a:t>
            </a:r>
            <a:r>
              <a:rPr lang="en-US" altLang="ja-JP" sz="1600" dirty="0" err="1">
                <a:latin typeface="Courier New" pitchFamily="49" charset="0"/>
                <a:cs typeface="Courier New" pitchFamily="49" charset="0"/>
              </a:rPr>
              <a:t>mm_struct</a:t>
            </a:r>
            <a:r>
              <a:rPr lang="en-US" altLang="ja-JP" sz="1600" dirty="0">
                <a:latin typeface="Courier New" pitchFamily="49" charset="0"/>
                <a:cs typeface="Courier New" pitchFamily="49" charset="0"/>
              </a:rPr>
              <a:t> *mm; /* address space of this process */</a:t>
            </a:r>
            <a:endParaRPr lang="en-US" altLang="en-US" sz="1600" dirty="0">
              <a:latin typeface="Courier New" pitchFamily="49" charset="0"/>
              <a:cs typeface="Courier New" pitchFamily="49" charset="0"/>
            </a:endParaRPr>
          </a:p>
        </p:txBody>
      </p:sp>
      <p:pic>
        <p:nvPicPr>
          <p:cNvPr id="14340" name="Picture 3" descr="C:\Users\as668\Desktop\in-3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188" y="4111625"/>
            <a:ext cx="586581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03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41400" y="136525"/>
            <a:ext cx="7645400" cy="576263"/>
          </a:xfrm>
        </p:spPr>
        <p:txBody>
          <a:bodyPr/>
          <a:lstStyle/>
          <a:p>
            <a:pPr eaLnBrk="1" hangingPunct="1"/>
            <a:r>
              <a:rPr lang="en-US" altLang="en-US"/>
              <a:t>Process Scheduling</a:t>
            </a:r>
          </a:p>
        </p:txBody>
      </p:sp>
      <p:sp>
        <p:nvSpPr>
          <p:cNvPr id="15363" name="Rectangle 3"/>
          <p:cNvSpPr>
            <a:spLocks noGrp="1" noChangeArrowheads="1"/>
          </p:cNvSpPr>
          <p:nvPr>
            <p:ph type="body" idx="1"/>
          </p:nvPr>
        </p:nvSpPr>
        <p:spPr>
          <a:xfrm>
            <a:off x="887413" y="1168400"/>
            <a:ext cx="6975475" cy="3983038"/>
          </a:xfrm>
        </p:spPr>
        <p:txBody>
          <a:bodyPr/>
          <a:lstStyle/>
          <a:p>
            <a:r>
              <a:rPr lang="en-US" altLang="en-US"/>
              <a:t>Maximize CPU use, quickly switch processes onto CPU for time sharing</a:t>
            </a:r>
          </a:p>
          <a:p>
            <a:r>
              <a:rPr lang="en-US" altLang="en-US" b="1">
                <a:solidFill>
                  <a:srgbClr val="3366FF"/>
                </a:solidFill>
              </a:rPr>
              <a:t>Process scheduler </a:t>
            </a:r>
            <a:r>
              <a:rPr lang="en-US" altLang="en-US"/>
              <a:t>selects among available processes for next execution on CPU</a:t>
            </a:r>
          </a:p>
          <a:p>
            <a:r>
              <a:rPr lang="en-US" altLang="en-US"/>
              <a:t>Maintains </a:t>
            </a:r>
            <a:r>
              <a:rPr lang="en-US" altLang="en-US" b="1">
                <a:solidFill>
                  <a:srgbClr val="3366FF"/>
                </a:solidFill>
              </a:rPr>
              <a:t>scheduling queues </a:t>
            </a:r>
            <a:r>
              <a:rPr lang="en-US" altLang="en-US"/>
              <a:t>of processes</a:t>
            </a:r>
          </a:p>
          <a:p>
            <a:pPr lvl="1"/>
            <a:r>
              <a:rPr lang="en-US" altLang="en-US" b="1">
                <a:solidFill>
                  <a:srgbClr val="3366FF"/>
                </a:solidFill>
              </a:rPr>
              <a:t>Job queue </a:t>
            </a:r>
            <a:r>
              <a:rPr lang="en-US" altLang="en-US"/>
              <a:t>– set of all processes in the system</a:t>
            </a:r>
          </a:p>
          <a:p>
            <a:pPr lvl="1"/>
            <a:r>
              <a:rPr lang="en-US" altLang="en-US" b="1">
                <a:solidFill>
                  <a:srgbClr val="3366FF"/>
                </a:solidFill>
              </a:rPr>
              <a:t>Ready queue </a:t>
            </a:r>
            <a:r>
              <a:rPr lang="en-US" altLang="en-US"/>
              <a:t>– set of all processes residing in main memory, ready and waiting to execute</a:t>
            </a:r>
          </a:p>
          <a:p>
            <a:pPr lvl="1"/>
            <a:r>
              <a:rPr lang="en-US" altLang="en-US" b="1">
                <a:solidFill>
                  <a:srgbClr val="3366FF"/>
                </a:solidFill>
              </a:rPr>
              <a:t>Device queues </a:t>
            </a:r>
            <a:r>
              <a:rPr lang="en-US" altLang="en-US"/>
              <a:t>– set of processes waiting for an I/O device</a:t>
            </a:r>
          </a:p>
          <a:p>
            <a:pPr lvl="1"/>
            <a:r>
              <a:rPr lang="en-US" altLang="en-US"/>
              <a:t>Processes migrate among the various queues</a:t>
            </a:r>
          </a:p>
        </p:txBody>
      </p:sp>
    </p:spTree>
    <p:extLst>
      <p:ext uri="{BB962C8B-B14F-4D97-AF65-F5344CB8AC3E}">
        <p14:creationId xmlns:p14="http://schemas.microsoft.com/office/powerpoint/2010/main" val="36365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4725" y="236538"/>
            <a:ext cx="7983538" cy="457200"/>
          </a:xfrm>
        </p:spPr>
        <p:txBody>
          <a:bodyPr/>
          <a:lstStyle/>
          <a:p>
            <a:pPr eaLnBrk="1" hangingPunct="1"/>
            <a:r>
              <a:rPr lang="en-US" altLang="en-US" sz="2400"/>
              <a:t>Ready Queue And Various I/O Device Queues</a:t>
            </a:r>
          </a:p>
        </p:txBody>
      </p:sp>
      <p:pic>
        <p:nvPicPr>
          <p:cNvPr id="163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1214438"/>
            <a:ext cx="582295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63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98438"/>
            <a:ext cx="8229600" cy="576262"/>
          </a:xfrm>
        </p:spPr>
        <p:txBody>
          <a:bodyPr/>
          <a:lstStyle/>
          <a:p>
            <a:pPr eaLnBrk="1" hangingPunct="1"/>
            <a:r>
              <a:rPr lang="en-US" altLang="en-US"/>
              <a:t>Process Creation</a:t>
            </a:r>
          </a:p>
        </p:txBody>
      </p:sp>
      <p:sp>
        <p:nvSpPr>
          <p:cNvPr id="23555" name="Rectangle 3"/>
          <p:cNvSpPr>
            <a:spLocks noGrp="1" noChangeArrowheads="1"/>
          </p:cNvSpPr>
          <p:nvPr>
            <p:ph type="body" idx="1"/>
          </p:nvPr>
        </p:nvSpPr>
        <p:spPr>
          <a:xfrm>
            <a:off x="854075" y="1169988"/>
            <a:ext cx="6918325" cy="5076825"/>
          </a:xfrm>
        </p:spPr>
        <p:txBody>
          <a:bodyPr/>
          <a:lstStyle/>
          <a:p>
            <a:r>
              <a:rPr lang="en-US" altLang="en-US" b="1">
                <a:solidFill>
                  <a:srgbClr val="3366FF"/>
                </a:solidFill>
              </a:rPr>
              <a:t>Parent</a:t>
            </a:r>
            <a:r>
              <a:rPr lang="en-US" altLang="en-US" b="1"/>
              <a:t> </a:t>
            </a:r>
            <a:r>
              <a:rPr lang="en-US" altLang="en-US"/>
              <a:t>process create </a:t>
            </a:r>
            <a:r>
              <a:rPr lang="en-US" altLang="en-US" b="1">
                <a:solidFill>
                  <a:srgbClr val="3366FF"/>
                </a:solidFill>
              </a:rPr>
              <a:t>children</a:t>
            </a:r>
            <a:r>
              <a:rPr lang="en-US" altLang="en-US" b="1"/>
              <a:t> </a:t>
            </a:r>
            <a:r>
              <a:rPr lang="en-US" altLang="en-US"/>
              <a:t>processes, which, in turn create other processes, forming a </a:t>
            </a:r>
            <a:r>
              <a:rPr lang="en-US" altLang="en-US" b="1">
                <a:solidFill>
                  <a:srgbClr val="3366FF"/>
                </a:solidFill>
              </a:rPr>
              <a:t>tree</a:t>
            </a:r>
            <a:r>
              <a:rPr lang="en-US" altLang="en-US"/>
              <a:t> of processes</a:t>
            </a:r>
            <a:endParaRPr lang="en-US" altLang="en-US" sz="800"/>
          </a:p>
          <a:p>
            <a:r>
              <a:rPr lang="en-US" altLang="en-US"/>
              <a:t>Generally, process identified and managed via a</a:t>
            </a:r>
            <a:r>
              <a:rPr lang="en-US" altLang="en-US" b="1"/>
              <a:t> </a:t>
            </a:r>
            <a:r>
              <a:rPr lang="en-US" altLang="en-US" b="1">
                <a:solidFill>
                  <a:srgbClr val="3366FF"/>
                </a:solidFill>
              </a:rPr>
              <a:t>process identifier </a:t>
            </a:r>
            <a:r>
              <a:rPr lang="en-US" altLang="en-US"/>
              <a:t>(</a:t>
            </a:r>
            <a:r>
              <a:rPr lang="en-US" altLang="en-US" b="1">
                <a:solidFill>
                  <a:srgbClr val="3366FF"/>
                </a:solidFill>
              </a:rPr>
              <a:t>pid</a:t>
            </a:r>
            <a:r>
              <a:rPr lang="en-US" altLang="en-US"/>
              <a:t>)</a:t>
            </a:r>
            <a:endParaRPr lang="en-US" altLang="en-US" sz="800"/>
          </a:p>
          <a:p>
            <a:r>
              <a:rPr lang="en-US" altLang="en-US"/>
              <a:t>Resource sharing options</a:t>
            </a:r>
          </a:p>
          <a:p>
            <a:pPr lvl="1"/>
            <a:r>
              <a:rPr lang="en-US" altLang="en-US"/>
              <a:t>Parent and children share all resources</a:t>
            </a:r>
          </a:p>
          <a:p>
            <a:pPr lvl="1"/>
            <a:r>
              <a:rPr lang="en-US" altLang="en-US"/>
              <a:t>Children share subset of parent</a:t>
            </a:r>
            <a:r>
              <a:rPr lang="ja-JP" altLang="en-US"/>
              <a:t>’</a:t>
            </a:r>
            <a:r>
              <a:rPr lang="en-US" altLang="ja-JP"/>
              <a:t>s resources</a:t>
            </a:r>
          </a:p>
          <a:p>
            <a:pPr lvl="1"/>
            <a:r>
              <a:rPr lang="en-US" altLang="en-US"/>
              <a:t>Parent and child share no resources</a:t>
            </a:r>
            <a:endParaRPr lang="en-US" altLang="en-US" sz="800"/>
          </a:p>
          <a:p>
            <a:r>
              <a:rPr lang="en-US" altLang="en-US"/>
              <a:t>Execution options</a:t>
            </a:r>
          </a:p>
          <a:p>
            <a:pPr lvl="1"/>
            <a:r>
              <a:rPr lang="en-US" altLang="en-US"/>
              <a:t>Parent and children execute concurrently</a:t>
            </a:r>
          </a:p>
          <a:p>
            <a:pPr lvl="1"/>
            <a:r>
              <a:rPr lang="en-US" altLang="en-US"/>
              <a:t>Parent waits until children terminate</a:t>
            </a:r>
          </a:p>
          <a:p>
            <a:pPr>
              <a:buFont typeface="Monotype Sorts" pitchFamily="-84" charset="2"/>
              <a:buNone/>
            </a:pPr>
            <a:endParaRPr lang="en-US" altLang="en-US"/>
          </a:p>
        </p:txBody>
      </p:sp>
    </p:spTree>
    <p:extLst>
      <p:ext uri="{BB962C8B-B14F-4D97-AF65-F5344CB8AC3E}">
        <p14:creationId xmlns:p14="http://schemas.microsoft.com/office/powerpoint/2010/main" val="43824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42988" y="277813"/>
            <a:ext cx="8229600" cy="576262"/>
          </a:xfrm>
        </p:spPr>
        <p:txBody>
          <a:bodyPr/>
          <a:lstStyle/>
          <a:p>
            <a:pPr eaLnBrk="1" hangingPunct="1"/>
            <a:r>
              <a:rPr lang="en-US" altLang="en-US"/>
              <a:t>A Tree of Processes in Linux</a:t>
            </a:r>
          </a:p>
        </p:txBody>
      </p:sp>
      <p:pic>
        <p:nvPicPr>
          <p:cNvPr id="24579" name="Picture 1" descr="3_0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352550"/>
            <a:ext cx="70612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661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69975" y="152400"/>
            <a:ext cx="7616825" cy="576263"/>
          </a:xfrm>
        </p:spPr>
        <p:txBody>
          <a:bodyPr/>
          <a:lstStyle/>
          <a:p>
            <a:pPr eaLnBrk="1" hangingPunct="1"/>
            <a:r>
              <a:rPr lang="en-US" altLang="en-US"/>
              <a:t>Process Creation (Cont.)</a:t>
            </a:r>
          </a:p>
        </p:txBody>
      </p:sp>
      <p:sp>
        <p:nvSpPr>
          <p:cNvPr id="25603" name="Rectangle 3"/>
          <p:cNvSpPr>
            <a:spLocks noGrp="1" noChangeArrowheads="1"/>
          </p:cNvSpPr>
          <p:nvPr>
            <p:ph type="body" idx="1"/>
          </p:nvPr>
        </p:nvSpPr>
        <p:spPr>
          <a:xfrm>
            <a:off x="869950" y="1060450"/>
            <a:ext cx="7154863" cy="4530725"/>
          </a:xfrm>
        </p:spPr>
        <p:txBody>
          <a:bodyPr/>
          <a:lstStyle/>
          <a:p>
            <a:r>
              <a:rPr lang="en-US" altLang="en-US"/>
              <a:t>Address space</a:t>
            </a:r>
          </a:p>
          <a:p>
            <a:pPr lvl="1"/>
            <a:r>
              <a:rPr lang="en-US" altLang="en-US"/>
              <a:t>Child duplicate of parent</a:t>
            </a:r>
          </a:p>
          <a:p>
            <a:pPr lvl="1"/>
            <a:r>
              <a:rPr lang="en-US" altLang="en-US"/>
              <a:t>Child has a program loaded into it</a:t>
            </a:r>
          </a:p>
          <a:p>
            <a:r>
              <a:rPr lang="en-US" altLang="en-US"/>
              <a:t>UNIX examples</a:t>
            </a:r>
          </a:p>
          <a:p>
            <a:pPr lvl="1"/>
            <a:r>
              <a:rPr lang="en-US" altLang="en-US" b="1">
                <a:solidFill>
                  <a:srgbClr val="000000"/>
                </a:solidFill>
                <a:latin typeface="Courier New" pitchFamily="49" charset="0"/>
                <a:cs typeface="Courier New" pitchFamily="49" charset="0"/>
              </a:rPr>
              <a:t>fork()</a:t>
            </a:r>
            <a:r>
              <a:rPr lang="en-US" altLang="en-US">
                <a:solidFill>
                  <a:srgbClr val="000000"/>
                </a:solidFill>
              </a:rPr>
              <a:t> </a:t>
            </a:r>
            <a:r>
              <a:rPr lang="en-US" altLang="en-US"/>
              <a:t>system call creates new process</a:t>
            </a:r>
          </a:p>
          <a:p>
            <a:pPr lvl="1"/>
            <a:r>
              <a:rPr lang="en-US" altLang="en-US" b="1">
                <a:solidFill>
                  <a:srgbClr val="000000"/>
                </a:solidFill>
                <a:latin typeface="Courier New" pitchFamily="49" charset="0"/>
                <a:cs typeface="Courier New" pitchFamily="49" charset="0"/>
              </a:rPr>
              <a:t>exec()</a:t>
            </a:r>
            <a:r>
              <a:rPr lang="en-US" altLang="en-US"/>
              <a:t> system call used after a </a:t>
            </a:r>
            <a:r>
              <a:rPr lang="en-US" altLang="en-US" b="1">
                <a:solidFill>
                  <a:srgbClr val="000000"/>
                </a:solidFill>
                <a:latin typeface="Courier New" pitchFamily="49" charset="0"/>
                <a:cs typeface="Courier New" pitchFamily="49" charset="0"/>
              </a:rPr>
              <a:t>fork()</a:t>
            </a:r>
            <a:r>
              <a:rPr lang="en-US" altLang="en-US"/>
              <a:t> to replace the process</a:t>
            </a:r>
            <a:r>
              <a:rPr lang="ja-JP" altLang="en-US"/>
              <a:t>’</a:t>
            </a:r>
            <a:r>
              <a:rPr lang="en-US" altLang="ja-JP"/>
              <a:t> memory space with a new program</a:t>
            </a:r>
            <a:endParaRPr lang="en-US" altLang="en-US"/>
          </a:p>
        </p:txBody>
      </p:sp>
      <p:pic>
        <p:nvPicPr>
          <p:cNvPr id="25604"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013" y="3798888"/>
            <a:ext cx="64198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597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76388" y="155575"/>
            <a:ext cx="6107112" cy="576263"/>
          </a:xfrm>
        </p:spPr>
        <p:txBody>
          <a:bodyPr/>
          <a:lstStyle/>
          <a:p>
            <a:pPr eaLnBrk="1" hangingPunct="1"/>
            <a:r>
              <a:rPr lang="en-US" altLang="en-US"/>
              <a:t>Process Concept (Cont.)</a:t>
            </a:r>
          </a:p>
        </p:txBody>
      </p:sp>
      <p:sp>
        <p:nvSpPr>
          <p:cNvPr id="7171" name="Rectangle 3"/>
          <p:cNvSpPr>
            <a:spLocks noGrp="1" noChangeArrowheads="1"/>
          </p:cNvSpPr>
          <p:nvPr>
            <p:ph type="body" idx="1"/>
          </p:nvPr>
        </p:nvSpPr>
        <p:spPr>
          <a:xfrm>
            <a:off x="933450" y="1041400"/>
            <a:ext cx="7164388" cy="4786313"/>
          </a:xfrm>
        </p:spPr>
        <p:txBody>
          <a:bodyPr/>
          <a:lstStyle/>
          <a:p>
            <a:r>
              <a:rPr lang="en-US" altLang="en-US"/>
              <a:t>Program is </a:t>
            </a:r>
            <a:r>
              <a:rPr lang="en-US" altLang="en-US" b="1" i="1"/>
              <a:t>passive</a:t>
            </a:r>
            <a:r>
              <a:rPr lang="en-US" altLang="en-US"/>
              <a:t> entity stored on disk (</a:t>
            </a:r>
            <a:r>
              <a:rPr lang="en-US" altLang="en-US" b="1">
                <a:solidFill>
                  <a:srgbClr val="3366FF"/>
                </a:solidFill>
              </a:rPr>
              <a:t>executable file</a:t>
            </a:r>
            <a:r>
              <a:rPr lang="en-US" altLang="en-US"/>
              <a:t>), process is </a:t>
            </a:r>
            <a:r>
              <a:rPr lang="en-US" altLang="en-US" b="1" i="1"/>
              <a:t>active </a:t>
            </a:r>
          </a:p>
          <a:p>
            <a:pPr lvl="1"/>
            <a:r>
              <a:rPr lang="en-US" altLang="en-US"/>
              <a:t>Program becomes process when executable file loaded into memory</a:t>
            </a:r>
          </a:p>
          <a:p>
            <a:r>
              <a:rPr lang="en-US" altLang="en-US"/>
              <a:t>Execution of program started via GUI mouse clicks, command line entry of its name, etc</a:t>
            </a:r>
          </a:p>
          <a:p>
            <a:r>
              <a:rPr lang="en-US" altLang="en-US"/>
              <a:t>One program can be several processes</a:t>
            </a:r>
          </a:p>
          <a:p>
            <a:pPr lvl="1"/>
            <a:r>
              <a:rPr lang="en-US" altLang="en-US"/>
              <a:t>Consider multiple users executing the same program</a:t>
            </a:r>
          </a:p>
          <a:p>
            <a:pPr>
              <a:lnSpc>
                <a:spcPct val="90000"/>
              </a:lnSpc>
            </a:pPr>
            <a:endParaRPr lang="en-US" altLang="en-US"/>
          </a:p>
          <a:p>
            <a:pPr>
              <a:lnSpc>
                <a:spcPct val="90000"/>
              </a:lnSpc>
              <a:buFont typeface="Monotype Sorts" pitchFamily="-84" charset="2"/>
              <a:buNone/>
            </a:pPr>
            <a:endParaRPr lang="en-US" altLang="en-US"/>
          </a:p>
        </p:txBody>
      </p:sp>
    </p:spTree>
    <p:extLst>
      <p:ext uri="{BB962C8B-B14F-4D97-AF65-F5344CB8AC3E}">
        <p14:creationId xmlns:p14="http://schemas.microsoft.com/office/powerpoint/2010/main" val="4288539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8438"/>
            <a:ext cx="8229600" cy="576262"/>
          </a:xfrm>
        </p:spPr>
        <p:txBody>
          <a:bodyPr/>
          <a:lstStyle/>
          <a:p>
            <a:pPr eaLnBrk="1" hangingPunct="1"/>
            <a:r>
              <a:rPr lang="en-US" altLang="en-US"/>
              <a:t>Process Termination</a:t>
            </a:r>
          </a:p>
        </p:txBody>
      </p:sp>
      <p:sp>
        <p:nvSpPr>
          <p:cNvPr id="28675" name="Rectangle 3"/>
          <p:cNvSpPr>
            <a:spLocks noGrp="1" noChangeArrowheads="1"/>
          </p:cNvSpPr>
          <p:nvPr>
            <p:ph type="body" idx="1"/>
          </p:nvPr>
        </p:nvSpPr>
        <p:spPr>
          <a:xfrm>
            <a:off x="806450" y="1233488"/>
            <a:ext cx="7170738" cy="4530725"/>
          </a:xfrm>
        </p:spPr>
        <p:txBody>
          <a:bodyPr/>
          <a:lstStyle/>
          <a:p>
            <a:r>
              <a:rPr lang="en-US" altLang="en-US" dirty="0"/>
              <a:t>Process executes last statement and then asks the operating system to delete it using the </a:t>
            </a:r>
            <a:r>
              <a:rPr lang="en-US" altLang="en-US" b="1" dirty="0">
                <a:solidFill>
                  <a:srgbClr val="000000"/>
                </a:solidFill>
                <a:latin typeface="Courier New" pitchFamily="49" charset="0"/>
                <a:cs typeface="Courier New" pitchFamily="49" charset="0"/>
              </a:rPr>
              <a:t>exit()</a:t>
            </a:r>
            <a:r>
              <a:rPr lang="en-US" altLang="en-US" dirty="0">
                <a:cs typeface="Courier New" pitchFamily="49" charset="0"/>
              </a:rPr>
              <a:t> system call.</a:t>
            </a:r>
            <a:endParaRPr lang="en-US" altLang="en-US" dirty="0"/>
          </a:p>
          <a:p>
            <a:pPr lvl="1"/>
            <a:r>
              <a:rPr lang="en-US" altLang="en-US" dirty="0"/>
              <a:t>Returns  status data from child to parent (via </a:t>
            </a:r>
            <a:r>
              <a:rPr lang="en-US" altLang="en-US" b="1" dirty="0">
                <a:solidFill>
                  <a:srgbClr val="000000"/>
                </a:solidFill>
                <a:latin typeface="Courier New" pitchFamily="49" charset="0"/>
                <a:cs typeface="Courier New" pitchFamily="49" charset="0"/>
              </a:rPr>
              <a:t>wait()</a:t>
            </a:r>
            <a:r>
              <a:rPr lang="en-US" altLang="en-US" dirty="0"/>
              <a:t>)</a:t>
            </a:r>
          </a:p>
          <a:p>
            <a:pPr lvl="1"/>
            <a:r>
              <a:rPr lang="en-US" altLang="en-US" dirty="0"/>
              <a:t>Process</a:t>
            </a:r>
            <a:r>
              <a:rPr lang="ja-JP" altLang="en-US" dirty="0"/>
              <a:t>’</a:t>
            </a:r>
            <a:r>
              <a:rPr lang="en-US" altLang="ja-JP" dirty="0"/>
              <a:t> resources are deallocated by operating system</a:t>
            </a:r>
            <a:endParaRPr lang="en-US" altLang="en-US" dirty="0"/>
          </a:p>
          <a:p>
            <a:r>
              <a:rPr lang="en-US" altLang="en-US" dirty="0"/>
              <a:t>Parent may terminate the execution of children processes  using the </a:t>
            </a:r>
            <a:r>
              <a:rPr lang="en-US" altLang="en-US" b="1" dirty="0">
                <a:solidFill>
                  <a:srgbClr val="000000"/>
                </a:solidFill>
                <a:latin typeface="Courier New" pitchFamily="49" charset="0"/>
                <a:cs typeface="Courier New" pitchFamily="49" charset="0"/>
              </a:rPr>
              <a:t>abort()</a:t>
            </a:r>
            <a:r>
              <a:rPr lang="en-US" altLang="en-US" dirty="0">
                <a:cs typeface="Courier New" pitchFamily="49" charset="0"/>
              </a:rPr>
              <a:t> system call.  Some reasons for doing so:</a:t>
            </a:r>
            <a:endParaRPr lang="en-US" altLang="en-US" dirty="0"/>
          </a:p>
          <a:p>
            <a:pPr lvl="1"/>
            <a:r>
              <a:rPr lang="en-US" altLang="en-US" dirty="0"/>
              <a:t>Child has exceeded allocated resources</a:t>
            </a:r>
          </a:p>
          <a:p>
            <a:pPr lvl="1"/>
            <a:r>
              <a:rPr lang="en-US" altLang="en-US" dirty="0"/>
              <a:t>Task assigned to child is no longer required</a:t>
            </a:r>
          </a:p>
          <a:p>
            <a:pPr lvl="1"/>
            <a:r>
              <a:rPr lang="en-US" altLang="en-US" dirty="0"/>
              <a:t>The parent is exiting and the operating systems does not allow  a child to continue if its parent terminates</a:t>
            </a:r>
          </a:p>
        </p:txBody>
      </p:sp>
    </p:spTree>
    <p:extLst>
      <p:ext uri="{BB962C8B-B14F-4D97-AF65-F5344CB8AC3E}">
        <p14:creationId xmlns:p14="http://schemas.microsoft.com/office/powerpoint/2010/main" val="4206001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225550" y="150813"/>
            <a:ext cx="7997825" cy="576262"/>
          </a:xfrm>
        </p:spPr>
        <p:txBody>
          <a:bodyPr/>
          <a:lstStyle/>
          <a:p>
            <a:r>
              <a:rPr lang="en-US" altLang="en-US" sz="2800"/>
              <a:t>Multiprocess Architecture – Chrome Browser</a:t>
            </a:r>
          </a:p>
        </p:txBody>
      </p:sp>
      <p:sp>
        <p:nvSpPr>
          <p:cNvPr id="30723" name="Content Placeholder 2"/>
          <p:cNvSpPr>
            <a:spLocks noGrp="1"/>
          </p:cNvSpPr>
          <p:nvPr>
            <p:ph idx="1"/>
          </p:nvPr>
        </p:nvSpPr>
        <p:spPr>
          <a:xfrm>
            <a:off x="806450" y="1233488"/>
            <a:ext cx="7512050" cy="4530725"/>
          </a:xfrm>
        </p:spPr>
        <p:txBody>
          <a:bodyPr/>
          <a:lstStyle/>
          <a:p>
            <a:r>
              <a:rPr lang="en-US" altLang="en-US"/>
              <a:t>Many web browsers ran as single process (some still do)</a:t>
            </a:r>
          </a:p>
          <a:p>
            <a:pPr lvl="1"/>
            <a:r>
              <a:rPr lang="en-US" altLang="en-US"/>
              <a:t>If one web site causes trouble, entire browser can hang or crash</a:t>
            </a:r>
          </a:p>
          <a:p>
            <a:r>
              <a:rPr lang="en-US" altLang="en-US"/>
              <a:t>Google Chrome Browser is multiprocess with 3 different types of processes: </a:t>
            </a:r>
          </a:p>
          <a:p>
            <a:pPr lvl="1"/>
            <a:r>
              <a:rPr lang="en-US" altLang="en-US" b="1">
                <a:solidFill>
                  <a:srgbClr val="3366FF"/>
                </a:solidFill>
              </a:rPr>
              <a:t>Browser</a:t>
            </a:r>
            <a:r>
              <a:rPr lang="en-US" altLang="en-US"/>
              <a:t> process manages user interface, disk and network I/O</a:t>
            </a:r>
          </a:p>
          <a:p>
            <a:pPr lvl="1"/>
            <a:r>
              <a:rPr lang="en-US" altLang="en-US" b="1">
                <a:solidFill>
                  <a:srgbClr val="3366FF"/>
                </a:solidFill>
              </a:rPr>
              <a:t>Renderer</a:t>
            </a:r>
            <a:r>
              <a:rPr lang="en-US" altLang="en-US"/>
              <a:t> process renders web pages, deals with HTML, Javascript. A new renderer created for each website opened</a:t>
            </a:r>
          </a:p>
          <a:p>
            <a:pPr lvl="2"/>
            <a:r>
              <a:rPr lang="en-US" altLang="en-US"/>
              <a:t>Runs in </a:t>
            </a:r>
            <a:r>
              <a:rPr lang="en-US" altLang="en-US" b="1">
                <a:solidFill>
                  <a:srgbClr val="3366FF"/>
                </a:solidFill>
              </a:rPr>
              <a:t>sandbox</a:t>
            </a:r>
            <a:r>
              <a:rPr lang="en-US" altLang="en-US"/>
              <a:t> restricting disk and network I/O, minimizing effect of security exploits</a:t>
            </a:r>
          </a:p>
          <a:p>
            <a:pPr lvl="1"/>
            <a:r>
              <a:rPr lang="en-US" altLang="en-US" b="1">
                <a:solidFill>
                  <a:srgbClr val="3366FF"/>
                </a:solidFill>
              </a:rPr>
              <a:t>Plug-in </a:t>
            </a:r>
            <a:r>
              <a:rPr lang="en-US" altLang="en-US"/>
              <a:t>process for each type of plug-in</a:t>
            </a:r>
          </a:p>
          <a:p>
            <a:pPr lvl="1"/>
            <a:endParaRPr lang="en-US" altLang="en-US"/>
          </a:p>
          <a:p>
            <a:pPr lvl="1"/>
            <a:endParaRPr lang="en-US" altLang="en-US"/>
          </a:p>
          <a:p>
            <a:pPr lvl="1"/>
            <a:endParaRPr lang="en-US" altLang="en-US"/>
          </a:p>
        </p:txBody>
      </p:sp>
      <p:pic>
        <p:nvPicPr>
          <p:cNvPr id="30724" name="Picture 1" descr="in-3_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4926013"/>
            <a:ext cx="6292850"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45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fork()</a:t>
            </a:r>
            <a:endParaRPr lang="ru-RU" dirty="0"/>
          </a:p>
        </p:txBody>
      </p:sp>
      <p:sp>
        <p:nvSpPr>
          <p:cNvPr id="5" name="TextBox 4"/>
          <p:cNvSpPr txBox="1"/>
          <p:nvPr/>
        </p:nvSpPr>
        <p:spPr>
          <a:xfrm>
            <a:off x="373627" y="1337187"/>
            <a:ext cx="8563896" cy="5078313"/>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unistd.h</a:t>
            </a:r>
            <a:r>
              <a:rPr lang="en-US" dirty="0">
                <a:latin typeface="Courier New" panose="02070309020205020404" pitchFamily="49" charset="0"/>
                <a:cs typeface="Courier New" panose="02070309020205020404" pitchFamily="49" charset="0"/>
              </a:rPr>
              <a:t>&gt;</a:t>
            </a:r>
          </a:p>
          <a:p>
            <a:endParaRPr lang="en-US"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pid_t</a:t>
            </a:r>
            <a:r>
              <a:rPr lang="en-US" b="1" dirty="0">
                <a:latin typeface="Courier New" panose="02070309020205020404" pitchFamily="49" charset="0"/>
                <a:cs typeface="Courier New" panose="02070309020205020404" pitchFamily="49" charset="0"/>
              </a:rPr>
              <a:t> fork(void);</a:t>
            </a:r>
          </a:p>
          <a:p>
            <a:endParaRPr lang="en-US" dirty="0"/>
          </a:p>
          <a:p>
            <a:pPr marL="285750" indent="-285750">
              <a:buFont typeface="Arial" panose="020B0604020202020204" pitchFamily="34" charset="0"/>
              <a:buChar char="•"/>
            </a:pPr>
            <a:r>
              <a:rPr lang="en-US" dirty="0"/>
              <a:t>fork() creates a new process by duplicating the calling process. The new process, referred to as the child, is an exact duplicate of the calling process, referred to as the parent, except for the following points:</a:t>
            </a:r>
          </a:p>
          <a:p>
            <a:endParaRPr lang="en-US" dirty="0"/>
          </a:p>
          <a:p>
            <a:pPr marL="742950" lvl="1" indent="-285750">
              <a:buFont typeface="Arial" panose="020B0604020202020204" pitchFamily="34" charset="0"/>
              <a:buChar char="•"/>
            </a:pPr>
            <a:r>
              <a:rPr lang="en-US" dirty="0"/>
              <a:t>The child has its own unique process ID, and this PID does not match the ID of any existing process group.</a:t>
            </a:r>
          </a:p>
          <a:p>
            <a:pPr marL="742950" lvl="1" indent="-285750">
              <a:buFont typeface="Arial" panose="020B0604020202020204" pitchFamily="34" charset="0"/>
              <a:buChar char="•"/>
            </a:pPr>
            <a:r>
              <a:rPr lang="en-US" dirty="0"/>
              <a:t>The child's parent process ID is the same as the parent's process ID.</a:t>
            </a:r>
          </a:p>
          <a:p>
            <a:pPr marL="742950" lvl="1" indent="-285750">
              <a:buFont typeface="Arial" panose="020B0604020202020204" pitchFamily="34" charset="0"/>
              <a:buChar char="•"/>
            </a:pPr>
            <a:r>
              <a:rPr lang="en-US" dirty="0"/>
              <a:t>The child inherits copies of the parent's set of open file descriptors. Each file descriptor in the child refers to the same open file description as the corresponding file descriptor in the parent.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Under Linux, fork() is implemented using copy-on-write pages, so the only penalty that it incurs is the time and memory required to duplicate the parent's page tables, and to create a unique task structure for the child.</a:t>
            </a:r>
            <a:endParaRPr lang="ru-RU" dirty="0"/>
          </a:p>
        </p:txBody>
      </p:sp>
    </p:spTree>
    <p:extLst>
      <p:ext uri="{BB962C8B-B14F-4D97-AF65-F5344CB8AC3E}">
        <p14:creationId xmlns:p14="http://schemas.microsoft.com/office/powerpoint/2010/main" val="212378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execve</a:t>
            </a:r>
            <a:r>
              <a:rPr lang="en-US" dirty="0"/>
              <a:t>() and family</a:t>
            </a:r>
            <a:endParaRPr lang="ru-RU" dirty="0"/>
          </a:p>
        </p:txBody>
      </p:sp>
      <p:sp>
        <p:nvSpPr>
          <p:cNvPr id="5" name="TextBox 4"/>
          <p:cNvSpPr txBox="1"/>
          <p:nvPr/>
        </p:nvSpPr>
        <p:spPr>
          <a:xfrm>
            <a:off x="86627" y="1337187"/>
            <a:ext cx="9057373" cy="5078313"/>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unistd.h</a:t>
            </a:r>
            <a:r>
              <a:rPr lang="en-US" dirty="0">
                <a:latin typeface="Courier New" panose="02070309020205020404" pitchFamily="49" charset="0"/>
                <a:cs typeface="Courier New" panose="02070309020205020404" pitchFamily="49" charset="0"/>
              </a:rPr>
              <a:t>&gt;</a:t>
            </a:r>
          </a:p>
          <a:p>
            <a:endParaRPr lang="en-US"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execve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char *filename, char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argv</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char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envp</a:t>
            </a:r>
            <a:r>
              <a:rPr lang="en-US" b="1" dirty="0">
                <a:latin typeface="Courier New" panose="02070309020205020404" pitchFamily="49" charset="0"/>
                <a:cs typeface="Courier New" panose="02070309020205020404" pitchFamily="49" charset="0"/>
              </a:rPr>
              <a:t>[]);</a:t>
            </a:r>
          </a:p>
          <a:p>
            <a:endParaRPr lang="en-US" sz="2000" dirty="0">
              <a:latin typeface="+mn-lt"/>
            </a:endParaRPr>
          </a:p>
          <a:p>
            <a:r>
              <a:rPr lang="en-US" dirty="0" err="1">
                <a:latin typeface="+mn-lt"/>
              </a:rPr>
              <a:t>execve</a:t>
            </a:r>
            <a:r>
              <a:rPr lang="en-US" dirty="0">
                <a:latin typeface="+mn-lt"/>
              </a:rPr>
              <a:t>() executes the program pointed to by filename; filename must be either a binary executable, or a script starting with a line of the form:</a:t>
            </a:r>
          </a:p>
          <a:p>
            <a:r>
              <a:rPr lang="en-US" dirty="0">
                <a:latin typeface="+mn-lt"/>
              </a:rPr>
              <a:t>	</a:t>
            </a:r>
            <a:r>
              <a:rPr lang="en-US" sz="1600" dirty="0">
                <a:latin typeface="Courier New" panose="02070309020205020404" pitchFamily="49" charset="0"/>
                <a:cs typeface="Courier New" panose="02070309020205020404" pitchFamily="49" charset="0"/>
              </a:rPr>
              <a:t>#! interpreter [optional-</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a:t>
            </a:r>
          </a:p>
          <a:p>
            <a:endParaRPr lang="en-US" dirty="0">
              <a:latin typeface="+mn-lt"/>
            </a:endParaRPr>
          </a:p>
          <a:p>
            <a:r>
              <a:rPr lang="en-US" dirty="0" err="1">
                <a:latin typeface="+mn-lt"/>
              </a:rPr>
              <a:t>argv</a:t>
            </a:r>
            <a:r>
              <a:rPr lang="en-US" dirty="0">
                <a:latin typeface="+mn-lt"/>
              </a:rPr>
              <a:t> is an array of argument strings passed to the new program. By convention, the first of these strings should contain the filename associated with the file being executed. </a:t>
            </a:r>
            <a:r>
              <a:rPr lang="en-US" dirty="0" err="1">
                <a:latin typeface="+mn-lt"/>
              </a:rPr>
              <a:t>envp</a:t>
            </a:r>
            <a:r>
              <a:rPr lang="en-US" dirty="0">
                <a:latin typeface="+mn-lt"/>
              </a:rPr>
              <a:t> is an array of strings, conventionally of the form key=value, which are passed as environment to the new program. Both </a:t>
            </a:r>
            <a:r>
              <a:rPr lang="en-US" dirty="0" err="1">
                <a:latin typeface="+mn-lt"/>
              </a:rPr>
              <a:t>argv</a:t>
            </a:r>
            <a:r>
              <a:rPr lang="en-US" dirty="0">
                <a:latin typeface="+mn-lt"/>
              </a:rPr>
              <a:t> and </a:t>
            </a:r>
            <a:r>
              <a:rPr lang="en-US" dirty="0" err="1">
                <a:latin typeface="+mn-lt"/>
              </a:rPr>
              <a:t>envp</a:t>
            </a:r>
            <a:r>
              <a:rPr lang="en-US" dirty="0">
                <a:latin typeface="+mn-lt"/>
              </a:rPr>
              <a:t> must be terminated by a NULL pointer. The argument vector and environment can be accessed by the called program's main function, when it is defined as:</a:t>
            </a:r>
          </a:p>
          <a:p>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envp</a:t>
            </a:r>
            <a:r>
              <a:rPr lang="en-US" sz="1600" dirty="0">
                <a:latin typeface="Courier New" panose="02070309020205020404" pitchFamily="49" charset="0"/>
                <a:cs typeface="Courier New" panose="02070309020205020404" pitchFamily="49" charset="0"/>
              </a:rPr>
              <a:t>[])</a:t>
            </a:r>
          </a:p>
          <a:p>
            <a:endParaRPr lang="en-US" dirty="0">
              <a:latin typeface="+mn-lt"/>
            </a:endParaRPr>
          </a:p>
          <a:p>
            <a:r>
              <a:rPr lang="en-US" dirty="0" err="1">
                <a:latin typeface="+mn-lt"/>
              </a:rPr>
              <a:t>execve</a:t>
            </a:r>
            <a:r>
              <a:rPr lang="en-US" dirty="0">
                <a:latin typeface="+mn-lt"/>
              </a:rPr>
              <a:t>() does not return on success, and the text, data, </a:t>
            </a:r>
            <a:r>
              <a:rPr lang="en-US" dirty="0" err="1">
                <a:latin typeface="+mn-lt"/>
              </a:rPr>
              <a:t>bss</a:t>
            </a:r>
            <a:r>
              <a:rPr lang="en-US" dirty="0">
                <a:latin typeface="+mn-lt"/>
              </a:rPr>
              <a:t>, and stack of the calling process are overwritten by that of the program loaded.</a:t>
            </a:r>
            <a:endParaRPr lang="ru-RU" dirty="0">
              <a:latin typeface="+mn-lt"/>
            </a:endParaRPr>
          </a:p>
        </p:txBody>
      </p:sp>
    </p:spTree>
    <p:extLst>
      <p:ext uri="{BB962C8B-B14F-4D97-AF65-F5344CB8AC3E}">
        <p14:creationId xmlns:p14="http://schemas.microsoft.com/office/powerpoint/2010/main" val="239212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wait() and family</a:t>
            </a:r>
            <a:endParaRPr lang="ru-RU" dirty="0"/>
          </a:p>
        </p:txBody>
      </p:sp>
      <p:sp>
        <p:nvSpPr>
          <p:cNvPr id="5" name="TextBox 4"/>
          <p:cNvSpPr txBox="1"/>
          <p:nvPr/>
        </p:nvSpPr>
        <p:spPr>
          <a:xfrm>
            <a:off x="86627" y="1337187"/>
            <a:ext cx="9057373" cy="4555093"/>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#include &lt;sys/</a:t>
            </a:r>
            <a:r>
              <a:rPr lang="en-US" sz="1600" dirty="0" err="1">
                <a:latin typeface="Courier New" panose="02070309020205020404" pitchFamily="49" charset="0"/>
                <a:cs typeface="Courier New" panose="02070309020205020404" pitchFamily="49" charset="0"/>
              </a:rPr>
              <a:t>types.h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#include &lt;sys/</a:t>
            </a:r>
            <a:r>
              <a:rPr lang="en-US" sz="1600" dirty="0" err="1">
                <a:latin typeface="Courier New" panose="02070309020205020404" pitchFamily="49" charset="0"/>
                <a:cs typeface="Courier New" panose="02070309020205020404" pitchFamily="49" charset="0"/>
              </a:rPr>
              <a:t>wait.h</a:t>
            </a:r>
            <a:r>
              <a:rPr lang="en-US" sz="1600" dirty="0">
                <a:latin typeface="Courier New" panose="02070309020205020404" pitchFamily="49" charset="0"/>
                <a:cs typeface="Courier New" panose="02070309020205020404" pitchFamily="49" charset="0"/>
              </a:rPr>
              <a:t>&gt;</a:t>
            </a:r>
          </a:p>
          <a:p>
            <a:endParaRPr lang="en-US" sz="1600"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pid_t</a:t>
            </a:r>
            <a:r>
              <a:rPr lang="en-US" sz="1600" b="1" dirty="0">
                <a:latin typeface="Courier New" panose="02070309020205020404" pitchFamily="49" charset="0"/>
                <a:cs typeface="Courier New" panose="02070309020205020404" pitchFamily="49" charset="0"/>
              </a:rPr>
              <a:t> wait(</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*status);</a:t>
            </a:r>
          </a:p>
          <a:p>
            <a:endParaRPr lang="en-US" sz="1600" b="1"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pid_t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waitpid</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pid_t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pid</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*status,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options);</a:t>
            </a:r>
          </a:p>
          <a:p>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waitid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idtype_t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idtype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id_t</a:t>
            </a:r>
            <a:r>
              <a:rPr lang="en-US" sz="1600" dirty="0">
                <a:latin typeface="Courier New" panose="02070309020205020404" pitchFamily="49" charset="0"/>
                <a:cs typeface="Courier New" panose="02070309020205020404" pitchFamily="49" charset="0"/>
              </a:rPr>
              <a:t> id, </a:t>
            </a:r>
            <a:r>
              <a:rPr lang="en-US" sz="1600" dirty="0" err="1">
                <a:latin typeface="Courier New" panose="02070309020205020404" pitchFamily="49" charset="0"/>
                <a:cs typeface="Courier New" panose="02070309020205020404" pitchFamily="49" charset="0"/>
              </a:rPr>
              <a:t>siginfo_t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infop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options);</a:t>
            </a:r>
          </a:p>
          <a:p>
            <a:endParaRPr lang="en-US" dirty="0">
              <a:latin typeface="+mn-lt"/>
            </a:endParaRPr>
          </a:p>
          <a:p>
            <a:r>
              <a:rPr lang="en-US" dirty="0">
                <a:latin typeface="+mn-lt"/>
              </a:rPr>
              <a:t>All of these system calls are used to wait for state changes in a child of the calling process, and obtain information about the child whose state has changed.  A state change is considered to be: the child terminated;  the child was stopped by a signal;  or the child was resumed by a signal.  In the case of a terminated child, performing a wait allows the system to release the resources associated with the child; if a wait is not performed, then the terminated child remains in a "</a:t>
            </a:r>
            <a:r>
              <a:rPr lang="en-US" b="1" dirty="0">
                <a:solidFill>
                  <a:srgbClr val="FF0000"/>
                </a:solidFill>
                <a:latin typeface="+mn-lt"/>
              </a:rPr>
              <a:t>zombie</a:t>
            </a:r>
            <a:r>
              <a:rPr lang="en-US" dirty="0">
                <a:latin typeface="+mn-lt"/>
              </a:rPr>
              <a:t>" state: a </a:t>
            </a:r>
            <a:r>
              <a:rPr lang="en-US" dirty="0"/>
              <a:t>child that terminates, but has not been waited for becomes a "zombie". If a parent process terminates, then its "zombie" children (if any) are adopted by </a:t>
            </a:r>
            <a:r>
              <a:rPr lang="en-US" dirty="0" err="1"/>
              <a:t>init</a:t>
            </a:r>
            <a:r>
              <a:rPr lang="en-US" dirty="0"/>
              <a:t>, which automatically performs a wait to remove the zombies.</a:t>
            </a:r>
            <a:endParaRPr lang="ru-RU" dirty="0">
              <a:latin typeface="+mn-lt"/>
            </a:endParaRPr>
          </a:p>
        </p:txBody>
      </p:sp>
    </p:spTree>
    <p:extLst>
      <p:ext uri="{BB962C8B-B14F-4D97-AF65-F5344CB8AC3E}">
        <p14:creationId xmlns:p14="http://schemas.microsoft.com/office/powerpoint/2010/main" val="386082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6950" y="161925"/>
            <a:ext cx="8229600" cy="576263"/>
          </a:xfrm>
        </p:spPr>
        <p:txBody>
          <a:bodyPr/>
          <a:lstStyle/>
          <a:p>
            <a:pPr eaLnBrk="1" hangingPunct="1"/>
            <a:r>
              <a:rPr lang="en-US" altLang="en-US"/>
              <a:t>C Program Forking Separate Process</a:t>
            </a:r>
          </a:p>
        </p:txBody>
      </p:sp>
      <p:pic>
        <p:nvPicPr>
          <p:cNvPr id="26627" name="Picture 5" descr="Screen Shot 2012-12-04 at 11.21.10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5138" y="969963"/>
            <a:ext cx="6038850"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43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66688"/>
            <a:ext cx="8229600" cy="576262"/>
          </a:xfrm>
        </p:spPr>
        <p:txBody>
          <a:bodyPr/>
          <a:lstStyle/>
          <a:p>
            <a:pPr eaLnBrk="1" hangingPunct="1"/>
            <a:r>
              <a:rPr lang="en-US" altLang="en-US"/>
              <a:t>Process in Memory</a:t>
            </a: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025" y="1254125"/>
            <a:ext cx="2911475"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886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The Process Model (2)</a:t>
            </a:r>
          </a:p>
        </p:txBody>
      </p:sp>
      <p:sp>
        <p:nvSpPr>
          <p:cNvPr id="3" name="Text Placeholder 2"/>
          <p:cNvSpPr>
            <a:spLocks noGrp="1"/>
          </p:cNvSpPr>
          <p:nvPr>
            <p:ph type="body" sz="quarter" idx="12"/>
          </p:nvPr>
        </p:nvSpPr>
        <p:spPr>
          <a:xfrm>
            <a:off x="887413" y="5513388"/>
            <a:ext cx="7759700" cy="833437"/>
          </a:xfrm>
        </p:spPr>
        <p:txBody>
          <a:bodyPr>
            <a:normAutofit lnSpcReduction="10000"/>
          </a:bodyPr>
          <a:lstStyle/>
          <a:p>
            <a:pPr eaLnBrk="1" hangingPunct="1">
              <a:defRPr/>
            </a:pPr>
            <a:r>
              <a:rPr lang="en-US" dirty="0"/>
              <a:t>Figure 2-1. (b) Conceptual model of</a:t>
            </a:r>
          </a:p>
          <a:p>
            <a:pPr eaLnBrk="1" hangingPunct="1">
              <a:defRPr/>
            </a:pPr>
            <a:r>
              <a:rPr lang="en-US" dirty="0"/>
              <a:t>four independent, sequential processes. </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13" y="1776413"/>
            <a:ext cx="44640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a:t>The Process Model (3)</a:t>
            </a:r>
          </a:p>
        </p:txBody>
      </p:sp>
      <p:sp>
        <p:nvSpPr>
          <p:cNvPr id="17411" name="Text Placeholder 2"/>
          <p:cNvSpPr>
            <a:spLocks noGrp="1"/>
          </p:cNvSpPr>
          <p:nvPr>
            <p:ph type="body" sz="quarter" idx="12"/>
          </p:nvPr>
        </p:nvSpPr>
        <p:spPr>
          <a:xfrm>
            <a:off x="887413" y="5513388"/>
            <a:ext cx="7759700" cy="833437"/>
          </a:xfrm>
        </p:spPr>
        <p:txBody>
          <a:bodyPr/>
          <a:lstStyle/>
          <a:p>
            <a:pPr eaLnBrk="1" hangingPunct="1"/>
            <a:r>
              <a:rPr lang="en-US" altLang="en-US"/>
              <a:t>Figure 2-1. (c) Only one program is active at once.</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0" y="1714500"/>
            <a:ext cx="4298950" cy="347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pPr eaLnBrk="1" hangingPunct="1"/>
            <a:r>
              <a:rPr lang="en-US" altLang="en-US" dirty="0"/>
              <a:t>2.1.2 Process Creation</a:t>
            </a:r>
          </a:p>
        </p:txBody>
      </p:sp>
      <p:sp>
        <p:nvSpPr>
          <p:cNvPr id="6" name="Content Placeholder 5"/>
          <p:cNvSpPr>
            <a:spLocks noGrp="1"/>
          </p:cNvSpPr>
          <p:nvPr>
            <p:ph idx="1"/>
          </p:nvPr>
        </p:nvSpPr>
        <p:spPr/>
        <p:txBody>
          <a:bodyPr/>
          <a:lstStyle/>
          <a:p>
            <a:pPr marL="0" indent="0" eaLnBrk="1" hangingPunct="1">
              <a:buFont typeface="Arial" charset="0"/>
              <a:buNone/>
              <a:defRPr/>
            </a:pPr>
            <a:r>
              <a:rPr lang="en-US" dirty="0"/>
              <a:t>Principal events that cause processes to be created:</a:t>
            </a:r>
          </a:p>
          <a:p>
            <a:pPr marL="514350" indent="-514350" eaLnBrk="1" hangingPunct="1">
              <a:buFont typeface="+mj-lt"/>
              <a:buAutoNum type="arabicPeriod"/>
              <a:defRPr/>
            </a:pPr>
            <a:r>
              <a:rPr lang="en-US" dirty="0"/>
              <a:t>System initialization.</a:t>
            </a:r>
          </a:p>
          <a:p>
            <a:pPr marL="514350" indent="-514350" eaLnBrk="1" hangingPunct="1">
              <a:buFont typeface="+mj-lt"/>
              <a:buAutoNum type="arabicPeriod"/>
              <a:defRPr/>
            </a:pPr>
            <a:r>
              <a:rPr lang="en-US" dirty="0"/>
              <a:t>Execution of a process creation system call by a running process.</a:t>
            </a:r>
          </a:p>
          <a:p>
            <a:pPr marL="514350" indent="-514350" eaLnBrk="1" hangingPunct="1">
              <a:buFont typeface="+mj-lt"/>
              <a:buAutoNum type="arabicPeriod"/>
              <a:defRPr/>
            </a:pPr>
            <a:r>
              <a:rPr lang="en-US" dirty="0"/>
              <a:t>A user request to create a new process.</a:t>
            </a:r>
          </a:p>
        </p:txBody>
      </p:sp>
      <p:sp>
        <p:nvSpPr>
          <p:cNvPr id="4" name="Footer Placeholder 3"/>
          <p:cNvSpPr>
            <a:spLocks noGrp="1"/>
          </p:cNvSpPr>
          <p:nvPr>
            <p:ph type="ftr" sz="quarter" idx="11"/>
          </p:nvPr>
        </p:nvSpPr>
        <p:spPr/>
        <p:txBody>
          <a:bodyPr/>
          <a:lstStyle/>
          <a:p>
            <a:pPr>
              <a:defRPr/>
            </a:pPr>
            <a:r>
              <a:rPr lang="en-US"/>
              <a:t>Tanenbaum &amp; Bo,Modern  Operating Systems:4th ed., (c) 2013 Prentice-Hall, Inc. All rights reserved.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dirty="0"/>
              <a:t>2.1.3 Process Termination</a:t>
            </a:r>
          </a:p>
        </p:txBody>
      </p:sp>
      <p:sp>
        <p:nvSpPr>
          <p:cNvPr id="3" name="Content Placeholder 2"/>
          <p:cNvSpPr>
            <a:spLocks noGrp="1"/>
          </p:cNvSpPr>
          <p:nvPr>
            <p:ph idx="1"/>
          </p:nvPr>
        </p:nvSpPr>
        <p:spPr>
          <a:xfrm>
            <a:off x="457200" y="1814513"/>
            <a:ext cx="8229600" cy="4311650"/>
          </a:xfrm>
        </p:spPr>
        <p:txBody>
          <a:bodyPr/>
          <a:lstStyle/>
          <a:p>
            <a:pPr marL="0" indent="0" eaLnBrk="1" hangingPunct="1">
              <a:buFont typeface="Arial" charset="0"/>
              <a:buNone/>
              <a:defRPr/>
            </a:pPr>
            <a:r>
              <a:rPr lang="en-US" dirty="0"/>
              <a:t>Typical conditions which terminate a process:</a:t>
            </a:r>
          </a:p>
          <a:p>
            <a:pPr marL="514350" indent="-514350" eaLnBrk="1" hangingPunct="1">
              <a:buFont typeface="+mj-lt"/>
              <a:buAutoNum type="arabicPeriod"/>
              <a:defRPr/>
            </a:pPr>
            <a:r>
              <a:rPr lang="en-US" dirty="0"/>
              <a:t>Normal exit (voluntary).</a:t>
            </a:r>
          </a:p>
          <a:p>
            <a:pPr marL="514350" indent="-514350" eaLnBrk="1" hangingPunct="1">
              <a:buFont typeface="+mj-lt"/>
              <a:buAutoNum type="arabicPeriod"/>
              <a:defRPr/>
            </a:pPr>
            <a:r>
              <a:rPr lang="en-US" dirty="0"/>
              <a:t>Error exit (voluntary).</a:t>
            </a:r>
          </a:p>
          <a:p>
            <a:pPr marL="514350" indent="-514350" eaLnBrk="1" hangingPunct="1">
              <a:buFont typeface="+mj-lt"/>
              <a:buAutoNum type="arabicPeriod"/>
              <a:defRPr/>
            </a:pPr>
            <a:r>
              <a:rPr lang="en-US" dirty="0"/>
              <a:t>Fatal error (involuntary).</a:t>
            </a:r>
          </a:p>
          <a:p>
            <a:pPr marL="514350" indent="-514350" eaLnBrk="1" hangingPunct="1">
              <a:buFont typeface="+mj-lt"/>
              <a:buAutoNum type="arabicPeriod"/>
              <a:defRPr/>
            </a:pPr>
            <a:r>
              <a:rPr lang="en-US" dirty="0"/>
              <a:t>Killed by another process (involuntary).</a:t>
            </a:r>
          </a:p>
        </p:txBody>
      </p:sp>
      <p:sp>
        <p:nvSpPr>
          <p:cNvPr id="4" name="Footer Placeholder 3"/>
          <p:cNvSpPr>
            <a:spLocks noGrp="1"/>
          </p:cNvSpPr>
          <p:nvPr>
            <p:ph type="ftr" sz="quarter" idx="11"/>
          </p:nvPr>
        </p:nvSpPr>
        <p:spPr/>
        <p:txBody>
          <a:bodyPr/>
          <a:lstStyle/>
          <a:p>
            <a:pPr>
              <a:defRPr/>
            </a:pPr>
            <a:r>
              <a:rPr lang="en-US"/>
              <a:t>Tanenbaum &amp; Bo,Modern  Operating Systems:4th ed., (c) 2013 Prentice-Hall, Inc. All rights reserved.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2.1.4 Process Hierarchies</a:t>
            </a:r>
            <a:endParaRPr lang="ru-RU" dirty="0"/>
          </a:p>
        </p:txBody>
      </p:sp>
      <p:sp>
        <p:nvSpPr>
          <p:cNvPr id="3" name="Content Placeholder 2"/>
          <p:cNvSpPr>
            <a:spLocks noGrp="1"/>
          </p:cNvSpPr>
          <p:nvPr>
            <p:ph idx="1"/>
          </p:nvPr>
        </p:nvSpPr>
        <p:spPr/>
        <p:txBody>
          <a:bodyPr/>
          <a:lstStyle/>
          <a:p>
            <a:r>
              <a:rPr lang="en-US" dirty="0"/>
              <a:t>Processes can create other processes, forming a hierarchy</a:t>
            </a:r>
          </a:p>
          <a:p>
            <a:r>
              <a:rPr lang="en-US" dirty="0"/>
              <a:t>A process with its descendants form a </a:t>
            </a:r>
            <a:r>
              <a:rPr lang="en-US" i="1" dirty="0"/>
              <a:t>process group</a:t>
            </a:r>
          </a:p>
          <a:p>
            <a:r>
              <a:rPr lang="en-US" dirty="0"/>
              <a:t>A special process</a:t>
            </a:r>
            <a:r>
              <a:rPr lang="en-US" i="1" dirty="0"/>
              <a:t>, </a:t>
            </a:r>
            <a:r>
              <a:rPr lang="en-US" i="1" dirty="0" err="1">
                <a:latin typeface="Courier New" panose="02070309020205020404" pitchFamily="49" charset="0"/>
                <a:cs typeface="Courier New" panose="02070309020205020404" pitchFamily="49" charset="0"/>
              </a:rPr>
              <a:t>init</a:t>
            </a:r>
            <a:r>
              <a:rPr lang="en-US" i="1" dirty="0"/>
              <a:t> (</a:t>
            </a:r>
            <a:r>
              <a:rPr lang="en-US" dirty="0" err="1"/>
              <a:t>pid</a:t>
            </a:r>
            <a:r>
              <a:rPr lang="en-US" dirty="0"/>
              <a:t> 1</a:t>
            </a:r>
            <a:r>
              <a:rPr lang="en-US" i="1" dirty="0"/>
              <a:t>), </a:t>
            </a:r>
            <a:r>
              <a:rPr lang="en-US" dirty="0"/>
              <a:t>is started when a UNIX system boots, and is the root ancestor of all running processes (a single tree)</a:t>
            </a:r>
            <a:endParaRPr lang="ru-RU" dirty="0"/>
          </a:p>
        </p:txBody>
      </p:sp>
      <p:sp>
        <p:nvSpPr>
          <p:cNvPr id="4" name="Footer Placeholder 3"/>
          <p:cNvSpPr>
            <a:spLocks noGrp="1"/>
          </p:cNvSpPr>
          <p:nvPr>
            <p:ph type="ftr" sz="quarter" idx="11"/>
          </p:nvPr>
        </p:nvSpPr>
        <p:spPr/>
        <p:txBody>
          <a:body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272275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2.1.5 Process States (1)</a:t>
            </a:r>
          </a:p>
        </p:txBody>
      </p:sp>
      <p:sp>
        <p:nvSpPr>
          <p:cNvPr id="3" name="Content Placeholder 2"/>
          <p:cNvSpPr>
            <a:spLocks noGrp="1"/>
          </p:cNvSpPr>
          <p:nvPr>
            <p:ph idx="1"/>
          </p:nvPr>
        </p:nvSpPr>
        <p:spPr/>
        <p:txBody>
          <a:bodyPr/>
          <a:lstStyle/>
          <a:p>
            <a:pPr marL="0" indent="0" eaLnBrk="1" hangingPunct="1">
              <a:buFont typeface="Arial" charset="0"/>
              <a:buNone/>
              <a:defRPr/>
            </a:pPr>
            <a:r>
              <a:rPr lang="en-US" dirty="0"/>
              <a:t>Three states a process may be in:</a:t>
            </a:r>
          </a:p>
          <a:p>
            <a:pPr marL="514350" indent="-514350" eaLnBrk="1" hangingPunct="1">
              <a:buFont typeface="+mj-lt"/>
              <a:buAutoNum type="arabicPeriod"/>
              <a:defRPr/>
            </a:pPr>
            <a:r>
              <a:rPr lang="en-US" dirty="0"/>
              <a:t>Running (actually using the CPU at that instant).</a:t>
            </a:r>
          </a:p>
          <a:p>
            <a:pPr marL="514350" indent="-514350" eaLnBrk="1" hangingPunct="1">
              <a:buFont typeface="+mj-lt"/>
              <a:buAutoNum type="arabicPeriod"/>
              <a:defRPr/>
            </a:pPr>
            <a:r>
              <a:rPr lang="en-US" dirty="0"/>
              <a:t>Ready (runnable; temporarily stopped to let another process run).</a:t>
            </a:r>
          </a:p>
          <a:p>
            <a:pPr marL="514350" indent="-514350" eaLnBrk="1" hangingPunct="1">
              <a:buFont typeface="+mj-lt"/>
              <a:buAutoNum type="arabicPeriod"/>
              <a:defRPr/>
            </a:pPr>
            <a:r>
              <a:rPr lang="en-US" dirty="0"/>
              <a:t>Blocked (unable to run until some external event happens).</a:t>
            </a:r>
          </a:p>
        </p:txBody>
      </p:sp>
      <p:sp>
        <p:nvSpPr>
          <p:cNvPr id="4" name="Footer Placeholder 3"/>
          <p:cNvSpPr>
            <a:spLocks noGrp="1"/>
          </p:cNvSpPr>
          <p:nvPr>
            <p:ph type="ftr" sz="quarter" idx="11"/>
          </p:nvPr>
        </p:nvSpPr>
        <p:spPr/>
        <p:txBody>
          <a:bodyPr/>
          <a:lstStyle/>
          <a:p>
            <a:pPr>
              <a:defRPr/>
            </a:pPr>
            <a:r>
              <a:rPr lang="en-US"/>
              <a:t>Tanenbaum &amp; Bo,Modern  Operating Systems:4th ed., (c) 2013 Prentice-Hall, Inc. All rights reserved. </a:t>
            </a:r>
          </a:p>
        </p:txBody>
      </p:sp>
    </p:spTree>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Presentation2</Template>
  <TotalTime>571</TotalTime>
  <Words>1800</Words>
  <Application>Microsoft Office PowerPoint</Application>
  <PresentationFormat>On-screen Show (4:3)</PresentationFormat>
  <Paragraphs>153</Paragraphs>
  <Slides>25</Slides>
  <Notes>15</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25</vt:i4>
      </vt:variant>
    </vt:vector>
  </HeadingPairs>
  <TitlesOfParts>
    <vt:vector size="40" baseType="lpstr">
      <vt:lpstr>Arial</vt:lpstr>
      <vt:lpstr>Calibri</vt:lpstr>
      <vt:lpstr>Courier New</vt:lpstr>
      <vt:lpstr>Helvetica</vt:lpstr>
      <vt:lpstr>Monotype Sorts</vt:lpstr>
      <vt:lpstr>Times New Roman</vt:lpstr>
      <vt:lpstr>Verdana</vt:lpstr>
      <vt:lpstr>Webdings</vt:lpstr>
      <vt:lpstr>Presentation2</vt:lpstr>
      <vt:lpstr>os-8</vt:lpstr>
      <vt:lpstr>1_os-8</vt:lpstr>
      <vt:lpstr>2_os-8</vt:lpstr>
      <vt:lpstr>3_os-8</vt:lpstr>
      <vt:lpstr>4_os-8</vt:lpstr>
      <vt:lpstr>5_os-8</vt:lpstr>
      <vt:lpstr>Process Concept</vt:lpstr>
      <vt:lpstr>Process Concept (Cont.)</vt:lpstr>
      <vt:lpstr>Process in Memory</vt:lpstr>
      <vt:lpstr>The Process Model (2)</vt:lpstr>
      <vt:lpstr>The Process Model (3)</vt:lpstr>
      <vt:lpstr>2.1.2 Process Creation</vt:lpstr>
      <vt:lpstr>2.1.3 Process Termination</vt:lpstr>
      <vt:lpstr>2.1.4 Process Hierarchies</vt:lpstr>
      <vt:lpstr>2.1.5 Process States (1)</vt:lpstr>
      <vt:lpstr>Process States (2)</vt:lpstr>
      <vt:lpstr>Process Control Block (PCB)</vt:lpstr>
      <vt:lpstr>Context Switch</vt:lpstr>
      <vt:lpstr>CPU Switch From Process to Process</vt:lpstr>
      <vt:lpstr>Process Representation in Linux</vt:lpstr>
      <vt:lpstr>Process Scheduling</vt:lpstr>
      <vt:lpstr>Ready Queue And Various I/O Device Queues</vt:lpstr>
      <vt:lpstr>Process Creation</vt:lpstr>
      <vt:lpstr>A Tree of Processes in Linux</vt:lpstr>
      <vt:lpstr>Process Creation (Cont.)</vt:lpstr>
      <vt:lpstr>Process Termination</vt:lpstr>
      <vt:lpstr>Multiprocess Architecture – Chrome Browser</vt:lpstr>
      <vt:lpstr>fork()</vt:lpstr>
      <vt:lpstr>execve() and family</vt:lpstr>
      <vt:lpstr>wait() and family</vt:lpstr>
      <vt:lpstr>C Program Forking Separate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 and Threads</dc:title>
  <dc:creator>S. Armstrong</dc:creator>
  <cp:lastModifiedBy>Mona Rizvi</cp:lastModifiedBy>
  <cp:revision>35</cp:revision>
  <dcterms:created xsi:type="dcterms:W3CDTF">2013-11-12T15:12:55Z</dcterms:created>
  <dcterms:modified xsi:type="dcterms:W3CDTF">2020-01-28T08:39:05Z</dcterms:modified>
</cp:coreProperties>
</file>