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Lst>
  <p:notesMasterIdLst>
    <p:notesMasterId r:id="rId38"/>
  </p:notesMasterIdLst>
  <p:sldIdLst>
    <p:sldId id="257" r:id="rId3"/>
    <p:sldId id="299" r:id="rId4"/>
    <p:sldId id="300" r:id="rId5"/>
    <p:sldId id="301" r:id="rId6"/>
    <p:sldId id="309" r:id="rId7"/>
    <p:sldId id="310" r:id="rId8"/>
    <p:sldId id="311" r:id="rId9"/>
    <p:sldId id="312" r:id="rId10"/>
    <p:sldId id="338" r:id="rId11"/>
    <p:sldId id="339" r:id="rId12"/>
    <p:sldId id="313" r:id="rId13"/>
    <p:sldId id="314" r:id="rId14"/>
    <p:sldId id="315" r:id="rId15"/>
    <p:sldId id="317" r:id="rId16"/>
    <p:sldId id="318" r:id="rId17"/>
    <p:sldId id="302" r:id="rId18"/>
    <p:sldId id="319" r:id="rId19"/>
    <p:sldId id="320" r:id="rId20"/>
    <p:sldId id="303" r:id="rId21"/>
    <p:sldId id="321" r:id="rId22"/>
    <p:sldId id="323" r:id="rId23"/>
    <p:sldId id="324" r:id="rId24"/>
    <p:sldId id="325" r:id="rId25"/>
    <p:sldId id="327" r:id="rId26"/>
    <p:sldId id="326" r:id="rId27"/>
    <p:sldId id="328" r:id="rId28"/>
    <p:sldId id="329" r:id="rId29"/>
    <p:sldId id="304" r:id="rId30"/>
    <p:sldId id="330" r:id="rId31"/>
    <p:sldId id="331" r:id="rId32"/>
    <p:sldId id="333" r:id="rId33"/>
    <p:sldId id="334" r:id="rId34"/>
    <p:sldId id="295" r:id="rId35"/>
    <p:sldId id="340" r:id="rId36"/>
    <p:sldId id="341"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FC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9" autoAdjust="0"/>
    <p:restoredTop sz="94660" autoAdjust="0"/>
  </p:normalViewPr>
  <p:slideViewPr>
    <p:cSldViewPr>
      <p:cViewPr varScale="1">
        <p:scale>
          <a:sx n="114" d="100"/>
          <a:sy n="114" d="100"/>
        </p:scale>
        <p:origin x="17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13741C9-963B-4EF5-B07D-BCFB7B5C6EA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651C7481-F3DD-4923-99A2-20A9CF93EF1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79748411-271A-48F8-BFE9-9CEBCE2D7098}" type="datetimeFigureOut">
              <a:rPr lang="en-US"/>
              <a:pPr>
                <a:defRPr/>
              </a:pPr>
              <a:t>10/21/2019</a:t>
            </a:fld>
            <a:endParaRPr lang="en-US" dirty="0"/>
          </a:p>
        </p:txBody>
      </p:sp>
      <p:sp>
        <p:nvSpPr>
          <p:cNvPr id="4" name="Slide Image Placeholder 3">
            <a:extLst>
              <a:ext uri="{FF2B5EF4-FFF2-40B4-BE49-F238E27FC236}">
                <a16:creationId xmlns:a16="http://schemas.microsoft.com/office/drawing/2014/main" id="{7CE4559E-28F6-48ED-9EE0-1917FE871717}"/>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B1136AE8-E5CA-4D6D-9BC5-E9CC4D68D3B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5EBCB61-18C6-4AA7-9D51-F8595DBA1BC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F51D5190-C79E-47B5-A7B5-B38C4F7770A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E392274-3F6A-4D7F-83AE-0B4C3F5000D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Text Box 1">
            <a:extLst>
              <a:ext uri="{FF2B5EF4-FFF2-40B4-BE49-F238E27FC236}">
                <a16:creationId xmlns:a16="http://schemas.microsoft.com/office/drawing/2014/main" id="{4254E2A1-7E2F-4005-B33B-AB5E8EA5E1C6}"/>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ru-RU" altLang="ru-RU" sz="1800">
              <a:latin typeface="Arial" panose="020B0604020202020204" pitchFamily="34" charset="0"/>
            </a:endParaRPr>
          </a:p>
        </p:txBody>
      </p:sp>
      <p:sp>
        <p:nvSpPr>
          <p:cNvPr id="9219" name="Rectangle 2">
            <a:extLst>
              <a:ext uri="{FF2B5EF4-FFF2-40B4-BE49-F238E27FC236}">
                <a16:creationId xmlns:a16="http://schemas.microsoft.com/office/drawing/2014/main" id="{F231141C-0926-452F-AC96-4D4809327EFE}"/>
              </a:ext>
            </a:extLst>
          </p:cNvPr>
          <p:cNvSpPr>
            <a:spLocks noGrp="1" noChangeArrowheads="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ru-RU" altLang="ru-RU"/>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rgbClr val="EAFFC1"/>
            </a:gs>
            <a:gs pos="100000">
              <a:srgbClr val="FFFFFF"/>
            </a:gs>
          </a:gsLst>
          <a:path path="rect">
            <a:fillToRect r="100000" b="100000"/>
          </a:path>
        </a:gradFill>
        <a:effectLst/>
      </p:bgPr>
    </p:bg>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520CED8-5C9B-46D4-8A40-91A3A6770DE8}"/>
              </a:ext>
            </a:extLst>
          </p:cNvPr>
          <p:cNvSpPr>
            <a:spLocks noChangeArrowheads="1"/>
          </p:cNvSpPr>
          <p:nvPr userDrawn="1"/>
        </p:nvSpPr>
        <p:spPr bwMode="auto">
          <a:xfrm>
            <a:off x="685800" y="6553200"/>
            <a:ext cx="6548438" cy="304800"/>
          </a:xfrm>
          <a:prstGeom prst="rect">
            <a:avLst/>
          </a:prstGeom>
          <a:noFill/>
          <a:ln>
            <a:noFill/>
          </a:ln>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defRPr/>
            </a:pPr>
            <a:r>
              <a:rPr lang="en-US" altLang="ru-RU" sz="1000">
                <a:latin typeface="Century Gothic" pitchFamily="34" charset="0"/>
                <a:ea typeface="ヒラギノ角ゴ Pro W3" pitchFamily="1" charset="-128"/>
              </a:rPr>
              <a:t>Copyright © 2011 Ramez Elmasri and Shamkant Navathe</a:t>
            </a:r>
          </a:p>
        </p:txBody>
      </p:sp>
      <p:pic>
        <p:nvPicPr>
          <p:cNvPr id="3" name="Picture 12" descr="AW logo">
            <a:extLst>
              <a:ext uri="{FF2B5EF4-FFF2-40B4-BE49-F238E27FC236}">
                <a16:creationId xmlns:a16="http://schemas.microsoft.com/office/drawing/2014/main" id="{A620B9FD-370B-4CD8-94A9-FEF9093B9AB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45238"/>
            <a:ext cx="6858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a:extLst>
              <a:ext uri="{FF2B5EF4-FFF2-40B4-BE49-F238E27FC236}">
                <a16:creationId xmlns:a16="http://schemas.microsoft.com/office/drawing/2014/main" id="{C6CF6AEB-65BD-43B3-ABD3-4884A15357D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86800" y="0"/>
            <a:ext cx="4667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538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6896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6831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624759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800000"/>
              </a:buClr>
              <a:buFont typeface="Wingdings" pitchFamily="2" charset="2"/>
              <a:buChar char="§"/>
              <a:defRPr/>
            </a:lvl1pPr>
            <a:lvl2pPr>
              <a:buClr>
                <a:srgbClr val="0070C0"/>
              </a:buClr>
              <a:buSzPct val="80000"/>
              <a:buFont typeface="Wingdings" pitchFamily="2" charset="2"/>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3635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0379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6466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669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9808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9188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6939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2166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927826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22164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5813" cy="5856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3050"/>
            <a:ext cx="6019800" cy="5856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61622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8013" cy="1143000"/>
          </a:xfrm>
        </p:spPr>
        <p:txBody>
          <a:bodyPr/>
          <a:lstStyle/>
          <a:p>
            <a:r>
              <a:rPr lang="en-US"/>
              <a:t>Click to edit Master title style</a:t>
            </a:r>
          </a:p>
        </p:txBody>
      </p:sp>
    </p:spTree>
    <p:extLst>
      <p:ext uri="{BB962C8B-B14F-4D97-AF65-F5344CB8AC3E}">
        <p14:creationId xmlns:p14="http://schemas.microsoft.com/office/powerpoint/2010/main" val="4906381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1_Title Slide">
    <p:bg>
      <p:bgPr>
        <a:gradFill rotWithShape="0">
          <a:gsLst>
            <a:gs pos="0">
              <a:srgbClr val="EAFFC1"/>
            </a:gs>
            <a:gs pos="100000">
              <a:srgbClr val="FFFFFF"/>
            </a:gs>
          </a:gsLst>
          <a:path path="rect">
            <a:fillToRect r="100000" b="100000"/>
          </a:path>
        </a:gradFill>
        <a:effectLst/>
      </p:bgPr>
    </p:bg>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BD9BF96-74C7-4C1C-9FD5-EC526B31908C}"/>
              </a:ext>
            </a:extLst>
          </p:cNvPr>
          <p:cNvSpPr>
            <a:spLocks noChangeArrowheads="1"/>
          </p:cNvSpPr>
          <p:nvPr userDrawn="1"/>
        </p:nvSpPr>
        <p:spPr bwMode="auto">
          <a:xfrm>
            <a:off x="1147763" y="6553200"/>
            <a:ext cx="6548437" cy="304800"/>
          </a:xfrm>
          <a:prstGeom prst="rect">
            <a:avLst/>
          </a:prstGeom>
          <a:noFill/>
          <a:ln w="9525">
            <a:noFill/>
            <a:miter lim="800000"/>
            <a:headEnd/>
            <a:tailEnd/>
          </a:ln>
        </p:spPr>
        <p:txBody>
          <a:bodyPr anchor="b"/>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spcBef>
                <a:spcPct val="50000"/>
              </a:spcBef>
              <a:defRPr/>
            </a:pPr>
            <a:r>
              <a:rPr lang="en-US" altLang="ru-RU" sz="1000">
                <a:latin typeface="Century Gothic" pitchFamily="34" charset="0"/>
                <a:ea typeface="ヒラギノ角ゴ Pro W3" pitchFamily="1" charset="-128"/>
              </a:rPr>
              <a:t>Copyright © 2011 Pearson Education, Inc. Publishing as Pearson Addison-Wesley</a:t>
            </a:r>
          </a:p>
        </p:txBody>
      </p:sp>
      <p:pic>
        <p:nvPicPr>
          <p:cNvPr id="3" name="Picture 12" descr="AW logo">
            <a:extLst>
              <a:ext uri="{FF2B5EF4-FFF2-40B4-BE49-F238E27FC236}">
                <a16:creationId xmlns:a16="http://schemas.microsoft.com/office/drawing/2014/main" id="{C65828BB-00B5-4F6D-9D9C-0BEC49A5DB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16638"/>
            <a:ext cx="990600"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a:extLst>
              <a:ext uri="{FF2B5EF4-FFF2-40B4-BE49-F238E27FC236}">
                <a16:creationId xmlns:a16="http://schemas.microsoft.com/office/drawing/2014/main" id="{115AF173-2951-4388-9E86-E449D0EF1C3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86800" y="0"/>
            <a:ext cx="4667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2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 Box 10">
            <a:extLst>
              <a:ext uri="{FF2B5EF4-FFF2-40B4-BE49-F238E27FC236}">
                <a16:creationId xmlns:a16="http://schemas.microsoft.com/office/drawing/2014/main" id="{38A8797A-4747-40E4-AAC9-70D216F49E3B}"/>
              </a:ext>
            </a:extLst>
          </p:cNvPr>
          <p:cNvSpPr txBox="1">
            <a:spLocks noChangeArrowheads="1"/>
          </p:cNvSpPr>
          <p:nvPr userDrawn="1"/>
        </p:nvSpPr>
        <p:spPr bwMode="auto">
          <a:xfrm>
            <a:off x="381000" y="2209800"/>
            <a:ext cx="3048000" cy="16621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defRPr/>
            </a:pPr>
            <a:r>
              <a:rPr lang="en-US" altLang="ru-RU" sz="2800" b="1">
                <a:solidFill>
                  <a:srgbClr val="800000"/>
                </a:solidFill>
                <a:latin typeface="Century Gothic" pitchFamily="34" charset="0"/>
              </a:rPr>
              <a:t>Chapter 1</a:t>
            </a:r>
          </a:p>
          <a:p>
            <a:pPr algn="r" eaLnBrk="1" hangingPunct="1">
              <a:spcBef>
                <a:spcPct val="50000"/>
              </a:spcBef>
              <a:defRPr/>
            </a:pPr>
            <a:r>
              <a:rPr lang="en-US" altLang="ru-RU" sz="3000" b="1">
                <a:solidFill>
                  <a:srgbClr val="800000"/>
                </a:solidFill>
                <a:latin typeface="Century Gothic" pitchFamily="34" charset="0"/>
              </a:rPr>
              <a:t>Databases and Database Users</a:t>
            </a:r>
          </a:p>
        </p:txBody>
      </p:sp>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42392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1753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564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79125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356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78541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84932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4.jpeg"/><Relationship Id="rId2" Type="http://schemas.openxmlformats.org/officeDocument/2006/relationships/slideLayout" Target="../slideLayouts/slideLayout13.xml"/><Relationship Id="rId16" Type="http://schemas.openxmlformats.org/officeDocument/2006/relationships/image" Target="../media/image6.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5.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folHlink"/>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BC9BFB3F-58EE-4445-A4D6-EE235F5B4BBF}"/>
              </a:ext>
            </a:extLst>
          </p:cNvPr>
          <p:cNvSpPr>
            <a:spLocks noChangeArrowheads="1"/>
          </p:cNvSpPr>
          <p:nvPr userDrawn="1"/>
        </p:nvSpPr>
        <p:spPr bwMode="auto">
          <a:xfrm>
            <a:off x="990600" y="6553200"/>
            <a:ext cx="6548438" cy="304800"/>
          </a:xfrm>
          <a:prstGeom prst="rect">
            <a:avLst/>
          </a:prstGeom>
          <a:noFill/>
          <a:ln>
            <a:noFill/>
          </a:ln>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defRPr/>
            </a:pPr>
            <a:r>
              <a:rPr lang="en-US" altLang="ru-RU" sz="1000">
                <a:latin typeface="Century Gothic" pitchFamily="34" charset="0"/>
                <a:ea typeface="ヒラギノ角ゴ Pro W3" pitchFamily="1" charset="-128"/>
              </a:rPr>
              <a:t>Copyright © 2011 Pearson Education, Inc. Publishing as Pearson Addison-Wesley</a:t>
            </a:r>
          </a:p>
        </p:txBody>
      </p:sp>
      <p:pic>
        <p:nvPicPr>
          <p:cNvPr id="1027" name="Picture 12" descr="AW logo">
            <a:extLst>
              <a:ext uri="{FF2B5EF4-FFF2-40B4-BE49-F238E27FC236}">
                <a16:creationId xmlns:a16="http://schemas.microsoft.com/office/drawing/2014/main" id="{D79B6A99-A056-42B0-8EB6-B8E6BDF3BA0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173788"/>
            <a:ext cx="914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9">
            <a:extLst>
              <a:ext uri="{FF2B5EF4-FFF2-40B4-BE49-F238E27FC236}">
                <a16:creationId xmlns:a16="http://schemas.microsoft.com/office/drawing/2014/main" id="{DA47FE01-695F-450D-BAA0-594A26DE3241}"/>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733800" y="228600"/>
            <a:ext cx="5151438"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14" r:id="rId1"/>
    <p:sldLayoutId id="2147483893" r:id="rId2"/>
    <p:sldLayoutId id="2147483915"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BB18DF62-5478-41AC-BDD6-E130BEE5FF68}"/>
              </a:ext>
            </a:extLst>
          </p:cNvPr>
          <p:cNvSpPr>
            <a:spLocks noChangeArrowheads="1"/>
          </p:cNvSpPr>
          <p:nvPr/>
        </p:nvSpPr>
        <p:spPr bwMode="auto">
          <a:xfrm>
            <a:off x="685800" y="6553200"/>
            <a:ext cx="6548438" cy="304800"/>
          </a:xfrm>
          <a:prstGeom prst="rect">
            <a:avLst/>
          </a:prstGeom>
          <a:noFill/>
          <a:ln>
            <a:noFill/>
          </a:ln>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9pPr>
          </a:lstStyle>
          <a:p>
            <a:pPr eaLnBrk="1" hangingPunct="1">
              <a:spcBef>
                <a:spcPts val="625"/>
              </a:spcBef>
              <a:defRPr/>
            </a:pPr>
            <a:r>
              <a:rPr lang="en-US" altLang="ru-RU" sz="1000">
                <a:solidFill>
                  <a:srgbClr val="000000"/>
                </a:solidFill>
                <a:latin typeface="Century Gothic" pitchFamily="34" charset="0"/>
                <a:ea typeface="ヒラギノ角ゴ Pro W3" pitchFamily="1" charset="-128"/>
              </a:rPr>
              <a:t>Copyright © 2011 Ramez Elmasri and Shamkant Navathe</a:t>
            </a:r>
          </a:p>
        </p:txBody>
      </p:sp>
      <p:pic>
        <p:nvPicPr>
          <p:cNvPr id="2051" name="Picture 2">
            <a:extLst>
              <a:ext uri="{FF2B5EF4-FFF2-40B4-BE49-F238E27FC236}">
                <a16:creationId xmlns:a16="http://schemas.microsoft.com/office/drawing/2014/main" id="{9CDFB226-FD39-437B-AC73-53A86AFE03D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6345238"/>
            <a:ext cx="6858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052" name="Picture 3">
            <a:extLst>
              <a:ext uri="{FF2B5EF4-FFF2-40B4-BE49-F238E27FC236}">
                <a16:creationId xmlns:a16="http://schemas.microsoft.com/office/drawing/2014/main" id="{3FF87EAB-43FF-4879-9CA0-59407D77FF3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686800" y="0"/>
            <a:ext cx="4667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053" name="Rectangle 4">
            <a:extLst>
              <a:ext uri="{FF2B5EF4-FFF2-40B4-BE49-F238E27FC236}">
                <a16:creationId xmlns:a16="http://schemas.microsoft.com/office/drawing/2014/main" id="{E9C8B395-86CE-4BA3-913D-CA9E49DF8C0B}"/>
              </a:ext>
            </a:extLst>
          </p:cNvPr>
          <p:cNvSpPr>
            <a:spLocks noGrp="1" noChangeArrowheads="1"/>
          </p:cNvSpPr>
          <p:nvPr>
            <p:ph type="title"/>
          </p:nvPr>
        </p:nvSpPr>
        <p:spPr bwMode="auto">
          <a:xfrm>
            <a:off x="457200" y="273050"/>
            <a:ext cx="82280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ru-RU"/>
              <a:t>Click to edit the title text format</a:t>
            </a:r>
          </a:p>
        </p:txBody>
      </p:sp>
      <p:sp>
        <p:nvSpPr>
          <p:cNvPr id="2054" name="Rectangle 5">
            <a:extLst>
              <a:ext uri="{FF2B5EF4-FFF2-40B4-BE49-F238E27FC236}">
                <a16:creationId xmlns:a16="http://schemas.microsoft.com/office/drawing/2014/main" id="{FAD67FF7-48DB-4B79-AAAF-999FCE61A6BE}"/>
              </a:ext>
            </a:extLst>
          </p:cNvPr>
          <p:cNvSpPr>
            <a:spLocks noGrp="1" noChangeArrowheads="1"/>
          </p:cNvSpPr>
          <p:nvPr>
            <p:ph type="body" idx="1"/>
          </p:nvPr>
        </p:nvSpPr>
        <p:spPr bwMode="auto">
          <a:xfrm>
            <a:off x="457200" y="1604963"/>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ru-RU"/>
              <a:t>Click to edit the outline text format</a:t>
            </a:r>
          </a:p>
          <a:p>
            <a:pPr lvl="1"/>
            <a:r>
              <a:rPr lang="en-GB" altLang="ru-RU"/>
              <a:t>Second Outline Level</a:t>
            </a:r>
          </a:p>
          <a:p>
            <a:pPr lvl="2"/>
            <a:r>
              <a:rPr lang="en-GB" altLang="ru-RU"/>
              <a:t>Third Outline Level</a:t>
            </a:r>
          </a:p>
          <a:p>
            <a:pPr lvl="3"/>
            <a:r>
              <a:rPr lang="en-GB" altLang="ru-RU"/>
              <a:t>Fourth Outline Level</a:t>
            </a:r>
          </a:p>
          <a:p>
            <a:pPr lvl="4"/>
            <a:r>
              <a:rPr lang="en-GB" altLang="ru-RU"/>
              <a:t>Fifth Outline Level</a:t>
            </a:r>
          </a:p>
          <a:p>
            <a:pPr lvl="4"/>
            <a:r>
              <a:rPr lang="en-GB" altLang="ru-RU"/>
              <a:t>Sixth Outline Level</a:t>
            </a:r>
          </a:p>
          <a:p>
            <a:pPr lvl="4"/>
            <a:r>
              <a:rPr lang="en-GB" altLang="ru-RU"/>
              <a:t>Seventh Outline Level</a:t>
            </a:r>
          </a:p>
          <a:p>
            <a:pPr lvl="4"/>
            <a:r>
              <a:rPr lang="en-GB" altLang="ru-RU"/>
              <a:t>Eighth Outline Level</a:t>
            </a:r>
          </a:p>
          <a:p>
            <a:pPr lvl="4"/>
            <a:r>
              <a:rPr lang="en-GB" altLang="ru-RU"/>
              <a:t>Ninth Outline Level</a:t>
            </a:r>
          </a:p>
        </p:txBody>
      </p:sp>
    </p:spTree>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 id="2147483916" r:id="rId13"/>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a:extLst>
              <a:ext uri="{FF2B5EF4-FFF2-40B4-BE49-F238E27FC236}">
                <a16:creationId xmlns:a16="http://schemas.microsoft.com/office/drawing/2014/main" id="{E9F6D799-9AE4-4014-B782-9134215B4D89}"/>
              </a:ext>
            </a:extLst>
          </p:cNvPr>
          <p:cNvSpPr txBox="1">
            <a:spLocks noChangeArrowheads="1"/>
          </p:cNvSpPr>
          <p:nvPr/>
        </p:nvSpPr>
        <p:spPr bwMode="auto">
          <a:xfrm>
            <a:off x="381000" y="2209800"/>
            <a:ext cx="30480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algn="r" eaLnBrk="1" hangingPunct="1">
              <a:spcBef>
                <a:spcPts val="1750"/>
              </a:spcBef>
            </a:pPr>
            <a:r>
              <a:rPr lang="en-US" altLang="ru-RU" sz="2800" b="1">
                <a:solidFill>
                  <a:srgbClr val="800000"/>
                </a:solidFill>
                <a:latin typeface="Century Gothic" panose="020B0502020202020204" pitchFamily="34" charset="0"/>
              </a:rPr>
              <a:t>Chapter 15</a:t>
            </a:r>
          </a:p>
          <a:p>
            <a:pPr algn="r" eaLnBrk="1" hangingPunct="1">
              <a:spcBef>
                <a:spcPts val="1875"/>
              </a:spcBef>
            </a:pPr>
            <a:r>
              <a:rPr lang="en-US" altLang="ru-RU" sz="3000" b="1">
                <a:solidFill>
                  <a:srgbClr val="800000"/>
                </a:solidFill>
                <a:latin typeface="Century Gothic" panose="020B0502020202020204" pitchFamily="34" charset="0"/>
              </a:rPr>
              <a:t>Basics of Functional Dependencies and Normalization for Relational Databases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B59C4041-A0D3-4154-ABDF-C3BBFAA45B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388" y="0"/>
            <a:ext cx="6399212" cy="656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9207689B-2BDA-4981-8AC3-12B78974EBF0}"/>
              </a:ext>
            </a:extLst>
          </p:cNvPr>
          <p:cNvSpPr>
            <a:spLocks noGrp="1" noChangeArrowheads="1"/>
          </p:cNvSpPr>
          <p:nvPr>
            <p:ph type="title"/>
          </p:nvPr>
        </p:nvSpPr>
        <p:spPr/>
        <p:txBody>
          <a:bodyPr/>
          <a:lstStyle/>
          <a:p>
            <a:r>
              <a:rPr lang="en-US" altLang="ru-RU"/>
              <a:t>Guideline 2</a:t>
            </a:r>
          </a:p>
        </p:txBody>
      </p:sp>
      <p:sp>
        <p:nvSpPr>
          <p:cNvPr id="18435" name="Content Placeholder 2">
            <a:extLst>
              <a:ext uri="{FF2B5EF4-FFF2-40B4-BE49-F238E27FC236}">
                <a16:creationId xmlns:a16="http://schemas.microsoft.com/office/drawing/2014/main" id="{947758E4-4986-4EA9-BE2D-987E85AE4196}"/>
              </a:ext>
            </a:extLst>
          </p:cNvPr>
          <p:cNvSpPr>
            <a:spLocks noGrp="1" noChangeArrowheads="1"/>
          </p:cNvSpPr>
          <p:nvPr>
            <p:ph idx="1"/>
          </p:nvPr>
        </p:nvSpPr>
        <p:spPr/>
        <p:txBody>
          <a:bodyPr/>
          <a:lstStyle/>
          <a:p>
            <a:r>
              <a:rPr lang="en-US" altLang="ru-RU"/>
              <a:t>Design base relation schemas so that no update anomalies are present in the relations</a:t>
            </a:r>
          </a:p>
          <a:p>
            <a:r>
              <a:rPr lang="en-US" altLang="ru-RU"/>
              <a:t>If any anomalies are present:</a:t>
            </a:r>
          </a:p>
          <a:p>
            <a:pPr lvl="1"/>
            <a:r>
              <a:rPr lang="en-US" altLang="ru-RU"/>
              <a:t>Note them clearly</a:t>
            </a:r>
          </a:p>
          <a:p>
            <a:pPr lvl="1"/>
            <a:r>
              <a:rPr lang="en-US" altLang="ru-RU"/>
              <a:t>Make sure that the programs that update the database will operate correctly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5089927-65A1-4F53-BAA2-08F25B347471}"/>
              </a:ext>
            </a:extLst>
          </p:cNvPr>
          <p:cNvSpPr>
            <a:spLocks noGrp="1" noChangeArrowheads="1"/>
          </p:cNvSpPr>
          <p:nvPr>
            <p:ph type="title"/>
          </p:nvPr>
        </p:nvSpPr>
        <p:spPr/>
        <p:txBody>
          <a:bodyPr/>
          <a:lstStyle/>
          <a:p>
            <a:r>
              <a:rPr lang="en-US" altLang="ru-RU"/>
              <a:t>NULL Values in Tuples</a:t>
            </a:r>
          </a:p>
        </p:txBody>
      </p:sp>
      <p:sp>
        <p:nvSpPr>
          <p:cNvPr id="19459" name="Content Placeholder 2">
            <a:extLst>
              <a:ext uri="{FF2B5EF4-FFF2-40B4-BE49-F238E27FC236}">
                <a16:creationId xmlns:a16="http://schemas.microsoft.com/office/drawing/2014/main" id="{F12C29F3-E9C5-4473-AC09-243A55A2780A}"/>
              </a:ext>
            </a:extLst>
          </p:cNvPr>
          <p:cNvSpPr>
            <a:spLocks noGrp="1" noChangeArrowheads="1"/>
          </p:cNvSpPr>
          <p:nvPr>
            <p:ph idx="1"/>
          </p:nvPr>
        </p:nvSpPr>
        <p:spPr/>
        <p:txBody>
          <a:bodyPr/>
          <a:lstStyle/>
          <a:p>
            <a:r>
              <a:rPr lang="en-US" altLang="ru-RU"/>
              <a:t>May group many attributes together into a “fat” relation</a:t>
            </a:r>
          </a:p>
          <a:p>
            <a:pPr lvl="1"/>
            <a:r>
              <a:rPr lang="en-US" altLang="ru-RU"/>
              <a:t>Can end up with many NULLs</a:t>
            </a:r>
          </a:p>
          <a:p>
            <a:r>
              <a:rPr lang="en-US" altLang="ru-RU"/>
              <a:t>Problems with NULLs</a:t>
            </a:r>
          </a:p>
          <a:p>
            <a:pPr lvl="1"/>
            <a:r>
              <a:rPr lang="en-US" altLang="ru-RU"/>
              <a:t>Wasted storage space</a:t>
            </a:r>
          </a:p>
          <a:p>
            <a:pPr lvl="1"/>
            <a:r>
              <a:rPr lang="en-US" altLang="ru-RU"/>
              <a:t>Problems understanding meaning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91143CD-EBE2-4FAE-8118-39E7E69E9834}"/>
              </a:ext>
            </a:extLst>
          </p:cNvPr>
          <p:cNvSpPr>
            <a:spLocks noGrp="1" noChangeArrowheads="1"/>
          </p:cNvSpPr>
          <p:nvPr>
            <p:ph type="title"/>
          </p:nvPr>
        </p:nvSpPr>
        <p:spPr/>
        <p:txBody>
          <a:bodyPr/>
          <a:lstStyle/>
          <a:p>
            <a:r>
              <a:rPr lang="en-US" altLang="ru-RU"/>
              <a:t>Guideline 3</a:t>
            </a:r>
          </a:p>
        </p:txBody>
      </p:sp>
      <p:sp>
        <p:nvSpPr>
          <p:cNvPr id="20483" name="Content Placeholder 2">
            <a:extLst>
              <a:ext uri="{FF2B5EF4-FFF2-40B4-BE49-F238E27FC236}">
                <a16:creationId xmlns:a16="http://schemas.microsoft.com/office/drawing/2014/main" id="{9ABEB882-97BC-4F8E-8D4A-400457C14290}"/>
              </a:ext>
            </a:extLst>
          </p:cNvPr>
          <p:cNvSpPr>
            <a:spLocks noGrp="1" noChangeArrowheads="1"/>
          </p:cNvSpPr>
          <p:nvPr>
            <p:ph idx="1"/>
          </p:nvPr>
        </p:nvSpPr>
        <p:spPr/>
        <p:txBody>
          <a:bodyPr/>
          <a:lstStyle/>
          <a:p>
            <a:r>
              <a:rPr lang="en-US" altLang="ru-RU"/>
              <a:t>Avoid placing attributes in a base relation whose values may frequently be NULL</a:t>
            </a:r>
          </a:p>
          <a:p>
            <a:r>
              <a:rPr lang="en-US" altLang="ru-RU"/>
              <a:t>If NULLs are unavoidable:</a:t>
            </a:r>
          </a:p>
          <a:p>
            <a:pPr lvl="1"/>
            <a:r>
              <a:rPr lang="en-US" altLang="ru-RU"/>
              <a:t>Make sure that they apply in exceptional cases only, not to a majority of tuples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7A3A5109-11EC-4B4B-B2B5-0E326DCCD3EB}"/>
              </a:ext>
            </a:extLst>
          </p:cNvPr>
          <p:cNvSpPr>
            <a:spLocks noGrp="1" noChangeArrowheads="1"/>
          </p:cNvSpPr>
          <p:nvPr>
            <p:ph type="title"/>
          </p:nvPr>
        </p:nvSpPr>
        <p:spPr/>
        <p:txBody>
          <a:bodyPr/>
          <a:lstStyle/>
          <a:p>
            <a:r>
              <a:rPr lang="en-US" altLang="ru-RU"/>
              <a:t>Guideline 4</a:t>
            </a:r>
          </a:p>
        </p:txBody>
      </p:sp>
      <p:sp>
        <p:nvSpPr>
          <p:cNvPr id="21507" name="Content Placeholder 2">
            <a:extLst>
              <a:ext uri="{FF2B5EF4-FFF2-40B4-BE49-F238E27FC236}">
                <a16:creationId xmlns:a16="http://schemas.microsoft.com/office/drawing/2014/main" id="{D18EF417-22EB-4B46-AAF0-002F5E839746}"/>
              </a:ext>
            </a:extLst>
          </p:cNvPr>
          <p:cNvSpPr>
            <a:spLocks noGrp="1" noChangeArrowheads="1"/>
          </p:cNvSpPr>
          <p:nvPr>
            <p:ph idx="1"/>
          </p:nvPr>
        </p:nvSpPr>
        <p:spPr/>
        <p:txBody>
          <a:bodyPr/>
          <a:lstStyle/>
          <a:p>
            <a:r>
              <a:rPr lang="en-US" altLang="ru-RU"/>
              <a:t>Design relation schemas to be joined with equality conditions on attributes that are appropriately related </a:t>
            </a:r>
          </a:p>
          <a:p>
            <a:pPr lvl="1"/>
            <a:r>
              <a:rPr lang="en-US" altLang="ru-RU"/>
              <a:t>Guarantees that no spurious tuples are generated</a:t>
            </a:r>
          </a:p>
          <a:p>
            <a:r>
              <a:rPr lang="en-US" altLang="ru-RU"/>
              <a:t>Avoid relations that contain matching attributes that are not (foreign key, primary key) combinations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98FF1FC-478B-4B18-8CB7-7D1F12076027}"/>
              </a:ext>
            </a:extLst>
          </p:cNvPr>
          <p:cNvSpPr>
            <a:spLocks noGrp="1" noChangeArrowheads="1"/>
          </p:cNvSpPr>
          <p:nvPr>
            <p:ph type="title"/>
          </p:nvPr>
        </p:nvSpPr>
        <p:spPr/>
        <p:txBody>
          <a:bodyPr/>
          <a:lstStyle/>
          <a:p>
            <a:r>
              <a:rPr lang="en-US" altLang="ru-RU"/>
              <a:t>Summary and Discussion of Design Guidelines</a:t>
            </a:r>
          </a:p>
        </p:txBody>
      </p:sp>
      <p:sp>
        <p:nvSpPr>
          <p:cNvPr id="22531" name="Content Placeholder 2">
            <a:extLst>
              <a:ext uri="{FF2B5EF4-FFF2-40B4-BE49-F238E27FC236}">
                <a16:creationId xmlns:a16="http://schemas.microsoft.com/office/drawing/2014/main" id="{D40F2556-97F6-44FB-813C-244017C8E17A}"/>
              </a:ext>
            </a:extLst>
          </p:cNvPr>
          <p:cNvSpPr>
            <a:spLocks noGrp="1" noChangeArrowheads="1"/>
          </p:cNvSpPr>
          <p:nvPr>
            <p:ph idx="1"/>
          </p:nvPr>
        </p:nvSpPr>
        <p:spPr/>
        <p:txBody>
          <a:bodyPr/>
          <a:lstStyle/>
          <a:p>
            <a:r>
              <a:rPr lang="en-US" altLang="ru-RU"/>
              <a:t>Anomalies cause redundant work to be done</a:t>
            </a:r>
          </a:p>
          <a:p>
            <a:r>
              <a:rPr lang="en-US" altLang="ru-RU"/>
              <a:t>Waste of storage space due to NULLs </a:t>
            </a:r>
          </a:p>
          <a:p>
            <a:r>
              <a:rPr lang="en-US" altLang="ru-RU"/>
              <a:t>Difficulty of performing operations and joins due to NULL values</a:t>
            </a:r>
          </a:p>
          <a:p>
            <a:r>
              <a:rPr lang="en-US" altLang="ru-RU"/>
              <a:t>Generation of invalid and spurious data during joins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C4F16FB-7B09-43EB-A820-8EBDC331E994}"/>
              </a:ext>
            </a:extLst>
          </p:cNvPr>
          <p:cNvSpPr>
            <a:spLocks noGrp="1" noChangeArrowheads="1"/>
          </p:cNvSpPr>
          <p:nvPr>
            <p:ph type="title"/>
          </p:nvPr>
        </p:nvSpPr>
        <p:spPr/>
        <p:txBody>
          <a:bodyPr/>
          <a:lstStyle/>
          <a:p>
            <a:r>
              <a:rPr lang="en-US" altLang="ru-RU"/>
              <a:t>Functional Dependencies</a:t>
            </a:r>
          </a:p>
        </p:txBody>
      </p:sp>
      <p:sp>
        <p:nvSpPr>
          <p:cNvPr id="23555" name="Content Placeholder 2">
            <a:extLst>
              <a:ext uri="{FF2B5EF4-FFF2-40B4-BE49-F238E27FC236}">
                <a16:creationId xmlns:a16="http://schemas.microsoft.com/office/drawing/2014/main" id="{EF108D4C-CF49-4E41-B4FE-CC69409EE949}"/>
              </a:ext>
            </a:extLst>
          </p:cNvPr>
          <p:cNvSpPr>
            <a:spLocks noGrp="1" noChangeArrowheads="1"/>
          </p:cNvSpPr>
          <p:nvPr>
            <p:ph idx="1"/>
          </p:nvPr>
        </p:nvSpPr>
        <p:spPr/>
        <p:txBody>
          <a:bodyPr/>
          <a:lstStyle/>
          <a:p>
            <a:r>
              <a:rPr lang="en-US" altLang="ru-RU"/>
              <a:t>Formal tool for analysis of relational schemas </a:t>
            </a:r>
          </a:p>
          <a:p>
            <a:r>
              <a:rPr lang="en-US" altLang="ru-RU"/>
              <a:t>Enables us to detect and describe some of the above-mentioned problems in precise terms</a:t>
            </a:r>
          </a:p>
          <a:p>
            <a:r>
              <a:rPr lang="en-US" altLang="ru-RU"/>
              <a:t>Theory of functional dependency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6CAA3D3C-A1A2-4F94-A178-8C6D1B96D634}"/>
              </a:ext>
            </a:extLst>
          </p:cNvPr>
          <p:cNvSpPr>
            <a:spLocks noGrp="1" noChangeArrowheads="1"/>
          </p:cNvSpPr>
          <p:nvPr>
            <p:ph type="title"/>
          </p:nvPr>
        </p:nvSpPr>
        <p:spPr/>
        <p:txBody>
          <a:bodyPr/>
          <a:lstStyle/>
          <a:p>
            <a:r>
              <a:rPr lang="en-US" altLang="ru-RU"/>
              <a:t>Definition of Functional Dependency</a:t>
            </a:r>
          </a:p>
        </p:txBody>
      </p:sp>
      <p:sp>
        <p:nvSpPr>
          <p:cNvPr id="24579" name="Content Placeholder 2">
            <a:extLst>
              <a:ext uri="{FF2B5EF4-FFF2-40B4-BE49-F238E27FC236}">
                <a16:creationId xmlns:a16="http://schemas.microsoft.com/office/drawing/2014/main" id="{838433F5-98CA-4B05-93CB-7F70321A9F11}"/>
              </a:ext>
            </a:extLst>
          </p:cNvPr>
          <p:cNvSpPr>
            <a:spLocks noGrp="1" noChangeArrowheads="1"/>
          </p:cNvSpPr>
          <p:nvPr>
            <p:ph idx="1"/>
          </p:nvPr>
        </p:nvSpPr>
        <p:spPr/>
        <p:txBody>
          <a:bodyPr/>
          <a:lstStyle/>
          <a:p>
            <a:r>
              <a:rPr lang="en-US" altLang="ru-RU"/>
              <a:t>Constraint between two sets of attributes from the database</a:t>
            </a:r>
          </a:p>
          <a:p>
            <a:endParaRPr lang="en-US" altLang="ru-RU"/>
          </a:p>
          <a:p>
            <a:endParaRPr lang="en-US" altLang="ru-RU"/>
          </a:p>
          <a:p>
            <a:r>
              <a:rPr lang="en-US" altLang="ru-RU"/>
              <a:t>Property of semantics or meaning of the attributes</a:t>
            </a:r>
          </a:p>
          <a:p>
            <a:r>
              <a:rPr lang="en-US" altLang="ru-RU" b="1"/>
              <a:t>Legal relation states</a:t>
            </a:r>
          </a:p>
          <a:p>
            <a:pPr lvl="1"/>
            <a:r>
              <a:rPr lang="en-US" altLang="ru-RU"/>
              <a:t>Satisfy the functional dependency constraints</a:t>
            </a:r>
          </a:p>
        </p:txBody>
      </p:sp>
      <p:pic>
        <p:nvPicPr>
          <p:cNvPr id="24580" name="Picture 2">
            <a:extLst>
              <a:ext uri="{FF2B5EF4-FFF2-40B4-BE49-F238E27FC236}">
                <a16:creationId xmlns:a16="http://schemas.microsoft.com/office/drawing/2014/main" id="{749EB757-8BB0-44D9-A47B-D424CBB407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2590800"/>
            <a:ext cx="75406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a:extLst>
              <a:ext uri="{FF2B5EF4-FFF2-40B4-BE49-F238E27FC236}">
                <a16:creationId xmlns:a16="http://schemas.microsoft.com/office/drawing/2014/main" id="{815C3039-AADD-44EC-9DA2-117EB31E677B}"/>
              </a:ext>
            </a:extLst>
          </p:cNvPr>
          <p:cNvSpPr>
            <a:spLocks noGrp="1" noChangeArrowheads="1"/>
          </p:cNvSpPr>
          <p:nvPr>
            <p:ph type="title"/>
          </p:nvPr>
        </p:nvSpPr>
        <p:spPr/>
        <p:txBody>
          <a:bodyPr/>
          <a:lstStyle/>
          <a:p>
            <a:r>
              <a:rPr lang="en-US" altLang="ru-RU"/>
              <a:t>Definition of Functional Dependency (cont’d.)</a:t>
            </a:r>
          </a:p>
        </p:txBody>
      </p:sp>
      <p:sp>
        <p:nvSpPr>
          <p:cNvPr id="25603" name="Content Placeholder 2">
            <a:extLst>
              <a:ext uri="{FF2B5EF4-FFF2-40B4-BE49-F238E27FC236}">
                <a16:creationId xmlns:a16="http://schemas.microsoft.com/office/drawing/2014/main" id="{26923785-57CC-4D79-91DA-D6D313718308}"/>
              </a:ext>
            </a:extLst>
          </p:cNvPr>
          <p:cNvSpPr>
            <a:spLocks noGrp="1" noChangeArrowheads="1"/>
          </p:cNvSpPr>
          <p:nvPr>
            <p:ph idx="1"/>
          </p:nvPr>
        </p:nvSpPr>
        <p:spPr/>
        <p:txBody>
          <a:bodyPr/>
          <a:lstStyle/>
          <a:p>
            <a:r>
              <a:rPr lang="en-US" altLang="ru-RU"/>
              <a:t>Given a populated relation</a:t>
            </a:r>
          </a:p>
          <a:p>
            <a:pPr lvl="1"/>
            <a:r>
              <a:rPr lang="en-US" altLang="ru-RU"/>
              <a:t>Cannot determine which FDs hold and which do not </a:t>
            </a:r>
          </a:p>
          <a:p>
            <a:pPr lvl="1"/>
            <a:r>
              <a:rPr lang="en-US" altLang="ru-RU"/>
              <a:t>Unless meaning of and relationships among attributes known</a:t>
            </a:r>
          </a:p>
          <a:p>
            <a:pPr lvl="1"/>
            <a:r>
              <a:rPr lang="en-US" altLang="ru-RU"/>
              <a:t>Can state that FD does not hold if there are tuples that show violation of such an FD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EA7C38E1-1DB8-446D-9A27-BC3E62BF38C8}"/>
              </a:ext>
            </a:extLst>
          </p:cNvPr>
          <p:cNvSpPr>
            <a:spLocks noGrp="1" noChangeArrowheads="1"/>
          </p:cNvSpPr>
          <p:nvPr>
            <p:ph type="title"/>
          </p:nvPr>
        </p:nvSpPr>
        <p:spPr/>
        <p:txBody>
          <a:bodyPr/>
          <a:lstStyle/>
          <a:p>
            <a:r>
              <a:rPr lang="en-US" altLang="ru-RU"/>
              <a:t>Normal Forms Based on Primary Keys</a:t>
            </a:r>
          </a:p>
        </p:txBody>
      </p:sp>
      <p:sp>
        <p:nvSpPr>
          <p:cNvPr id="26627" name="Content Placeholder 2">
            <a:extLst>
              <a:ext uri="{FF2B5EF4-FFF2-40B4-BE49-F238E27FC236}">
                <a16:creationId xmlns:a16="http://schemas.microsoft.com/office/drawing/2014/main" id="{C13FDB08-B1E4-4660-B1A7-B43676BA6B46}"/>
              </a:ext>
            </a:extLst>
          </p:cNvPr>
          <p:cNvSpPr>
            <a:spLocks noGrp="1" noChangeArrowheads="1"/>
          </p:cNvSpPr>
          <p:nvPr>
            <p:ph idx="1"/>
          </p:nvPr>
        </p:nvSpPr>
        <p:spPr/>
        <p:txBody>
          <a:bodyPr/>
          <a:lstStyle/>
          <a:p>
            <a:r>
              <a:rPr lang="en-US" altLang="ru-RU"/>
              <a:t>Normalization process</a:t>
            </a:r>
          </a:p>
          <a:p>
            <a:r>
              <a:rPr lang="en-US" altLang="ru-RU"/>
              <a:t>Approaches for relational schema design</a:t>
            </a:r>
          </a:p>
          <a:p>
            <a:pPr lvl="1"/>
            <a:r>
              <a:rPr lang="en-US" altLang="ru-RU"/>
              <a:t>Perform a conceptual schema design using a conceptual model then map conceptual design into a set of relations</a:t>
            </a:r>
          </a:p>
          <a:p>
            <a:pPr lvl="1"/>
            <a:r>
              <a:rPr lang="en-US" altLang="ru-RU"/>
              <a:t>Design relations based on external knowledge derived from existing implementation of files or forms or reports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AC21E7C-805F-401C-BD4B-0A0806484196}"/>
              </a:ext>
            </a:extLst>
          </p:cNvPr>
          <p:cNvSpPr>
            <a:spLocks noGrp="1" noChangeArrowheads="1"/>
          </p:cNvSpPr>
          <p:nvPr>
            <p:ph type="title"/>
          </p:nvPr>
        </p:nvSpPr>
        <p:spPr/>
        <p:txBody>
          <a:bodyPr/>
          <a:lstStyle/>
          <a:p>
            <a:r>
              <a:rPr lang="en-US" altLang="ru-RU"/>
              <a:t>Chapter 15 Outline</a:t>
            </a:r>
          </a:p>
        </p:txBody>
      </p:sp>
      <p:sp>
        <p:nvSpPr>
          <p:cNvPr id="8195" name="Rectangle 2">
            <a:extLst>
              <a:ext uri="{FF2B5EF4-FFF2-40B4-BE49-F238E27FC236}">
                <a16:creationId xmlns:a16="http://schemas.microsoft.com/office/drawing/2014/main" id="{764842DE-2CE8-40AC-A5E6-79E48BB4AECC}"/>
              </a:ext>
            </a:extLst>
          </p:cNvPr>
          <p:cNvSpPr>
            <a:spLocks noGrp="1" noChangeArrowheads="1"/>
          </p:cNvSpPr>
          <p:nvPr>
            <p:ph idx="1"/>
          </p:nvPr>
        </p:nvSpPr>
        <p:spPr/>
        <p:txBody>
          <a:bodyPr/>
          <a:lstStyle/>
          <a:p>
            <a:r>
              <a:rPr lang="en-US" altLang="ru-RU"/>
              <a:t>Informal Design Guidelines for Relation Schemas</a:t>
            </a:r>
          </a:p>
          <a:p>
            <a:r>
              <a:rPr lang="en-US" altLang="ru-RU"/>
              <a:t>Functional Dependencies</a:t>
            </a:r>
          </a:p>
          <a:p>
            <a:r>
              <a:rPr lang="en-US" altLang="ru-RU"/>
              <a:t>Normal Forms Based on Primary Keys</a:t>
            </a:r>
          </a:p>
          <a:p>
            <a:r>
              <a:rPr lang="en-US" altLang="ru-RU"/>
              <a:t>General Definitions of Second and Third Normal Forms</a:t>
            </a:r>
          </a:p>
          <a:p>
            <a:r>
              <a:rPr lang="en-US" altLang="ru-RU"/>
              <a:t>Boyce-Codd Normal Form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66A4A58F-1034-40A5-886A-9B2FFF334C26}"/>
              </a:ext>
            </a:extLst>
          </p:cNvPr>
          <p:cNvSpPr>
            <a:spLocks noGrp="1" noChangeArrowheads="1"/>
          </p:cNvSpPr>
          <p:nvPr>
            <p:ph type="title"/>
          </p:nvPr>
        </p:nvSpPr>
        <p:spPr/>
        <p:txBody>
          <a:bodyPr/>
          <a:lstStyle/>
          <a:p>
            <a:r>
              <a:rPr lang="en-US" altLang="ru-RU"/>
              <a:t>Normalization of Relations</a:t>
            </a:r>
          </a:p>
        </p:txBody>
      </p:sp>
      <p:sp>
        <p:nvSpPr>
          <p:cNvPr id="27651" name="Content Placeholder 2">
            <a:extLst>
              <a:ext uri="{FF2B5EF4-FFF2-40B4-BE49-F238E27FC236}">
                <a16:creationId xmlns:a16="http://schemas.microsoft.com/office/drawing/2014/main" id="{C58F4368-4972-4C60-8DB7-E4E92477F211}"/>
              </a:ext>
            </a:extLst>
          </p:cNvPr>
          <p:cNvSpPr>
            <a:spLocks noGrp="1" noChangeArrowheads="1"/>
          </p:cNvSpPr>
          <p:nvPr>
            <p:ph idx="1"/>
          </p:nvPr>
        </p:nvSpPr>
        <p:spPr/>
        <p:txBody>
          <a:bodyPr/>
          <a:lstStyle/>
          <a:p>
            <a:r>
              <a:rPr lang="en-US" altLang="ru-RU"/>
              <a:t>Takes a relation schema through a series of tests </a:t>
            </a:r>
          </a:p>
          <a:p>
            <a:pPr lvl="1"/>
            <a:r>
              <a:rPr lang="en-US" altLang="ru-RU"/>
              <a:t>Certify whether it satisfies a certain normal form</a:t>
            </a:r>
          </a:p>
          <a:p>
            <a:pPr lvl="1"/>
            <a:r>
              <a:rPr lang="en-US" altLang="ru-RU"/>
              <a:t>Proceeds in a top-down fashion</a:t>
            </a:r>
          </a:p>
          <a:p>
            <a:r>
              <a:rPr lang="en-US" altLang="ru-RU" b="1"/>
              <a:t>Normal form tests</a:t>
            </a:r>
          </a:p>
          <a:p>
            <a:endParaRPr lang="en-US" altLang="ru-RU"/>
          </a:p>
        </p:txBody>
      </p:sp>
      <p:pic>
        <p:nvPicPr>
          <p:cNvPr id="27652" name="Picture 3">
            <a:extLst>
              <a:ext uri="{FF2B5EF4-FFF2-40B4-BE49-F238E27FC236}">
                <a16:creationId xmlns:a16="http://schemas.microsoft.com/office/drawing/2014/main" id="{23ABAC67-8925-40FB-A3FD-B061E3F8F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8" y="4648200"/>
            <a:ext cx="77962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AB6C7D53-D65E-4F70-B61B-D1700842BDEA}"/>
              </a:ext>
            </a:extLst>
          </p:cNvPr>
          <p:cNvSpPr>
            <a:spLocks noGrp="1" noChangeArrowheads="1"/>
          </p:cNvSpPr>
          <p:nvPr>
            <p:ph type="title"/>
          </p:nvPr>
        </p:nvSpPr>
        <p:spPr/>
        <p:txBody>
          <a:bodyPr/>
          <a:lstStyle/>
          <a:p>
            <a:r>
              <a:rPr lang="en-US" altLang="ru-RU"/>
              <a:t>Practical Use of Normal Forms</a:t>
            </a:r>
          </a:p>
        </p:txBody>
      </p:sp>
      <p:sp>
        <p:nvSpPr>
          <p:cNvPr id="28675" name="Content Placeholder 2">
            <a:extLst>
              <a:ext uri="{FF2B5EF4-FFF2-40B4-BE49-F238E27FC236}">
                <a16:creationId xmlns:a16="http://schemas.microsoft.com/office/drawing/2014/main" id="{9854481A-7D1E-410B-A94D-E77F33CE4ABE}"/>
              </a:ext>
            </a:extLst>
          </p:cNvPr>
          <p:cNvSpPr>
            <a:spLocks noGrp="1" noChangeArrowheads="1"/>
          </p:cNvSpPr>
          <p:nvPr>
            <p:ph idx="1"/>
          </p:nvPr>
        </p:nvSpPr>
        <p:spPr/>
        <p:txBody>
          <a:bodyPr/>
          <a:lstStyle/>
          <a:p>
            <a:r>
              <a:rPr lang="en-US" altLang="ru-RU"/>
              <a:t>Normalization carried out in practice </a:t>
            </a:r>
          </a:p>
          <a:p>
            <a:pPr lvl="1"/>
            <a:r>
              <a:rPr lang="en-US" altLang="ru-RU"/>
              <a:t>Resulting designs are of high quality and meet the desirable properties stated previously</a:t>
            </a:r>
          </a:p>
          <a:p>
            <a:pPr lvl="1"/>
            <a:r>
              <a:rPr lang="en-US" altLang="ru-RU"/>
              <a:t>Pays particular attention to normalization only up to 3NF, BCNF, or at most 4NF</a:t>
            </a:r>
          </a:p>
          <a:p>
            <a:r>
              <a:rPr lang="en-US" altLang="ru-RU"/>
              <a:t>Do not need to normalize to the highest possible normal form</a:t>
            </a:r>
          </a:p>
        </p:txBody>
      </p:sp>
      <p:pic>
        <p:nvPicPr>
          <p:cNvPr id="28676" name="Picture 3">
            <a:extLst>
              <a:ext uri="{FF2B5EF4-FFF2-40B4-BE49-F238E27FC236}">
                <a16:creationId xmlns:a16="http://schemas.microsoft.com/office/drawing/2014/main" id="{4FF92A69-2B08-4203-BEBF-A32D33C3F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105400"/>
            <a:ext cx="75263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90206F5-DA00-4929-BD4E-5A0938645968}"/>
              </a:ext>
            </a:extLst>
          </p:cNvPr>
          <p:cNvSpPr>
            <a:spLocks noGrp="1" noChangeArrowheads="1"/>
          </p:cNvSpPr>
          <p:nvPr>
            <p:ph type="title"/>
          </p:nvPr>
        </p:nvSpPr>
        <p:spPr/>
        <p:txBody>
          <a:bodyPr/>
          <a:lstStyle/>
          <a:p>
            <a:r>
              <a:rPr lang="en-US" altLang="ru-RU"/>
              <a:t>Definitions of Keys and Attributes Participating in Keys</a:t>
            </a:r>
          </a:p>
        </p:txBody>
      </p:sp>
      <p:sp>
        <p:nvSpPr>
          <p:cNvPr id="29699" name="Content Placeholder 2">
            <a:extLst>
              <a:ext uri="{FF2B5EF4-FFF2-40B4-BE49-F238E27FC236}">
                <a16:creationId xmlns:a16="http://schemas.microsoft.com/office/drawing/2014/main" id="{8DFECA4C-5D44-42DB-8DF9-1202517DA375}"/>
              </a:ext>
            </a:extLst>
          </p:cNvPr>
          <p:cNvSpPr>
            <a:spLocks noGrp="1" noChangeArrowheads="1"/>
          </p:cNvSpPr>
          <p:nvPr>
            <p:ph idx="1"/>
          </p:nvPr>
        </p:nvSpPr>
        <p:spPr/>
        <p:txBody>
          <a:bodyPr/>
          <a:lstStyle/>
          <a:p>
            <a:r>
              <a:rPr lang="en-US" altLang="ru-RU"/>
              <a:t>Definition of </a:t>
            </a:r>
            <a:r>
              <a:rPr lang="en-US" altLang="ru-RU" b="1"/>
              <a:t>superkey</a:t>
            </a:r>
            <a:r>
              <a:rPr lang="en-US" altLang="ru-RU"/>
              <a:t> and </a:t>
            </a:r>
            <a:r>
              <a:rPr lang="en-US" altLang="ru-RU" b="1"/>
              <a:t>key</a:t>
            </a:r>
          </a:p>
          <a:p>
            <a:r>
              <a:rPr lang="en-US" altLang="ru-RU" b="1"/>
              <a:t>Candidate key</a:t>
            </a:r>
          </a:p>
          <a:p>
            <a:pPr lvl="1"/>
            <a:r>
              <a:rPr lang="en-US" altLang="ru-RU"/>
              <a:t>If more than one key in a relation schema</a:t>
            </a:r>
          </a:p>
          <a:p>
            <a:pPr lvl="2"/>
            <a:r>
              <a:rPr lang="en-US" altLang="ru-RU"/>
              <a:t>One is </a:t>
            </a:r>
            <a:r>
              <a:rPr lang="en-US" altLang="ru-RU" b="1"/>
              <a:t>primary key</a:t>
            </a:r>
          </a:p>
          <a:p>
            <a:pPr lvl="2"/>
            <a:r>
              <a:rPr lang="en-US" altLang="ru-RU"/>
              <a:t>Others are </a:t>
            </a:r>
            <a:r>
              <a:rPr lang="en-US" altLang="ru-RU" b="1"/>
              <a:t>secondary keys</a:t>
            </a:r>
          </a:p>
          <a:p>
            <a:pPr lvl="1"/>
            <a:endParaRPr lang="en-US" altLang="ru-RU"/>
          </a:p>
          <a:p>
            <a:pPr lvl="1"/>
            <a:endParaRPr lang="en-US" altLang="ru-RU"/>
          </a:p>
        </p:txBody>
      </p:sp>
      <p:pic>
        <p:nvPicPr>
          <p:cNvPr id="29700" name="Picture 2">
            <a:extLst>
              <a:ext uri="{FF2B5EF4-FFF2-40B4-BE49-F238E27FC236}">
                <a16:creationId xmlns:a16="http://schemas.microsoft.com/office/drawing/2014/main" id="{CD0EA59E-D2AD-4FAD-8E31-5D76DE133B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267200"/>
            <a:ext cx="7721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BCA1D1EA-E60C-4C64-9914-F8DD76370004}"/>
              </a:ext>
            </a:extLst>
          </p:cNvPr>
          <p:cNvSpPr>
            <a:spLocks noGrp="1" noChangeArrowheads="1"/>
          </p:cNvSpPr>
          <p:nvPr>
            <p:ph type="title"/>
          </p:nvPr>
        </p:nvSpPr>
        <p:spPr/>
        <p:txBody>
          <a:bodyPr/>
          <a:lstStyle/>
          <a:p>
            <a:r>
              <a:rPr lang="en-US" altLang="ru-RU"/>
              <a:t>First Normal Form</a:t>
            </a:r>
          </a:p>
        </p:txBody>
      </p:sp>
      <p:sp>
        <p:nvSpPr>
          <p:cNvPr id="30723" name="Content Placeholder 2">
            <a:extLst>
              <a:ext uri="{FF2B5EF4-FFF2-40B4-BE49-F238E27FC236}">
                <a16:creationId xmlns:a16="http://schemas.microsoft.com/office/drawing/2014/main" id="{912352A8-5918-4612-A51F-639D1B3C2E52}"/>
              </a:ext>
            </a:extLst>
          </p:cNvPr>
          <p:cNvSpPr>
            <a:spLocks noGrp="1" noChangeArrowheads="1"/>
          </p:cNvSpPr>
          <p:nvPr>
            <p:ph idx="1"/>
          </p:nvPr>
        </p:nvSpPr>
        <p:spPr/>
        <p:txBody>
          <a:bodyPr/>
          <a:lstStyle/>
          <a:p>
            <a:r>
              <a:rPr lang="en-US" altLang="ru-RU"/>
              <a:t>Part of the formal definition of a relation in the basic (flat) relational model</a:t>
            </a:r>
          </a:p>
          <a:p>
            <a:r>
              <a:rPr lang="en-US" altLang="ru-RU"/>
              <a:t>Only attribute values permitted are single </a:t>
            </a:r>
            <a:r>
              <a:rPr lang="en-US" altLang="ru-RU" b="1"/>
              <a:t>atomic (or indivisible) values</a:t>
            </a:r>
          </a:p>
          <a:p>
            <a:r>
              <a:rPr lang="en-US" altLang="ru-RU"/>
              <a:t>Techniques to achieve first normal form</a:t>
            </a:r>
          </a:p>
          <a:p>
            <a:pPr lvl="1"/>
            <a:r>
              <a:rPr lang="en-US" altLang="ru-RU"/>
              <a:t>Remove attribute and place in separate relation</a:t>
            </a:r>
          </a:p>
          <a:p>
            <a:pPr lvl="1"/>
            <a:r>
              <a:rPr lang="en-US" altLang="ru-RU"/>
              <a:t>Expand the key</a:t>
            </a:r>
          </a:p>
          <a:p>
            <a:pPr lvl="1"/>
            <a:r>
              <a:rPr lang="en-US" altLang="ru-RU"/>
              <a:t>Use several atomic attributes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a:extLst>
              <a:ext uri="{FF2B5EF4-FFF2-40B4-BE49-F238E27FC236}">
                <a16:creationId xmlns:a16="http://schemas.microsoft.com/office/drawing/2014/main" id="{EEE2EB27-BF89-4CC2-973D-32AEB99D5863}"/>
              </a:ext>
            </a:extLst>
          </p:cNvPr>
          <p:cNvSpPr>
            <a:spLocks noGrp="1" noChangeArrowheads="1"/>
          </p:cNvSpPr>
          <p:nvPr>
            <p:ph type="title"/>
          </p:nvPr>
        </p:nvSpPr>
        <p:spPr/>
        <p:txBody>
          <a:bodyPr/>
          <a:lstStyle/>
          <a:p>
            <a:r>
              <a:rPr lang="en-US" altLang="ru-RU"/>
              <a:t>First Normal Form (cont’d.)</a:t>
            </a:r>
          </a:p>
        </p:txBody>
      </p:sp>
      <p:sp>
        <p:nvSpPr>
          <p:cNvPr id="31747" name="Content Placeholder 2">
            <a:extLst>
              <a:ext uri="{FF2B5EF4-FFF2-40B4-BE49-F238E27FC236}">
                <a16:creationId xmlns:a16="http://schemas.microsoft.com/office/drawing/2014/main" id="{CF0FFDC5-D511-498B-BF60-18EF44EE0791}"/>
              </a:ext>
            </a:extLst>
          </p:cNvPr>
          <p:cNvSpPr>
            <a:spLocks noGrp="1" noChangeArrowheads="1"/>
          </p:cNvSpPr>
          <p:nvPr>
            <p:ph idx="1"/>
          </p:nvPr>
        </p:nvSpPr>
        <p:spPr/>
        <p:txBody>
          <a:bodyPr/>
          <a:lstStyle/>
          <a:p>
            <a:r>
              <a:rPr lang="en-US" altLang="ru-RU"/>
              <a:t>Does not allow </a:t>
            </a:r>
            <a:r>
              <a:rPr lang="en-US" altLang="ru-RU" b="1"/>
              <a:t>nested relations </a:t>
            </a:r>
          </a:p>
          <a:p>
            <a:pPr lvl="1"/>
            <a:r>
              <a:rPr lang="en-US" altLang="ru-RU"/>
              <a:t>Each tuple can have a relation within it</a:t>
            </a:r>
          </a:p>
          <a:p>
            <a:r>
              <a:rPr lang="en-US" altLang="ru-RU"/>
              <a:t>To change to 1NF:</a:t>
            </a:r>
          </a:p>
          <a:p>
            <a:pPr lvl="1"/>
            <a:r>
              <a:rPr lang="en-US" altLang="ru-RU"/>
              <a:t>Remove nested relation attributes into a new relation</a:t>
            </a:r>
          </a:p>
          <a:p>
            <a:pPr lvl="1"/>
            <a:r>
              <a:rPr lang="en-US" altLang="ru-RU"/>
              <a:t>Propagate the primary key into it</a:t>
            </a:r>
          </a:p>
          <a:p>
            <a:pPr lvl="1"/>
            <a:r>
              <a:rPr lang="en-US" altLang="ru-RU" b="1"/>
              <a:t>Unnest</a:t>
            </a:r>
            <a:r>
              <a:rPr lang="en-US" altLang="ru-RU"/>
              <a:t> relation into a set of 1NF relations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a:extLst>
              <a:ext uri="{FF2B5EF4-FFF2-40B4-BE49-F238E27FC236}">
                <a16:creationId xmlns:a16="http://schemas.microsoft.com/office/drawing/2014/main" id="{3EABA379-FA8E-48BD-87E9-9E2AF94563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228600"/>
            <a:ext cx="8162925" cy="596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9F84CED2-2683-4341-B4C1-BB1895620FA7}"/>
              </a:ext>
            </a:extLst>
          </p:cNvPr>
          <p:cNvSpPr>
            <a:spLocks noGrp="1" noChangeArrowheads="1"/>
          </p:cNvSpPr>
          <p:nvPr>
            <p:ph type="title"/>
          </p:nvPr>
        </p:nvSpPr>
        <p:spPr/>
        <p:txBody>
          <a:bodyPr/>
          <a:lstStyle/>
          <a:p>
            <a:r>
              <a:rPr lang="en-US" altLang="ru-RU"/>
              <a:t>Second Normal Form</a:t>
            </a:r>
          </a:p>
        </p:txBody>
      </p:sp>
      <p:sp>
        <p:nvSpPr>
          <p:cNvPr id="33795" name="Content Placeholder 2">
            <a:extLst>
              <a:ext uri="{FF2B5EF4-FFF2-40B4-BE49-F238E27FC236}">
                <a16:creationId xmlns:a16="http://schemas.microsoft.com/office/drawing/2014/main" id="{B04E8EE8-C94A-4054-A773-12B1353DF034}"/>
              </a:ext>
            </a:extLst>
          </p:cNvPr>
          <p:cNvSpPr>
            <a:spLocks noGrp="1" noChangeArrowheads="1"/>
          </p:cNvSpPr>
          <p:nvPr>
            <p:ph idx="1"/>
          </p:nvPr>
        </p:nvSpPr>
        <p:spPr/>
        <p:txBody>
          <a:bodyPr/>
          <a:lstStyle/>
          <a:p>
            <a:r>
              <a:rPr lang="en-US" altLang="ru-RU"/>
              <a:t>Based on concept of </a:t>
            </a:r>
            <a:r>
              <a:rPr lang="en-US" altLang="ru-RU" b="1"/>
              <a:t>full functional dependency</a:t>
            </a:r>
          </a:p>
          <a:p>
            <a:pPr lvl="1"/>
            <a:r>
              <a:rPr lang="en-US" altLang="ru-RU"/>
              <a:t>Versus </a:t>
            </a:r>
            <a:r>
              <a:rPr lang="en-US" altLang="ru-RU" b="1"/>
              <a:t>partial dependency</a:t>
            </a:r>
          </a:p>
          <a:p>
            <a:pPr lvl="1"/>
            <a:endParaRPr lang="en-US" altLang="ru-RU"/>
          </a:p>
          <a:p>
            <a:r>
              <a:rPr lang="en-US" altLang="ru-RU"/>
              <a:t>Second normalize into a number of 2NF relations </a:t>
            </a:r>
          </a:p>
          <a:p>
            <a:pPr lvl="1"/>
            <a:r>
              <a:rPr lang="en-US" altLang="ru-RU"/>
              <a:t>Nonprime attributes are associated only with part of primary key on which they are fully functionally dependent</a:t>
            </a:r>
          </a:p>
          <a:p>
            <a:pPr lvl="1"/>
            <a:endParaRPr lang="en-US" altLang="ru-RU"/>
          </a:p>
          <a:p>
            <a:endParaRPr lang="en-US" altLang="ru-RU"/>
          </a:p>
        </p:txBody>
      </p:sp>
      <p:pic>
        <p:nvPicPr>
          <p:cNvPr id="33796" name="Picture 2">
            <a:extLst>
              <a:ext uri="{FF2B5EF4-FFF2-40B4-BE49-F238E27FC236}">
                <a16:creationId xmlns:a16="http://schemas.microsoft.com/office/drawing/2014/main" id="{AE2CD742-9FE5-4873-87A5-68E6D9AF8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100" y="3124200"/>
            <a:ext cx="6997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E5447877-137A-408B-954D-F6841108E3A8}"/>
              </a:ext>
            </a:extLst>
          </p:cNvPr>
          <p:cNvSpPr>
            <a:spLocks noGrp="1" noChangeArrowheads="1"/>
          </p:cNvSpPr>
          <p:nvPr>
            <p:ph type="title"/>
          </p:nvPr>
        </p:nvSpPr>
        <p:spPr/>
        <p:txBody>
          <a:bodyPr/>
          <a:lstStyle/>
          <a:p>
            <a:r>
              <a:rPr lang="en-US" altLang="ru-RU"/>
              <a:t>Third Normal Form</a:t>
            </a:r>
          </a:p>
        </p:txBody>
      </p:sp>
      <p:sp>
        <p:nvSpPr>
          <p:cNvPr id="34819" name="Content Placeholder 2">
            <a:extLst>
              <a:ext uri="{FF2B5EF4-FFF2-40B4-BE49-F238E27FC236}">
                <a16:creationId xmlns:a16="http://schemas.microsoft.com/office/drawing/2014/main" id="{BE2EEA4B-075F-40AC-A505-6919BBE7F712}"/>
              </a:ext>
            </a:extLst>
          </p:cNvPr>
          <p:cNvSpPr>
            <a:spLocks noGrp="1" noChangeArrowheads="1"/>
          </p:cNvSpPr>
          <p:nvPr>
            <p:ph idx="1"/>
          </p:nvPr>
        </p:nvSpPr>
        <p:spPr/>
        <p:txBody>
          <a:bodyPr/>
          <a:lstStyle/>
          <a:p>
            <a:r>
              <a:rPr lang="en-US" altLang="ru-RU"/>
              <a:t>Based on concept of transitive dependency</a:t>
            </a:r>
          </a:p>
          <a:p>
            <a:endParaRPr lang="en-US" altLang="ru-RU"/>
          </a:p>
          <a:p>
            <a:endParaRPr lang="en-US" altLang="ru-RU"/>
          </a:p>
          <a:p>
            <a:r>
              <a:rPr lang="en-US" altLang="ru-RU"/>
              <a:t>Problematic FD</a:t>
            </a:r>
          </a:p>
          <a:p>
            <a:pPr lvl="1"/>
            <a:r>
              <a:rPr lang="en-US" altLang="ru-RU"/>
              <a:t>Left-hand side is part of primary key</a:t>
            </a:r>
          </a:p>
          <a:p>
            <a:pPr lvl="1"/>
            <a:r>
              <a:rPr lang="en-US" altLang="ru-RU"/>
              <a:t>Left-hand side is a nonkey attribute</a:t>
            </a:r>
          </a:p>
        </p:txBody>
      </p:sp>
      <p:pic>
        <p:nvPicPr>
          <p:cNvPr id="34820" name="Picture 4">
            <a:extLst>
              <a:ext uri="{FF2B5EF4-FFF2-40B4-BE49-F238E27FC236}">
                <a16:creationId xmlns:a16="http://schemas.microsoft.com/office/drawing/2014/main" id="{A501A130-866B-410C-AB7D-B2607ED8B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5385"/>
          <a:stretch>
            <a:fillRect/>
          </a:stretch>
        </p:blipFill>
        <p:spPr bwMode="auto">
          <a:xfrm>
            <a:off x="838200" y="2286000"/>
            <a:ext cx="73263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FD892A45-DE19-44EA-8FCA-4EACF833A28D}"/>
              </a:ext>
            </a:extLst>
          </p:cNvPr>
          <p:cNvSpPr>
            <a:spLocks noGrp="1" noChangeArrowheads="1"/>
          </p:cNvSpPr>
          <p:nvPr>
            <p:ph type="title"/>
          </p:nvPr>
        </p:nvSpPr>
        <p:spPr/>
        <p:txBody>
          <a:bodyPr/>
          <a:lstStyle/>
          <a:p>
            <a:r>
              <a:rPr lang="en-US" altLang="ru-RU"/>
              <a:t>General Definitions of Second</a:t>
            </a:r>
            <a:br>
              <a:rPr lang="en-US" altLang="ru-RU"/>
            </a:br>
            <a:r>
              <a:rPr lang="en-US" altLang="ru-RU"/>
              <a:t>and Third Normal Forms</a:t>
            </a:r>
          </a:p>
        </p:txBody>
      </p:sp>
      <p:pic>
        <p:nvPicPr>
          <p:cNvPr id="35843" name="Picture 2">
            <a:extLst>
              <a:ext uri="{FF2B5EF4-FFF2-40B4-BE49-F238E27FC236}">
                <a16:creationId xmlns:a16="http://schemas.microsoft.com/office/drawing/2014/main" id="{D86197A8-698B-44CD-9A9A-CC717315C1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93713" y="1790700"/>
            <a:ext cx="8153400" cy="4152900"/>
          </a:xfr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4">
            <a:extLst>
              <a:ext uri="{FF2B5EF4-FFF2-40B4-BE49-F238E27FC236}">
                <a16:creationId xmlns:a16="http://schemas.microsoft.com/office/drawing/2014/main" id="{965A2DB0-8DCB-44EE-A452-0C56C336DF44}"/>
              </a:ext>
            </a:extLst>
          </p:cNvPr>
          <p:cNvSpPr>
            <a:spLocks noGrp="1" noChangeArrowheads="1"/>
          </p:cNvSpPr>
          <p:nvPr>
            <p:ph type="title"/>
          </p:nvPr>
        </p:nvSpPr>
        <p:spPr>
          <a:xfrm>
            <a:off x="457200" y="457200"/>
            <a:ext cx="8228013" cy="1143000"/>
          </a:xfrm>
        </p:spPr>
        <p:txBody>
          <a:bodyPr/>
          <a:lstStyle/>
          <a:p>
            <a:r>
              <a:rPr lang="en-US" altLang="ru-RU"/>
              <a:t>General Definitions of Second</a:t>
            </a:r>
            <a:br>
              <a:rPr lang="en-US" altLang="ru-RU"/>
            </a:br>
            <a:r>
              <a:rPr lang="en-US" altLang="ru-RU"/>
              <a:t>and Third Normal Forms (cont’d.)</a:t>
            </a:r>
          </a:p>
        </p:txBody>
      </p:sp>
      <p:sp>
        <p:nvSpPr>
          <p:cNvPr id="36867" name="Content Placeholder 2">
            <a:extLst>
              <a:ext uri="{FF2B5EF4-FFF2-40B4-BE49-F238E27FC236}">
                <a16:creationId xmlns:a16="http://schemas.microsoft.com/office/drawing/2014/main" id="{16B8BFDE-B887-4BCD-90CF-511CD9D696BD}"/>
              </a:ext>
            </a:extLst>
          </p:cNvPr>
          <p:cNvSpPr>
            <a:spLocks noGrp="1" noChangeArrowheads="1"/>
          </p:cNvSpPr>
          <p:nvPr>
            <p:ph idx="1"/>
          </p:nvPr>
        </p:nvSpPr>
        <p:spPr>
          <a:xfrm>
            <a:off x="457200" y="1981200"/>
            <a:ext cx="8228013" cy="4148138"/>
          </a:xfrm>
        </p:spPr>
        <p:txBody>
          <a:bodyPr/>
          <a:lstStyle/>
          <a:p>
            <a:r>
              <a:rPr lang="en-US" altLang="ru-RU" b="1"/>
              <a:t>Prime attribute</a:t>
            </a:r>
          </a:p>
          <a:p>
            <a:pPr lvl="1"/>
            <a:r>
              <a:rPr lang="en-US" altLang="ru-RU"/>
              <a:t>Part of any candidate key will be considered as prime</a:t>
            </a:r>
          </a:p>
          <a:p>
            <a:r>
              <a:rPr lang="en-US" altLang="ru-RU"/>
              <a:t>Consider partial, full functional, and transitive dependencies with respect to all candidate keys of a relation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2DE88431-264D-41D8-8700-6C0FAE0EFD54}"/>
              </a:ext>
            </a:extLst>
          </p:cNvPr>
          <p:cNvSpPr>
            <a:spLocks noGrp="1" noChangeArrowheads="1"/>
          </p:cNvSpPr>
          <p:nvPr>
            <p:ph type="title"/>
          </p:nvPr>
        </p:nvSpPr>
        <p:spPr/>
        <p:txBody>
          <a:bodyPr/>
          <a:lstStyle/>
          <a:p>
            <a:r>
              <a:rPr lang="en-US" altLang="ru-RU"/>
              <a:t>Introduction</a:t>
            </a:r>
          </a:p>
        </p:txBody>
      </p:sp>
      <p:sp>
        <p:nvSpPr>
          <p:cNvPr id="10243" name="Content Placeholder 4">
            <a:extLst>
              <a:ext uri="{FF2B5EF4-FFF2-40B4-BE49-F238E27FC236}">
                <a16:creationId xmlns:a16="http://schemas.microsoft.com/office/drawing/2014/main" id="{B2C2C553-C5B8-4B7C-A07A-11EAF318A555}"/>
              </a:ext>
            </a:extLst>
          </p:cNvPr>
          <p:cNvSpPr>
            <a:spLocks noGrp="1" noChangeArrowheads="1"/>
          </p:cNvSpPr>
          <p:nvPr>
            <p:ph idx="1"/>
          </p:nvPr>
        </p:nvSpPr>
        <p:spPr/>
        <p:txBody>
          <a:bodyPr/>
          <a:lstStyle/>
          <a:p>
            <a:r>
              <a:rPr lang="en-US" altLang="ru-RU"/>
              <a:t>Levels at which we can discuss </a:t>
            </a:r>
            <a:r>
              <a:rPr lang="en-US" altLang="ru-RU" i="1"/>
              <a:t>goodness</a:t>
            </a:r>
            <a:r>
              <a:rPr lang="en-US" altLang="ru-RU"/>
              <a:t> of relation schemas</a:t>
            </a:r>
          </a:p>
          <a:p>
            <a:pPr lvl="1"/>
            <a:r>
              <a:rPr lang="en-US" altLang="ru-RU"/>
              <a:t>Logical (or conceptual) level</a:t>
            </a:r>
          </a:p>
          <a:p>
            <a:pPr lvl="1"/>
            <a:r>
              <a:rPr lang="en-US" altLang="ru-RU"/>
              <a:t>Implementation (or physical storage) level</a:t>
            </a:r>
          </a:p>
          <a:p>
            <a:r>
              <a:rPr lang="en-US" altLang="ru-RU"/>
              <a:t>Approaches to database design: </a:t>
            </a:r>
          </a:p>
          <a:p>
            <a:pPr lvl="1"/>
            <a:r>
              <a:rPr lang="en-US" altLang="ru-RU"/>
              <a:t>Bottom-up or top-down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F006C2CD-ED5A-40A0-8223-4D4418F5F310}"/>
              </a:ext>
            </a:extLst>
          </p:cNvPr>
          <p:cNvSpPr>
            <a:spLocks noGrp="1" noChangeArrowheads="1"/>
          </p:cNvSpPr>
          <p:nvPr>
            <p:ph type="title"/>
          </p:nvPr>
        </p:nvSpPr>
        <p:spPr/>
        <p:txBody>
          <a:bodyPr/>
          <a:lstStyle/>
          <a:p>
            <a:r>
              <a:rPr lang="en-US" altLang="ru-RU"/>
              <a:t>General Definition of Second Normal Form</a:t>
            </a:r>
          </a:p>
        </p:txBody>
      </p:sp>
      <p:pic>
        <p:nvPicPr>
          <p:cNvPr id="37891" name="Picture 4">
            <a:extLst>
              <a:ext uri="{FF2B5EF4-FFF2-40B4-BE49-F238E27FC236}">
                <a16:creationId xmlns:a16="http://schemas.microsoft.com/office/drawing/2014/main" id="{AF0E7A9B-C8BD-4FA1-B206-26C3037484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2384425"/>
            <a:ext cx="8228013" cy="3940175"/>
          </a:xfrm>
        </p:spPr>
      </p:pic>
      <p:pic>
        <p:nvPicPr>
          <p:cNvPr id="37892" name="Picture 2">
            <a:extLst>
              <a:ext uri="{FF2B5EF4-FFF2-40B4-BE49-F238E27FC236}">
                <a16:creationId xmlns:a16="http://schemas.microsoft.com/office/drawing/2014/main" id="{D70A3213-B9B5-4C9A-A1B6-0FE5E1612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7673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a:extLst>
              <a:ext uri="{FF2B5EF4-FFF2-40B4-BE49-F238E27FC236}">
                <a16:creationId xmlns:a16="http://schemas.microsoft.com/office/drawing/2014/main" id="{E18B1962-38C0-40AE-AA03-61F202B9E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
            <a:ext cx="7762875"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A0CAC5C-A9CE-4A20-BCED-4383DBC61F83}"/>
              </a:ext>
            </a:extLst>
          </p:cNvPr>
          <p:cNvSpPr>
            <a:spLocks noGrp="1" noChangeArrowheads="1"/>
          </p:cNvSpPr>
          <p:nvPr>
            <p:ph type="title"/>
          </p:nvPr>
        </p:nvSpPr>
        <p:spPr/>
        <p:txBody>
          <a:bodyPr/>
          <a:lstStyle/>
          <a:p>
            <a:r>
              <a:rPr lang="en-US" altLang="ru-RU"/>
              <a:t>General Definition of Third Normal Form</a:t>
            </a:r>
          </a:p>
        </p:txBody>
      </p:sp>
      <p:pic>
        <p:nvPicPr>
          <p:cNvPr id="39939" name="Picture 3">
            <a:extLst>
              <a:ext uri="{FF2B5EF4-FFF2-40B4-BE49-F238E27FC236}">
                <a16:creationId xmlns:a16="http://schemas.microsoft.com/office/drawing/2014/main" id="{26E791C4-7AF9-4FED-AC47-31E820B11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748188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4">
            <a:extLst>
              <a:ext uri="{FF2B5EF4-FFF2-40B4-BE49-F238E27FC236}">
                <a16:creationId xmlns:a16="http://schemas.microsoft.com/office/drawing/2014/main" id="{53E1D5AC-5A01-464A-97CD-6E6AD28DE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743200"/>
            <a:ext cx="77104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875B9D6-F7C5-4307-9DAE-D67994BA8AF7}"/>
              </a:ext>
            </a:extLst>
          </p:cNvPr>
          <p:cNvSpPr>
            <a:spLocks noGrp="1" noChangeArrowheads="1"/>
          </p:cNvSpPr>
          <p:nvPr>
            <p:ph type="title"/>
          </p:nvPr>
        </p:nvSpPr>
        <p:spPr/>
        <p:txBody>
          <a:bodyPr/>
          <a:lstStyle/>
          <a:p>
            <a:r>
              <a:rPr lang="en-US" altLang="ru-RU"/>
              <a:t>Summary</a:t>
            </a:r>
          </a:p>
        </p:txBody>
      </p:sp>
      <p:sp>
        <p:nvSpPr>
          <p:cNvPr id="40963" name="Content Placeholder 2">
            <a:extLst>
              <a:ext uri="{FF2B5EF4-FFF2-40B4-BE49-F238E27FC236}">
                <a16:creationId xmlns:a16="http://schemas.microsoft.com/office/drawing/2014/main" id="{DFD47CA8-9F0D-4106-BA9A-4DD33BDBC3A3}"/>
              </a:ext>
            </a:extLst>
          </p:cNvPr>
          <p:cNvSpPr>
            <a:spLocks noGrp="1" noChangeArrowheads="1"/>
          </p:cNvSpPr>
          <p:nvPr>
            <p:ph idx="1"/>
          </p:nvPr>
        </p:nvSpPr>
        <p:spPr/>
        <p:txBody>
          <a:bodyPr/>
          <a:lstStyle/>
          <a:p>
            <a:r>
              <a:rPr lang="en-US" altLang="ru-RU" dirty="0"/>
              <a:t>Informal guidelines for good design</a:t>
            </a:r>
          </a:p>
          <a:p>
            <a:r>
              <a:rPr lang="en-US" altLang="ru-RU" dirty="0"/>
              <a:t>Functional dependency</a:t>
            </a:r>
          </a:p>
          <a:p>
            <a:pPr lvl="1"/>
            <a:r>
              <a:rPr lang="en-US" altLang="ru-RU" dirty="0"/>
              <a:t>Basic tool for analyzing relational schemas</a:t>
            </a:r>
          </a:p>
          <a:p>
            <a:r>
              <a:rPr lang="en-US" altLang="ru-RU" dirty="0"/>
              <a:t>Normalization:</a:t>
            </a:r>
          </a:p>
          <a:p>
            <a:pPr lvl="1"/>
            <a:r>
              <a:rPr lang="en-US" altLang="ru-RU" dirty="0"/>
              <a:t>1NF, 2NF, 3NF</a:t>
            </a:r>
          </a:p>
          <a:p>
            <a:pPr lvl="1"/>
            <a:endParaRPr lang="en-US" altLang="ru-RU"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61AA4C-85D2-4470-9090-5AD21486E507}"/>
              </a:ext>
            </a:extLst>
          </p:cNvPr>
          <p:cNvSpPr txBox="1"/>
          <p:nvPr/>
        </p:nvSpPr>
        <p:spPr>
          <a:xfrm>
            <a:off x="838200" y="3733800"/>
            <a:ext cx="7683514" cy="2677656"/>
          </a:xfrm>
          <a:prstGeom prst="rect">
            <a:avLst/>
          </a:prstGeom>
          <a:noFill/>
          <a:ln w="31750">
            <a:solidFill>
              <a:schemeClr val="accent1"/>
            </a:solidFill>
          </a:ln>
        </p:spPr>
        <p:txBody>
          <a:bodyPr wrap="none" rtlCol="0">
            <a:spAutoFit/>
          </a:bodyPr>
          <a:lstStyle/>
          <a:p>
            <a:pPr algn="ctr"/>
            <a:r>
              <a:rPr lang="en-US" sz="1600" b="1" dirty="0">
                <a:highlight>
                  <a:srgbClr val="EAFFC1"/>
                </a:highlight>
              </a:rPr>
              <a:t>Gallery Customer History Form</a:t>
            </a:r>
            <a:endParaRPr lang="en-US" sz="1600" dirty="0">
              <a:highlight>
                <a:srgbClr val="EAFFC1"/>
              </a:highlight>
            </a:endParaRPr>
          </a:p>
          <a:p>
            <a:r>
              <a:rPr lang="en-US" sz="1600" dirty="0">
                <a:highlight>
                  <a:srgbClr val="C0C0C0"/>
                </a:highlight>
              </a:rPr>
              <a:t>Customer Name</a:t>
            </a:r>
            <a:r>
              <a:rPr lang="en-US" sz="1600" dirty="0"/>
              <a:t>	</a:t>
            </a:r>
          </a:p>
          <a:p>
            <a:pPr lvl="1"/>
            <a:r>
              <a:rPr lang="en-US" sz="1600" dirty="0"/>
              <a:t>Jackson, Elizabeth		Phone	(206) 284-6783</a:t>
            </a:r>
          </a:p>
          <a:p>
            <a:pPr lvl="1"/>
            <a:r>
              <a:rPr lang="en-US" sz="1600" dirty="0"/>
              <a:t>123 – 4</a:t>
            </a:r>
            <a:r>
              <a:rPr lang="en-US" sz="1600" baseline="30000" dirty="0"/>
              <a:t>th</a:t>
            </a:r>
            <a:r>
              <a:rPr lang="en-US" sz="1600" dirty="0"/>
              <a:t> Avenue</a:t>
            </a:r>
          </a:p>
          <a:p>
            <a:pPr lvl="1"/>
            <a:r>
              <a:rPr lang="en-US" sz="1600" dirty="0" err="1"/>
              <a:t>Fonthill</a:t>
            </a:r>
            <a:r>
              <a:rPr lang="en-US" sz="1600" dirty="0"/>
              <a:t>, ON, L3J 4S4</a:t>
            </a:r>
          </a:p>
          <a:p>
            <a:r>
              <a:rPr lang="en-US" sz="1600" dirty="0">
                <a:highlight>
                  <a:srgbClr val="C0C0C0"/>
                </a:highlight>
              </a:rPr>
              <a:t>Purchases Made</a:t>
            </a:r>
          </a:p>
          <a:p>
            <a:r>
              <a:rPr lang="en-US" sz="1600" dirty="0">
                <a:highlight>
                  <a:srgbClr val="C0C0C0"/>
                </a:highlight>
              </a:rPr>
              <a:t>Artist		Title			Purchase Date	Sales Price</a:t>
            </a:r>
          </a:p>
          <a:p>
            <a:r>
              <a:rPr lang="en-US" sz="1400" dirty="0"/>
              <a:t>03 - Carol Channing	Laugh with Teeth		09/17/2000		7000.00</a:t>
            </a:r>
          </a:p>
          <a:p>
            <a:r>
              <a:rPr lang="en-US" sz="1400" dirty="0"/>
              <a:t>15 - Dennis Frings	South toward Emerald Sea	05/11/2000		1800.00</a:t>
            </a:r>
          </a:p>
          <a:p>
            <a:r>
              <a:rPr lang="en-US" sz="1400" dirty="0"/>
              <a:t>03 - Carol Channing     At the Movies		02/14/2002		5550.00</a:t>
            </a:r>
          </a:p>
          <a:p>
            <a:r>
              <a:rPr lang="en-US" sz="1400" dirty="0"/>
              <a:t>15 - Dennis Frings	South toward Emerald Sea	07/15/2003		2200.00</a:t>
            </a:r>
          </a:p>
        </p:txBody>
      </p:sp>
      <p:sp>
        <p:nvSpPr>
          <p:cNvPr id="6" name="TextBox 5">
            <a:extLst>
              <a:ext uri="{FF2B5EF4-FFF2-40B4-BE49-F238E27FC236}">
                <a16:creationId xmlns:a16="http://schemas.microsoft.com/office/drawing/2014/main" id="{46532D91-6E07-4B3C-B69C-AF8700D0A47C}"/>
              </a:ext>
            </a:extLst>
          </p:cNvPr>
          <p:cNvSpPr txBox="1"/>
          <p:nvPr/>
        </p:nvSpPr>
        <p:spPr>
          <a:xfrm>
            <a:off x="838200" y="446544"/>
            <a:ext cx="7683514" cy="1200329"/>
          </a:xfrm>
          <a:prstGeom prst="rect">
            <a:avLst/>
          </a:prstGeom>
          <a:noFill/>
        </p:spPr>
        <p:txBody>
          <a:bodyPr wrap="square" rtlCol="0">
            <a:spAutoFit/>
          </a:bodyPr>
          <a:lstStyle/>
          <a:p>
            <a:pPr algn="just"/>
            <a:r>
              <a:rPr lang="en-US" i="1" dirty="0"/>
              <a:t>Given the sample order form and description below, first create the un-normalized form of the data and then transform through the steps needed to move into 3NF.</a:t>
            </a:r>
          </a:p>
          <a:p>
            <a:endParaRPr lang="en-US" dirty="0"/>
          </a:p>
        </p:txBody>
      </p:sp>
      <p:sp>
        <p:nvSpPr>
          <p:cNvPr id="7" name="TextBox 6">
            <a:extLst>
              <a:ext uri="{FF2B5EF4-FFF2-40B4-BE49-F238E27FC236}">
                <a16:creationId xmlns:a16="http://schemas.microsoft.com/office/drawing/2014/main" id="{E714700A-08F0-4AD4-BD86-2770C6C4B43C}"/>
              </a:ext>
            </a:extLst>
          </p:cNvPr>
          <p:cNvSpPr txBox="1"/>
          <p:nvPr/>
        </p:nvSpPr>
        <p:spPr>
          <a:xfrm>
            <a:off x="838200" y="2133600"/>
            <a:ext cx="7683514" cy="1754326"/>
          </a:xfrm>
          <a:prstGeom prst="rect">
            <a:avLst/>
          </a:prstGeom>
          <a:noFill/>
        </p:spPr>
        <p:txBody>
          <a:bodyPr wrap="square" rtlCol="0">
            <a:spAutoFit/>
          </a:bodyPr>
          <a:lstStyle/>
          <a:p>
            <a:pPr algn="just"/>
            <a:r>
              <a:rPr lang="en-US" dirty="0"/>
              <a:t>The Gill Art Gallery wishes to maintain data on their customers, artists and paintings.  They may have several paintings by each artist in the gallery at one time.  Paintings may be bought and sold several times. In other words, the gallery may sell a painting, then buy it back at a later date and sell it to another customer.</a:t>
            </a:r>
          </a:p>
          <a:p>
            <a:endParaRPr lang="en-US" dirty="0"/>
          </a:p>
        </p:txBody>
      </p:sp>
    </p:spTree>
    <p:extLst>
      <p:ext uri="{BB962C8B-B14F-4D97-AF65-F5344CB8AC3E}">
        <p14:creationId xmlns:p14="http://schemas.microsoft.com/office/powerpoint/2010/main" val="3057931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67F6F0-6D53-42AD-B869-20E04CF16A19}"/>
              </a:ext>
            </a:extLst>
          </p:cNvPr>
          <p:cNvSpPr txBox="1"/>
          <p:nvPr/>
        </p:nvSpPr>
        <p:spPr>
          <a:xfrm>
            <a:off x="304800" y="533400"/>
            <a:ext cx="8686800" cy="5539978"/>
          </a:xfrm>
          <a:prstGeom prst="rect">
            <a:avLst/>
          </a:prstGeom>
          <a:noFill/>
        </p:spPr>
        <p:txBody>
          <a:bodyPr wrap="square" rtlCol="0">
            <a:spAutoFit/>
          </a:bodyPr>
          <a:lstStyle/>
          <a:p>
            <a:r>
              <a:rPr lang="en-US" sz="2800" dirty="0"/>
              <a:t>Suppose you are given a relation R = (A, B, C, D, E) with the following functional dependencies: </a:t>
            </a:r>
          </a:p>
          <a:p>
            <a:r>
              <a:rPr lang="en-US" sz="2800" dirty="0"/>
              <a:t>{CE → D, D → B, C → A}.</a:t>
            </a:r>
          </a:p>
          <a:p>
            <a:r>
              <a:rPr lang="en-US" sz="2800" dirty="0"/>
              <a:t> </a:t>
            </a:r>
          </a:p>
          <a:p>
            <a:endParaRPr lang="en-US" sz="2800" dirty="0"/>
          </a:p>
          <a:p>
            <a:pPr marL="342900" lvl="0" indent="-342900">
              <a:buFont typeface="Arial" panose="020B0604020202020204" pitchFamily="34" charset="0"/>
              <a:buChar char="•"/>
            </a:pPr>
            <a:r>
              <a:rPr lang="en-US" sz="2800" dirty="0"/>
              <a:t>Find all candidate keys.</a:t>
            </a:r>
          </a:p>
          <a:p>
            <a:pPr marL="342900" lvl="0" indent="-342900">
              <a:buFont typeface="Arial" panose="020B0604020202020204" pitchFamily="34" charset="0"/>
              <a:buChar char="•"/>
            </a:pPr>
            <a:r>
              <a:rPr lang="en-US" sz="2800" dirty="0"/>
              <a:t>Identify the best normal form that R satisﬁes (1NF, 2NF, 3NF).</a:t>
            </a:r>
          </a:p>
          <a:p>
            <a:pPr marL="342900" lvl="0" indent="-342900">
              <a:buFont typeface="Arial" panose="020B0604020202020204" pitchFamily="34" charset="0"/>
              <a:buChar char="•"/>
            </a:pPr>
            <a:r>
              <a:rPr lang="en-US" sz="2800" dirty="0"/>
              <a:t>If the relation is not in 3NF, decompose it until it becomes 3NF. At each step, identify a new relation, decompose and re-compute the keys and the normal forms they satisfy.</a:t>
            </a:r>
          </a:p>
          <a:p>
            <a:endParaRPr lang="en-US" dirty="0"/>
          </a:p>
        </p:txBody>
      </p:sp>
    </p:spTree>
    <p:extLst>
      <p:ext uri="{BB962C8B-B14F-4D97-AF65-F5344CB8AC3E}">
        <p14:creationId xmlns:p14="http://schemas.microsoft.com/office/powerpoint/2010/main" val="1866446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2708498-5C12-44D7-B8A5-46D37AF14963}"/>
              </a:ext>
            </a:extLst>
          </p:cNvPr>
          <p:cNvSpPr>
            <a:spLocks noGrp="1" noChangeArrowheads="1"/>
          </p:cNvSpPr>
          <p:nvPr>
            <p:ph type="title"/>
          </p:nvPr>
        </p:nvSpPr>
        <p:spPr/>
        <p:txBody>
          <a:bodyPr/>
          <a:lstStyle/>
          <a:p>
            <a:r>
              <a:rPr lang="en-US" altLang="ru-RU"/>
              <a:t>Informal Design Guidelines</a:t>
            </a:r>
            <a:br>
              <a:rPr lang="en-US" altLang="ru-RU"/>
            </a:br>
            <a:r>
              <a:rPr lang="en-US" altLang="ru-RU"/>
              <a:t>for Relation Schemas</a:t>
            </a:r>
          </a:p>
        </p:txBody>
      </p:sp>
      <p:sp>
        <p:nvSpPr>
          <p:cNvPr id="11267" name="Content Placeholder 2">
            <a:extLst>
              <a:ext uri="{FF2B5EF4-FFF2-40B4-BE49-F238E27FC236}">
                <a16:creationId xmlns:a16="http://schemas.microsoft.com/office/drawing/2014/main" id="{F902E8A6-9C83-4D3D-889E-F55635E0E999}"/>
              </a:ext>
            </a:extLst>
          </p:cNvPr>
          <p:cNvSpPr>
            <a:spLocks noGrp="1" noChangeArrowheads="1"/>
          </p:cNvSpPr>
          <p:nvPr>
            <p:ph idx="1"/>
          </p:nvPr>
        </p:nvSpPr>
        <p:spPr/>
        <p:txBody>
          <a:bodyPr/>
          <a:lstStyle/>
          <a:p>
            <a:r>
              <a:rPr lang="en-US" altLang="ru-RU"/>
              <a:t>Measures of quality</a:t>
            </a:r>
          </a:p>
          <a:p>
            <a:pPr lvl="1"/>
            <a:r>
              <a:rPr lang="en-US" altLang="ru-RU"/>
              <a:t>Making sure attribute semantics are clear</a:t>
            </a:r>
          </a:p>
          <a:p>
            <a:pPr lvl="1"/>
            <a:r>
              <a:rPr lang="en-US" altLang="ru-RU"/>
              <a:t>Reducing redundant information in tuples</a:t>
            </a:r>
          </a:p>
          <a:p>
            <a:pPr lvl="1"/>
            <a:r>
              <a:rPr lang="en-US" altLang="ru-RU"/>
              <a:t>Reducing NULL values in tuples</a:t>
            </a:r>
          </a:p>
          <a:p>
            <a:pPr lvl="1"/>
            <a:r>
              <a:rPr lang="en-US" altLang="ru-RU"/>
              <a:t>Disallowing possibility of generating spurious tuples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9BBBE959-4EC2-407F-8839-0D88786FFBB8}"/>
              </a:ext>
            </a:extLst>
          </p:cNvPr>
          <p:cNvSpPr>
            <a:spLocks noGrp="1" noChangeArrowheads="1"/>
          </p:cNvSpPr>
          <p:nvPr>
            <p:ph type="title"/>
          </p:nvPr>
        </p:nvSpPr>
        <p:spPr/>
        <p:txBody>
          <a:bodyPr/>
          <a:lstStyle/>
          <a:p>
            <a:r>
              <a:rPr lang="en-US" altLang="ru-RU"/>
              <a:t>Imparting Clear Semantics to Attributes in Relations</a:t>
            </a:r>
          </a:p>
        </p:txBody>
      </p:sp>
      <p:sp>
        <p:nvSpPr>
          <p:cNvPr id="12291" name="Content Placeholder 2">
            <a:extLst>
              <a:ext uri="{FF2B5EF4-FFF2-40B4-BE49-F238E27FC236}">
                <a16:creationId xmlns:a16="http://schemas.microsoft.com/office/drawing/2014/main" id="{82F28165-5C1D-4397-8B70-89CCCB086920}"/>
              </a:ext>
            </a:extLst>
          </p:cNvPr>
          <p:cNvSpPr>
            <a:spLocks noGrp="1" noChangeArrowheads="1"/>
          </p:cNvSpPr>
          <p:nvPr>
            <p:ph idx="1"/>
          </p:nvPr>
        </p:nvSpPr>
        <p:spPr/>
        <p:txBody>
          <a:bodyPr/>
          <a:lstStyle/>
          <a:p>
            <a:r>
              <a:rPr lang="en-US" altLang="ru-RU"/>
              <a:t>Semantics of a relation </a:t>
            </a:r>
          </a:p>
          <a:p>
            <a:pPr lvl="1"/>
            <a:r>
              <a:rPr lang="en-US" altLang="ru-RU"/>
              <a:t>Meaning resulting from interpretation of attribute values in a tuple</a:t>
            </a:r>
          </a:p>
          <a:p>
            <a:r>
              <a:rPr lang="en-US" altLang="ru-RU"/>
              <a:t>Easier to explain semantics of relation</a:t>
            </a:r>
          </a:p>
          <a:p>
            <a:pPr lvl="1"/>
            <a:r>
              <a:rPr lang="en-US" altLang="ru-RU"/>
              <a:t>Indicates better schema design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AF4E2488-B456-4A17-AFBD-1F5AF2DBAB2F}"/>
              </a:ext>
            </a:extLst>
          </p:cNvPr>
          <p:cNvSpPr>
            <a:spLocks noGrp="1" noChangeArrowheads="1"/>
          </p:cNvSpPr>
          <p:nvPr>
            <p:ph type="title"/>
          </p:nvPr>
        </p:nvSpPr>
        <p:spPr/>
        <p:txBody>
          <a:bodyPr/>
          <a:lstStyle/>
          <a:p>
            <a:r>
              <a:rPr lang="en-US" altLang="ru-RU"/>
              <a:t>Guideline 1</a:t>
            </a:r>
          </a:p>
        </p:txBody>
      </p:sp>
      <p:sp>
        <p:nvSpPr>
          <p:cNvPr id="13315" name="Content Placeholder 2">
            <a:extLst>
              <a:ext uri="{FF2B5EF4-FFF2-40B4-BE49-F238E27FC236}">
                <a16:creationId xmlns:a16="http://schemas.microsoft.com/office/drawing/2014/main" id="{717B7FBD-6DD7-406D-B7EA-2E5089FB253C}"/>
              </a:ext>
            </a:extLst>
          </p:cNvPr>
          <p:cNvSpPr>
            <a:spLocks noGrp="1" noChangeArrowheads="1"/>
          </p:cNvSpPr>
          <p:nvPr>
            <p:ph idx="1"/>
          </p:nvPr>
        </p:nvSpPr>
        <p:spPr/>
        <p:txBody>
          <a:bodyPr/>
          <a:lstStyle/>
          <a:p>
            <a:r>
              <a:rPr lang="en-US" altLang="ru-RU"/>
              <a:t>Design relation schema so that it is easy to explain its meaning</a:t>
            </a:r>
          </a:p>
          <a:p>
            <a:r>
              <a:rPr lang="en-US" altLang="ru-RU"/>
              <a:t>Do not combine attributes from multiple entity types and relationship types into a single relation</a:t>
            </a:r>
          </a:p>
          <a:p>
            <a:r>
              <a:rPr lang="en-US" altLang="ru-RU"/>
              <a:t>Example of violating Guideline 1: Figure 15.3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78E7490-8E35-4C92-BFA5-EB01F32E6B76}"/>
              </a:ext>
            </a:extLst>
          </p:cNvPr>
          <p:cNvSpPr>
            <a:spLocks noGrp="1" noChangeArrowheads="1"/>
          </p:cNvSpPr>
          <p:nvPr>
            <p:ph type="title"/>
          </p:nvPr>
        </p:nvSpPr>
        <p:spPr/>
        <p:txBody>
          <a:bodyPr/>
          <a:lstStyle/>
          <a:p>
            <a:r>
              <a:rPr lang="en-US" altLang="ru-RU"/>
              <a:t>Guideline 1 (cont’d.)</a:t>
            </a:r>
          </a:p>
        </p:txBody>
      </p:sp>
      <p:pic>
        <p:nvPicPr>
          <p:cNvPr id="14339" name="Picture 3">
            <a:extLst>
              <a:ext uri="{FF2B5EF4-FFF2-40B4-BE49-F238E27FC236}">
                <a16:creationId xmlns:a16="http://schemas.microsoft.com/office/drawing/2014/main" id="{3C396B1C-A306-4609-88F3-D5A4C986B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239125"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4101C487-AC20-4E3A-9BCF-67F703C6FCE4}"/>
              </a:ext>
            </a:extLst>
          </p:cNvPr>
          <p:cNvSpPr>
            <a:spLocks noGrp="1" noChangeArrowheads="1"/>
          </p:cNvSpPr>
          <p:nvPr>
            <p:ph type="title"/>
          </p:nvPr>
        </p:nvSpPr>
        <p:spPr/>
        <p:txBody>
          <a:bodyPr/>
          <a:lstStyle/>
          <a:p>
            <a:r>
              <a:rPr lang="en-US" altLang="ru-RU"/>
              <a:t>Redundant Information in Tuples and Update Anomalies</a:t>
            </a:r>
          </a:p>
        </p:txBody>
      </p:sp>
      <p:sp>
        <p:nvSpPr>
          <p:cNvPr id="15363" name="Content Placeholder 2">
            <a:extLst>
              <a:ext uri="{FF2B5EF4-FFF2-40B4-BE49-F238E27FC236}">
                <a16:creationId xmlns:a16="http://schemas.microsoft.com/office/drawing/2014/main" id="{EB772F03-EC6D-48A7-AD6E-C27C04ED1586}"/>
              </a:ext>
            </a:extLst>
          </p:cNvPr>
          <p:cNvSpPr>
            <a:spLocks noGrp="1" noChangeArrowheads="1"/>
          </p:cNvSpPr>
          <p:nvPr>
            <p:ph idx="1"/>
          </p:nvPr>
        </p:nvSpPr>
        <p:spPr/>
        <p:txBody>
          <a:bodyPr/>
          <a:lstStyle/>
          <a:p>
            <a:r>
              <a:rPr lang="en-US" altLang="ru-RU"/>
              <a:t>Grouping attributes into relation schemas</a:t>
            </a:r>
          </a:p>
          <a:p>
            <a:pPr lvl="1"/>
            <a:r>
              <a:rPr lang="en-US" altLang="ru-RU"/>
              <a:t>Significant effect on storage space</a:t>
            </a:r>
          </a:p>
          <a:p>
            <a:r>
              <a:rPr lang="en-US" altLang="ru-RU"/>
              <a:t>Storing natural joins of base relations leads to </a:t>
            </a:r>
            <a:r>
              <a:rPr lang="en-US" altLang="ru-RU" b="1"/>
              <a:t>update anomalies</a:t>
            </a:r>
          </a:p>
          <a:p>
            <a:r>
              <a:rPr lang="en-US" altLang="ru-RU"/>
              <a:t>Types of update anomalies:</a:t>
            </a:r>
          </a:p>
          <a:p>
            <a:pPr lvl="1"/>
            <a:r>
              <a:rPr lang="en-US" altLang="ru-RU"/>
              <a:t>Insertion</a:t>
            </a:r>
          </a:p>
          <a:p>
            <a:pPr lvl="1"/>
            <a:r>
              <a:rPr lang="en-US" altLang="ru-RU"/>
              <a:t>Deletion</a:t>
            </a:r>
          </a:p>
          <a:p>
            <a:pPr lvl="1"/>
            <a:r>
              <a:rPr lang="en-US" altLang="ru-RU"/>
              <a:t>Modification</a:t>
            </a:r>
          </a:p>
          <a:p>
            <a:pPr lvl="1"/>
            <a:endParaRPr lang="en-US" altLang="ru-RU"/>
          </a:p>
          <a:p>
            <a:endParaRPr lang="en-US" altLang="ru-R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803099CE-392B-4DD5-B60F-FDAE9AAE14D0}"/>
              </a:ext>
            </a:extLst>
          </p:cNvPr>
          <p:cNvSpPr>
            <a:spLocks noGrp="1" noChangeArrowheads="1"/>
          </p:cNvSpPr>
          <p:nvPr>
            <p:ph type="title"/>
          </p:nvPr>
        </p:nvSpPr>
        <p:spPr/>
        <p:txBody>
          <a:bodyPr/>
          <a:lstStyle/>
          <a:p>
            <a:r>
              <a:rPr lang="en-US" altLang="en-US"/>
              <a:t>Update Anomalies</a:t>
            </a:r>
            <a:endParaRPr lang="ru-RU" altLang="en-US"/>
          </a:p>
        </p:txBody>
      </p:sp>
      <p:sp>
        <p:nvSpPr>
          <p:cNvPr id="16387" name="Content Placeholder 2">
            <a:extLst>
              <a:ext uri="{FF2B5EF4-FFF2-40B4-BE49-F238E27FC236}">
                <a16:creationId xmlns:a16="http://schemas.microsoft.com/office/drawing/2014/main" id="{8633758A-EE51-416B-9099-7DCBB4697624}"/>
              </a:ext>
            </a:extLst>
          </p:cNvPr>
          <p:cNvSpPr>
            <a:spLocks noGrp="1" noChangeArrowheads="1"/>
          </p:cNvSpPr>
          <p:nvPr>
            <p:ph idx="1"/>
          </p:nvPr>
        </p:nvSpPr>
        <p:spPr/>
        <p:txBody>
          <a:bodyPr/>
          <a:lstStyle/>
          <a:p>
            <a:r>
              <a:rPr lang="en-US" altLang="en-US"/>
              <a:t>Insertion</a:t>
            </a:r>
          </a:p>
          <a:p>
            <a:pPr lvl="1"/>
            <a:r>
              <a:rPr lang="en-US" altLang="en-US"/>
              <a:t>Insert nulls, e.g., unassigned employee or new department, or</a:t>
            </a:r>
          </a:p>
          <a:p>
            <a:pPr lvl="1"/>
            <a:r>
              <a:rPr lang="en-US" altLang="en-US"/>
              <a:t>Insert </a:t>
            </a:r>
            <a:r>
              <a:rPr lang="en-US" altLang="en-US" i="1"/>
              <a:t>consistent</a:t>
            </a:r>
            <a:r>
              <a:rPr lang="en-US" altLang="en-US"/>
              <a:t> (and redundant) data</a:t>
            </a:r>
          </a:p>
          <a:p>
            <a:r>
              <a:rPr lang="en-US" altLang="en-US"/>
              <a:t>Deletion</a:t>
            </a:r>
          </a:p>
          <a:p>
            <a:pPr lvl="1"/>
            <a:r>
              <a:rPr lang="en-US" altLang="en-US"/>
              <a:t>E.g., deleting last employee</a:t>
            </a:r>
          </a:p>
          <a:p>
            <a:r>
              <a:rPr lang="en-US" altLang="en-US"/>
              <a:t>Modification</a:t>
            </a:r>
          </a:p>
          <a:p>
            <a:pPr lvl="1"/>
            <a:r>
              <a:rPr lang="en-US" altLang="en-US"/>
              <a:t>Updating redundant data</a:t>
            </a:r>
            <a:endParaRPr lang="ru-RU" alt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4448</TotalTime>
  <Words>1053</Words>
  <Application>Microsoft Office PowerPoint</Application>
  <PresentationFormat>On-screen Show (4:3)</PresentationFormat>
  <Paragraphs>167</Paragraphs>
  <Slides>35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35</vt:i4>
      </vt:variant>
    </vt:vector>
  </HeadingPairs>
  <TitlesOfParts>
    <vt:vector size="42" baseType="lpstr">
      <vt:lpstr>Arial</vt:lpstr>
      <vt:lpstr>Calibri</vt:lpstr>
      <vt:lpstr>Century Gothic</vt:lpstr>
      <vt:lpstr>Times New Roman</vt:lpstr>
      <vt:lpstr>Wingdings</vt:lpstr>
      <vt:lpstr>Default Design</vt:lpstr>
      <vt:lpstr>Office Theme</vt:lpstr>
      <vt:lpstr>PowerPoint Presentation</vt:lpstr>
      <vt:lpstr>Chapter 15 Outline</vt:lpstr>
      <vt:lpstr>Introduction</vt:lpstr>
      <vt:lpstr>Informal Design Guidelines for Relation Schemas</vt:lpstr>
      <vt:lpstr>Imparting Clear Semantics to Attributes in Relations</vt:lpstr>
      <vt:lpstr>Guideline 1</vt:lpstr>
      <vt:lpstr>Guideline 1 (cont’d.)</vt:lpstr>
      <vt:lpstr>Redundant Information in Tuples and Update Anomalies</vt:lpstr>
      <vt:lpstr>Update Anomalies</vt:lpstr>
      <vt:lpstr>PowerPoint Presentation</vt:lpstr>
      <vt:lpstr>Guideline 2</vt:lpstr>
      <vt:lpstr>NULL Values in Tuples</vt:lpstr>
      <vt:lpstr>Guideline 3</vt:lpstr>
      <vt:lpstr>Guideline 4</vt:lpstr>
      <vt:lpstr>Summary and Discussion of Design Guidelines</vt:lpstr>
      <vt:lpstr>Functional Dependencies</vt:lpstr>
      <vt:lpstr>Definition of Functional Dependency</vt:lpstr>
      <vt:lpstr>Definition of Functional Dependency (cont’d.)</vt:lpstr>
      <vt:lpstr>Normal Forms Based on Primary Keys</vt:lpstr>
      <vt:lpstr>Normalization of Relations</vt:lpstr>
      <vt:lpstr>Practical Use of Normal Forms</vt:lpstr>
      <vt:lpstr>Definitions of Keys and Attributes Participating in Keys</vt:lpstr>
      <vt:lpstr>First Normal Form</vt:lpstr>
      <vt:lpstr>First Normal Form (cont’d.)</vt:lpstr>
      <vt:lpstr>PowerPoint Presentation</vt:lpstr>
      <vt:lpstr>Second Normal Form</vt:lpstr>
      <vt:lpstr>Third Normal Form</vt:lpstr>
      <vt:lpstr>General Definitions of Second and Third Normal Forms</vt:lpstr>
      <vt:lpstr>General Definitions of Second and Third Normal Forms (cont’d.)</vt:lpstr>
      <vt:lpstr>General Definition of Second Normal Form</vt:lpstr>
      <vt:lpstr>PowerPoint Presentation</vt:lpstr>
      <vt:lpstr>General Definition of Third Normal Form</vt:lpstr>
      <vt:lpstr>Summary</vt:lpstr>
      <vt:lpstr>PowerPoint Presentation</vt:lpstr>
      <vt:lpstr>PowerPoint Presentation</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Mona Rizvi</dc:creator>
  <cp:lastModifiedBy>Mona Rizvi</cp:lastModifiedBy>
  <cp:revision>56</cp:revision>
  <dcterms:created xsi:type="dcterms:W3CDTF">2010-05-06T15:58:58Z</dcterms:created>
  <dcterms:modified xsi:type="dcterms:W3CDTF">2019-10-21T05:46:19Z</dcterms:modified>
</cp:coreProperties>
</file>