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2" r:id="rId18"/>
    <p:sldId id="283" r:id="rId19"/>
    <p:sldId id="284" r:id="rId20"/>
    <p:sldId id="286" r:id="rId21"/>
    <p:sldId id="287"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2" d="100"/>
          <a:sy n="102" d="100"/>
        </p:scale>
        <p:origin x="126" y="3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BE59E-CECF-4A1B-A01C-E1940CC7959B}"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85DC7-1AEE-41D6-8B45-335C868ED9E9}" type="slidenum">
              <a:rPr lang="en-US" smtClean="0"/>
              <a:t>‹#›</a:t>
            </a:fld>
            <a:endParaRPr lang="en-US"/>
          </a:p>
        </p:txBody>
      </p:sp>
    </p:spTree>
    <p:extLst>
      <p:ext uri="{BB962C8B-B14F-4D97-AF65-F5344CB8AC3E}">
        <p14:creationId xmlns:p14="http://schemas.microsoft.com/office/powerpoint/2010/main" val="125247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A02C3-D29B-4804-8D98-EE78BF3DD18F}" type="slidenum">
              <a:rPr lang="en-CA" altLang="en-US"/>
              <a:pPr/>
              <a:t>3</a:t>
            </a:fld>
            <a:endParaRPr lang="en-CA" altLang="en-US"/>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88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0031C-6728-42E2-8E62-C732D1C0EED7}" type="slidenum">
              <a:rPr lang="en-CA" altLang="en-US"/>
              <a:pPr/>
              <a:t>12</a:t>
            </a:fld>
            <a:endParaRPr lang="en-CA" alt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7002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9EBF8E-C80E-4865-810E-FBE27B95847C}" type="slidenum">
              <a:rPr lang="en-CA" altLang="en-US"/>
              <a:pPr/>
              <a:t>13</a:t>
            </a:fld>
            <a:endParaRPr lang="en-CA"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66643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222A52-00A0-4811-A584-1C551DCE0802}" type="slidenum">
              <a:rPr lang="en-CA" altLang="en-US"/>
              <a:pPr/>
              <a:t>14</a:t>
            </a:fld>
            <a:endParaRPr lang="en-CA" altLang="en-US"/>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421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E964D7-52A9-4BCE-96E6-9C6900A2CB35}" type="slidenum">
              <a:rPr lang="en-CA" altLang="en-US"/>
              <a:pPr/>
              <a:t>15</a:t>
            </a:fld>
            <a:endParaRPr lang="en-CA" altLang="en-US"/>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39610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197D48-3113-488F-9C6C-8948F76E5B4C}" type="slidenum">
              <a:rPr lang="en-CA" altLang="en-US"/>
              <a:pPr/>
              <a:t>16</a:t>
            </a:fld>
            <a:endParaRPr lang="en-CA" alt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0460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F447B-6B95-4D28-BF79-BD2122BA8307}" type="slidenum">
              <a:rPr lang="en-CA" altLang="en-US"/>
              <a:pPr/>
              <a:t>17</a:t>
            </a:fld>
            <a:endParaRPr lang="en-CA" alt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127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034E43-E19B-499A-8C8D-0B7BD378A49E}" type="slidenum">
              <a:rPr lang="en-CA" altLang="en-US"/>
              <a:pPr/>
              <a:t>4</a:t>
            </a:fld>
            <a:endParaRPr lang="en-CA" altLang="en-US"/>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9506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433689-B406-459E-BDD4-7E3693E62BBE}" type="slidenum">
              <a:rPr lang="en-CA" altLang="en-US"/>
              <a:pPr/>
              <a:t>5</a:t>
            </a:fld>
            <a:endParaRPr lang="en-CA" alt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2206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95D5E-5319-4ECF-B4A6-F9AD643107F6}" type="slidenum">
              <a:rPr lang="en-CA" altLang="en-US"/>
              <a:pPr/>
              <a:t>6</a:t>
            </a:fld>
            <a:endParaRPr lang="en-CA" alt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983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30831F-465F-4B8F-B319-8CE5F16C8821}" type="slidenum">
              <a:rPr lang="en-CA" altLang="en-US"/>
              <a:pPr/>
              <a:t>7</a:t>
            </a:fld>
            <a:endParaRPr lang="en-CA" alt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04829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D06BDB-F7FD-493D-A6C9-787E865929C9}" type="slidenum">
              <a:rPr lang="en-CA" altLang="en-US"/>
              <a:pPr/>
              <a:t>8</a:t>
            </a:fld>
            <a:endParaRPr lang="en-CA" altLang="en-US"/>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765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F1F61C-6C71-4FB5-BCC0-47B664FBB015}" type="slidenum">
              <a:rPr lang="en-CA" altLang="en-US"/>
              <a:pPr/>
              <a:t>9</a:t>
            </a:fld>
            <a:endParaRPr lang="en-CA" alt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959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930190-E8FF-4707-8BA7-A8EEAA6C89E2}" type="slidenum">
              <a:rPr lang="en-CA" altLang="en-US"/>
              <a:pPr/>
              <a:t>10</a:t>
            </a:fld>
            <a:endParaRPr lang="en-CA"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5102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6ECD72-67E3-49F3-8AC4-931775C2383D}" type="slidenum">
              <a:rPr lang="en-CA" altLang="en-US"/>
              <a:pPr/>
              <a:t>11</a:t>
            </a:fld>
            <a:endParaRPr lang="en-CA" alt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1844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BE4254-342F-422F-9FA4-3BD501DD8B63}"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6612E-CB45-440E-9274-D3970EAD1DD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20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BE4254-342F-422F-9FA4-3BD501DD8B63}"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6612E-CB45-440E-9274-D3970EAD1DDF}" type="slidenum">
              <a:rPr lang="en-US" smtClean="0"/>
              <a:t>‹#›</a:t>
            </a:fld>
            <a:endParaRPr lang="en-US"/>
          </a:p>
        </p:txBody>
      </p:sp>
    </p:spTree>
    <p:extLst>
      <p:ext uri="{BB962C8B-B14F-4D97-AF65-F5344CB8AC3E}">
        <p14:creationId xmlns:p14="http://schemas.microsoft.com/office/powerpoint/2010/main" val="253640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BE4254-342F-422F-9FA4-3BD501DD8B63}"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6612E-CB45-440E-9274-D3970EAD1DDF}" type="slidenum">
              <a:rPr lang="en-US" smtClean="0"/>
              <a:t>‹#›</a:t>
            </a:fld>
            <a:endParaRPr lang="en-US"/>
          </a:p>
        </p:txBody>
      </p:sp>
    </p:spTree>
    <p:extLst>
      <p:ext uri="{BB962C8B-B14F-4D97-AF65-F5344CB8AC3E}">
        <p14:creationId xmlns:p14="http://schemas.microsoft.com/office/powerpoint/2010/main" val="70862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BE4254-342F-422F-9FA4-3BD501DD8B63}"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6612E-CB45-440E-9274-D3970EAD1DDF}" type="slidenum">
              <a:rPr lang="en-US" smtClean="0"/>
              <a:t>‹#›</a:t>
            </a:fld>
            <a:endParaRPr lang="en-US"/>
          </a:p>
        </p:txBody>
      </p:sp>
    </p:spTree>
    <p:extLst>
      <p:ext uri="{BB962C8B-B14F-4D97-AF65-F5344CB8AC3E}">
        <p14:creationId xmlns:p14="http://schemas.microsoft.com/office/powerpoint/2010/main" val="212583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E4254-342F-422F-9FA4-3BD501DD8B63}"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6612E-CB45-440E-9274-D3970EAD1DD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79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BE4254-342F-422F-9FA4-3BD501DD8B63}"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6612E-CB45-440E-9274-D3970EAD1DDF}" type="slidenum">
              <a:rPr lang="en-US" smtClean="0"/>
              <a:t>‹#›</a:t>
            </a:fld>
            <a:endParaRPr lang="en-US"/>
          </a:p>
        </p:txBody>
      </p:sp>
    </p:spTree>
    <p:extLst>
      <p:ext uri="{BB962C8B-B14F-4D97-AF65-F5344CB8AC3E}">
        <p14:creationId xmlns:p14="http://schemas.microsoft.com/office/powerpoint/2010/main" val="257550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BE4254-342F-422F-9FA4-3BD501DD8B63}"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6612E-CB45-440E-9274-D3970EAD1DDF}" type="slidenum">
              <a:rPr lang="en-US" smtClean="0"/>
              <a:t>‹#›</a:t>
            </a:fld>
            <a:endParaRPr lang="en-US"/>
          </a:p>
        </p:txBody>
      </p:sp>
    </p:spTree>
    <p:extLst>
      <p:ext uri="{BB962C8B-B14F-4D97-AF65-F5344CB8AC3E}">
        <p14:creationId xmlns:p14="http://schemas.microsoft.com/office/powerpoint/2010/main" val="4675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BE4254-342F-422F-9FA4-3BD501DD8B63}"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6612E-CB45-440E-9274-D3970EAD1DDF}" type="slidenum">
              <a:rPr lang="en-US" smtClean="0"/>
              <a:t>‹#›</a:t>
            </a:fld>
            <a:endParaRPr lang="en-US"/>
          </a:p>
        </p:txBody>
      </p:sp>
    </p:spTree>
    <p:extLst>
      <p:ext uri="{BB962C8B-B14F-4D97-AF65-F5344CB8AC3E}">
        <p14:creationId xmlns:p14="http://schemas.microsoft.com/office/powerpoint/2010/main" val="35876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BE4254-342F-422F-9FA4-3BD501DD8B63}" type="datetimeFigureOut">
              <a:rPr lang="en-US" smtClean="0"/>
              <a:t>10/16/2019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DF6612E-CB45-440E-9274-D3970EAD1DDF}" type="slidenum">
              <a:rPr lang="en-US" smtClean="0"/>
              <a:t>‹#›</a:t>
            </a:fld>
            <a:endParaRPr lang="en-US"/>
          </a:p>
        </p:txBody>
      </p:sp>
    </p:spTree>
    <p:extLst>
      <p:ext uri="{BB962C8B-B14F-4D97-AF65-F5344CB8AC3E}">
        <p14:creationId xmlns:p14="http://schemas.microsoft.com/office/powerpoint/2010/main" val="181183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BE4254-342F-422F-9FA4-3BD501DD8B63}" type="datetimeFigureOut">
              <a:rPr lang="en-US" smtClean="0"/>
              <a:t>10/16/2019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F6612E-CB45-440E-9274-D3970EAD1DDF}" type="slidenum">
              <a:rPr lang="en-US" smtClean="0"/>
              <a:t>‹#›</a:t>
            </a:fld>
            <a:endParaRPr lang="en-US"/>
          </a:p>
        </p:txBody>
      </p:sp>
    </p:spTree>
    <p:extLst>
      <p:ext uri="{BB962C8B-B14F-4D97-AF65-F5344CB8AC3E}">
        <p14:creationId xmlns:p14="http://schemas.microsoft.com/office/powerpoint/2010/main" val="171703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BE4254-342F-422F-9FA4-3BD501DD8B63}"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6612E-CB45-440E-9274-D3970EAD1DDF}" type="slidenum">
              <a:rPr lang="en-US" smtClean="0"/>
              <a:t>‹#›</a:t>
            </a:fld>
            <a:endParaRPr lang="en-US"/>
          </a:p>
        </p:txBody>
      </p:sp>
    </p:spTree>
    <p:extLst>
      <p:ext uri="{BB962C8B-B14F-4D97-AF65-F5344CB8AC3E}">
        <p14:creationId xmlns:p14="http://schemas.microsoft.com/office/powerpoint/2010/main" val="1724315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BE4254-342F-422F-9FA4-3BD501DD8B63}" type="datetimeFigureOut">
              <a:rPr lang="en-US" smtClean="0"/>
              <a:t>10/16/2019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F6612E-CB45-440E-9274-D3970EAD1DD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04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Transactions</a:t>
            </a:r>
          </a:p>
        </p:txBody>
      </p:sp>
      <p:sp>
        <p:nvSpPr>
          <p:cNvPr id="3" name="Subtitle 2"/>
          <p:cNvSpPr>
            <a:spLocks noGrp="1"/>
          </p:cNvSpPr>
          <p:nvPr>
            <p:ph type="subTitle" idx="1"/>
          </p:nvPr>
        </p:nvSpPr>
        <p:spPr/>
        <p:txBody>
          <a:bodyPr/>
          <a:lstStyle/>
          <a:p>
            <a:r>
              <a:rPr lang="en-US" dirty="0"/>
              <a:t>Basic Transaction </a:t>
            </a:r>
            <a:r>
              <a:rPr lang="en-US" dirty="0" err="1"/>
              <a:t>THEoRY</a:t>
            </a:r>
            <a:r>
              <a:rPr lang="en-US" dirty="0"/>
              <a:t> and APPLICATION</a:t>
            </a:r>
          </a:p>
        </p:txBody>
      </p:sp>
    </p:spTree>
    <p:extLst>
      <p:ext uri="{BB962C8B-B14F-4D97-AF65-F5344CB8AC3E}">
        <p14:creationId xmlns:p14="http://schemas.microsoft.com/office/powerpoint/2010/main" val="1654816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3" name="Rectangle 5"/>
          <p:cNvSpPr>
            <a:spLocks noGrp="1" noChangeArrowheads="1"/>
          </p:cNvSpPr>
          <p:nvPr>
            <p:ph type="title"/>
          </p:nvPr>
        </p:nvSpPr>
        <p:spPr/>
        <p:txBody>
          <a:bodyPr/>
          <a:lstStyle/>
          <a:p>
            <a:r>
              <a:rPr lang="en-US" altLang="en-US" dirty="0"/>
              <a:t>Concurrent execution is uncontrolled: (a) The lost update problem. </a:t>
            </a:r>
          </a:p>
        </p:txBody>
      </p:sp>
      <p:pic>
        <p:nvPicPr>
          <p:cNvPr id="68813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45212"/>
            <a:ext cx="10630404" cy="362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6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1" name="Rectangle 5"/>
          <p:cNvSpPr>
            <a:spLocks noGrp="1" noChangeArrowheads="1"/>
          </p:cNvSpPr>
          <p:nvPr>
            <p:ph type="title"/>
          </p:nvPr>
        </p:nvSpPr>
        <p:spPr/>
        <p:txBody>
          <a:bodyPr/>
          <a:lstStyle/>
          <a:p>
            <a:r>
              <a:rPr lang="en-US" altLang="en-US"/>
              <a:t>Concurrent execution is uncontrolled: (b) The temporary update problem.</a:t>
            </a:r>
          </a:p>
        </p:txBody>
      </p:sp>
      <p:pic>
        <p:nvPicPr>
          <p:cNvPr id="69018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9057"/>
            <a:ext cx="10607132" cy="387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61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Grp="1" noChangeArrowheads="1"/>
          </p:cNvSpPr>
          <p:nvPr>
            <p:ph type="title"/>
          </p:nvPr>
        </p:nvSpPr>
        <p:spPr>
          <a:xfrm>
            <a:off x="1216057" y="412259"/>
            <a:ext cx="11720660" cy="1147763"/>
          </a:xfrm>
        </p:spPr>
        <p:txBody>
          <a:bodyPr>
            <a:normAutofit fontScale="90000"/>
          </a:bodyPr>
          <a:lstStyle/>
          <a:p>
            <a:r>
              <a:rPr lang="en-US" altLang="en-US" dirty="0"/>
              <a:t>Concurrent execution is uncontrolled: (c) The incorrect summary problem.</a:t>
            </a:r>
          </a:p>
        </p:txBody>
      </p:sp>
      <p:pic>
        <p:nvPicPr>
          <p:cNvPr id="6922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3868" y="1767411"/>
            <a:ext cx="10191161" cy="488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86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6" name="Rectangle 4"/>
          <p:cNvSpPr>
            <a:spLocks noGrp="1" noChangeArrowheads="1"/>
          </p:cNvSpPr>
          <p:nvPr>
            <p:ph type="title"/>
          </p:nvPr>
        </p:nvSpPr>
        <p:spPr>
          <a:xfrm>
            <a:off x="1097280" y="378628"/>
            <a:ext cx="10794476" cy="1167367"/>
          </a:xfrm>
        </p:spPr>
        <p:txBody>
          <a:bodyPr>
            <a:noAutofit/>
          </a:bodyPr>
          <a:lstStyle/>
          <a:p>
            <a:r>
              <a:rPr lang="en-US" altLang="en-US" dirty="0"/>
              <a:t>Introduction to Transaction Processing (12)</a:t>
            </a:r>
          </a:p>
        </p:txBody>
      </p:sp>
      <p:sp>
        <p:nvSpPr>
          <p:cNvPr id="694277" name="Rectangle 5"/>
          <p:cNvSpPr>
            <a:spLocks noGrp="1" noChangeArrowheads="1"/>
          </p:cNvSpPr>
          <p:nvPr>
            <p:ph idx="1"/>
          </p:nvPr>
        </p:nvSpPr>
        <p:spPr>
          <a:xfrm>
            <a:off x="1097279" y="1845734"/>
            <a:ext cx="10469409" cy="4023360"/>
          </a:xfrm>
        </p:spPr>
        <p:txBody>
          <a:bodyPr>
            <a:normAutofit fontScale="92500"/>
          </a:bodyPr>
          <a:lstStyle/>
          <a:p>
            <a:pPr marL="533400" indent="-533400">
              <a:lnSpc>
                <a:spcPct val="80000"/>
              </a:lnSpc>
              <a:buNone/>
            </a:pPr>
            <a:r>
              <a:rPr lang="en-US" altLang="en-US" sz="3600" dirty="0"/>
              <a:t>Why </a:t>
            </a:r>
            <a:r>
              <a:rPr lang="en-US" altLang="en-US" sz="3600" b="1" dirty="0"/>
              <a:t>recovery</a:t>
            </a:r>
            <a:r>
              <a:rPr lang="en-US" altLang="en-US" sz="3600" dirty="0"/>
              <a:t> is needed: </a:t>
            </a:r>
          </a:p>
          <a:p>
            <a:pPr marL="533400" indent="-533400">
              <a:lnSpc>
                <a:spcPct val="80000"/>
              </a:lnSpc>
              <a:buNone/>
            </a:pPr>
            <a:r>
              <a:rPr lang="en-US" altLang="en-US" sz="3600" dirty="0"/>
              <a:t>(What causes a Transaction to fail)</a:t>
            </a:r>
          </a:p>
          <a:p>
            <a:pPr marL="952500" lvl="1" indent="-495300">
              <a:lnSpc>
                <a:spcPct val="80000"/>
              </a:lnSpc>
              <a:buNone/>
            </a:pPr>
            <a:r>
              <a:rPr lang="en-US" altLang="en-US" sz="3200" dirty="0"/>
              <a:t>1. A computer failure (system crash):</a:t>
            </a:r>
          </a:p>
          <a:p>
            <a:pPr marL="1371600" lvl="2" indent="-457200">
              <a:lnSpc>
                <a:spcPct val="80000"/>
              </a:lnSpc>
              <a:buNone/>
            </a:pPr>
            <a:r>
              <a:rPr lang="en-US" altLang="en-US" sz="2400" dirty="0"/>
              <a:t>A hardware or software error occurs in the computer system during transaction execution. If the hardware crashes, the contents of the computer’s internal memory may be lost.</a:t>
            </a:r>
          </a:p>
          <a:p>
            <a:pPr marL="952500" lvl="1" indent="-495300">
              <a:lnSpc>
                <a:spcPct val="80000"/>
              </a:lnSpc>
              <a:buNone/>
            </a:pPr>
            <a:r>
              <a:rPr lang="en-US" altLang="en-US" sz="3200" dirty="0"/>
              <a:t>2. A transaction or system error:</a:t>
            </a:r>
          </a:p>
          <a:p>
            <a:pPr marL="1371600" lvl="2" indent="-457200">
              <a:lnSpc>
                <a:spcPct val="80000"/>
              </a:lnSpc>
              <a:buNone/>
            </a:pPr>
            <a:r>
              <a:rPr lang="en-US" altLang="en-US" sz="2400" dirty="0"/>
              <a:t>Some operation in the transaction may cause it to fail, such as integer overflow or division by zero. Transaction failure may also occur because of erroneous parameter values or because of a logical programming error. </a:t>
            </a:r>
            <a:r>
              <a:rPr lang="en-US" altLang="en-US" sz="2400" dirty="0">
                <a:solidFill>
                  <a:srgbClr val="FF0000"/>
                </a:solidFill>
              </a:rPr>
              <a:t>In addition, the user may interrupt the transaction during its execution.</a:t>
            </a:r>
          </a:p>
        </p:txBody>
      </p:sp>
    </p:spTree>
    <p:extLst>
      <p:ext uri="{BB962C8B-B14F-4D97-AF65-F5344CB8AC3E}">
        <p14:creationId xmlns:p14="http://schemas.microsoft.com/office/powerpoint/2010/main" val="153042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1097279" y="286604"/>
            <a:ext cx="10526873" cy="1178942"/>
          </a:xfrm>
        </p:spPr>
        <p:txBody>
          <a:bodyPr/>
          <a:lstStyle/>
          <a:p>
            <a:r>
              <a:rPr lang="en-US" altLang="en-US" dirty="0"/>
              <a:t>Introduction to Transaction Processing (13)</a:t>
            </a:r>
          </a:p>
        </p:txBody>
      </p:sp>
      <p:sp>
        <p:nvSpPr>
          <p:cNvPr id="792579" name="Rectangle 3"/>
          <p:cNvSpPr>
            <a:spLocks noGrp="1" noChangeArrowheads="1"/>
          </p:cNvSpPr>
          <p:nvPr>
            <p:ph idx="1"/>
          </p:nvPr>
        </p:nvSpPr>
        <p:spPr/>
        <p:txBody>
          <a:bodyPr>
            <a:noAutofit/>
          </a:bodyPr>
          <a:lstStyle/>
          <a:p>
            <a:pPr marL="533400" indent="-533400">
              <a:lnSpc>
                <a:spcPct val="80000"/>
              </a:lnSpc>
              <a:buNone/>
            </a:pPr>
            <a:r>
              <a:rPr lang="en-US" altLang="en-US" sz="3200" dirty="0"/>
              <a:t>Why </a:t>
            </a:r>
            <a:r>
              <a:rPr lang="en-US" altLang="en-US" sz="3200" b="1" dirty="0"/>
              <a:t>recovery</a:t>
            </a:r>
            <a:r>
              <a:rPr lang="en-US" altLang="en-US" sz="3200" dirty="0"/>
              <a:t> is needed (cont.): </a:t>
            </a:r>
          </a:p>
          <a:p>
            <a:pPr marL="533400" indent="-533400">
              <a:lnSpc>
                <a:spcPct val="80000"/>
              </a:lnSpc>
              <a:buNone/>
            </a:pPr>
            <a:r>
              <a:rPr lang="en-US" altLang="en-US" sz="3200" dirty="0"/>
              <a:t>(What causes a Transaction to fail)</a:t>
            </a:r>
          </a:p>
          <a:p>
            <a:pPr marL="952500" lvl="1" indent="-495300">
              <a:lnSpc>
                <a:spcPct val="80000"/>
              </a:lnSpc>
              <a:buNone/>
            </a:pPr>
            <a:r>
              <a:rPr lang="en-US" altLang="en-US" sz="2800" dirty="0"/>
              <a:t>3. Local errors or exception conditions detected by the transaction:</a:t>
            </a:r>
          </a:p>
          <a:p>
            <a:pPr marL="1371600" lvl="2" indent="-457200">
              <a:lnSpc>
                <a:spcPct val="80000"/>
              </a:lnSpc>
              <a:buNone/>
            </a:pPr>
            <a:r>
              <a:rPr lang="en-US" altLang="en-US" sz="1800" dirty="0"/>
              <a:t>Certain conditions necessitate cancellation of the transaction. For example, data for the transaction may not be found. A condition, such as insufficient account balance in a banking database, may cause a transaction, such as a fund withdrawal from that account, to be canceled. </a:t>
            </a:r>
          </a:p>
          <a:p>
            <a:pPr marL="1371600" lvl="2" indent="-457200">
              <a:lnSpc>
                <a:spcPct val="80000"/>
              </a:lnSpc>
              <a:buNone/>
            </a:pPr>
            <a:r>
              <a:rPr lang="en-US" altLang="en-US" sz="1800" dirty="0"/>
              <a:t>A programmed abort in the transaction causes it to fail.</a:t>
            </a:r>
          </a:p>
          <a:p>
            <a:pPr marL="952500" lvl="1" indent="-495300">
              <a:lnSpc>
                <a:spcPct val="80000"/>
              </a:lnSpc>
              <a:buNone/>
            </a:pPr>
            <a:r>
              <a:rPr lang="en-US" altLang="en-US" sz="2800" dirty="0"/>
              <a:t>4. Concurrency control enforcement:</a:t>
            </a:r>
          </a:p>
          <a:p>
            <a:pPr marL="1371600" lvl="2" indent="-457200">
              <a:lnSpc>
                <a:spcPct val="80000"/>
              </a:lnSpc>
              <a:buNone/>
            </a:pPr>
            <a:r>
              <a:rPr lang="en-US" altLang="en-US" sz="1800" dirty="0"/>
              <a:t>The concurrency control method may decide to abort the transaction, to be restarted later, because it violates serializability or because several transactions are in a state of deadlock (see Chapter 22).</a:t>
            </a:r>
          </a:p>
        </p:txBody>
      </p:sp>
    </p:spTree>
    <p:extLst>
      <p:ext uri="{BB962C8B-B14F-4D97-AF65-F5344CB8AC3E}">
        <p14:creationId xmlns:p14="http://schemas.microsoft.com/office/powerpoint/2010/main" val="2456209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838199" y="303214"/>
            <a:ext cx="10522907" cy="1250013"/>
          </a:xfrm>
        </p:spPr>
        <p:txBody>
          <a:bodyPr>
            <a:noAutofit/>
          </a:bodyPr>
          <a:lstStyle/>
          <a:p>
            <a:r>
              <a:rPr lang="en-US" altLang="en-US" dirty="0"/>
              <a:t>Introduction to Transaction Processing (14)</a:t>
            </a:r>
          </a:p>
        </p:txBody>
      </p:sp>
      <p:sp>
        <p:nvSpPr>
          <p:cNvPr id="794627" name="Rectangle 3"/>
          <p:cNvSpPr>
            <a:spLocks noGrp="1" noChangeArrowheads="1"/>
          </p:cNvSpPr>
          <p:nvPr>
            <p:ph idx="1"/>
          </p:nvPr>
        </p:nvSpPr>
        <p:spPr>
          <a:xfrm>
            <a:off x="1022124" y="1945941"/>
            <a:ext cx="10058400" cy="4023360"/>
          </a:xfrm>
        </p:spPr>
        <p:txBody>
          <a:bodyPr/>
          <a:lstStyle/>
          <a:p>
            <a:pPr marL="533400" indent="-533400">
              <a:lnSpc>
                <a:spcPct val="80000"/>
              </a:lnSpc>
              <a:buNone/>
            </a:pPr>
            <a:r>
              <a:rPr lang="en-US" altLang="en-US" sz="3200" dirty="0"/>
              <a:t>Why </a:t>
            </a:r>
            <a:r>
              <a:rPr lang="en-US" altLang="en-US" sz="3200" b="1" dirty="0"/>
              <a:t>recovery</a:t>
            </a:r>
            <a:r>
              <a:rPr lang="en-US" altLang="en-US" sz="3200" dirty="0"/>
              <a:t> is needed (cont.): </a:t>
            </a:r>
          </a:p>
          <a:p>
            <a:pPr marL="533400" indent="-533400">
              <a:lnSpc>
                <a:spcPct val="80000"/>
              </a:lnSpc>
              <a:buNone/>
            </a:pPr>
            <a:r>
              <a:rPr lang="en-US" altLang="en-US" sz="3200" dirty="0"/>
              <a:t>(What causes a Transaction to fail)</a:t>
            </a:r>
          </a:p>
          <a:p>
            <a:pPr marL="952500" lvl="1" indent="-495300">
              <a:lnSpc>
                <a:spcPct val="80000"/>
              </a:lnSpc>
              <a:buNone/>
            </a:pPr>
            <a:r>
              <a:rPr lang="en-US" altLang="en-US" sz="2700" dirty="0"/>
              <a:t>5. Disk failure:</a:t>
            </a:r>
          </a:p>
          <a:p>
            <a:pPr marL="1371600" lvl="2" indent="-457200">
              <a:lnSpc>
                <a:spcPct val="80000"/>
              </a:lnSpc>
              <a:buNone/>
            </a:pPr>
            <a:r>
              <a:rPr lang="en-US" altLang="en-US" sz="2000" dirty="0"/>
              <a:t>Some disk blocks may lose their data because of a read or write malfunction or because of a disk read/write head crash. This may happen during a read or a write operation of the transaction.</a:t>
            </a:r>
          </a:p>
          <a:p>
            <a:pPr marL="952500" lvl="1" indent="-495300">
              <a:lnSpc>
                <a:spcPct val="80000"/>
              </a:lnSpc>
              <a:buNone/>
            </a:pPr>
            <a:r>
              <a:rPr lang="en-US" altLang="en-US" sz="2700" dirty="0"/>
              <a:t>6. Physical problems and catastrophes:</a:t>
            </a:r>
          </a:p>
          <a:p>
            <a:pPr marL="1371600" lvl="2" indent="-457200">
              <a:lnSpc>
                <a:spcPct val="80000"/>
              </a:lnSpc>
              <a:buNone/>
            </a:pPr>
            <a:r>
              <a:rPr lang="en-US" altLang="en-US" sz="2000" dirty="0"/>
              <a:t>This refers to an endless list of problems that includes power or air-conditioning failure, fire, theft, sabotage, overwriting disks or tapes by mistake, and mounting of a wrong tape by the operator. </a:t>
            </a:r>
          </a:p>
        </p:txBody>
      </p:sp>
    </p:spTree>
    <p:extLst>
      <p:ext uri="{BB962C8B-B14F-4D97-AF65-F5344CB8AC3E}">
        <p14:creationId xmlns:p14="http://schemas.microsoft.com/office/powerpoint/2010/main" val="20922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0" name="Rectangle 4"/>
          <p:cNvSpPr>
            <a:spLocks noGrp="1" noChangeArrowheads="1"/>
          </p:cNvSpPr>
          <p:nvPr>
            <p:ph type="title"/>
          </p:nvPr>
        </p:nvSpPr>
        <p:spPr/>
        <p:txBody>
          <a:bodyPr>
            <a:normAutofit/>
          </a:bodyPr>
          <a:lstStyle/>
          <a:p>
            <a:r>
              <a:rPr lang="en-US" altLang="en-US" dirty="0"/>
              <a:t>Transaction and System Concepts (1)</a:t>
            </a:r>
          </a:p>
        </p:txBody>
      </p:sp>
      <p:sp>
        <p:nvSpPr>
          <p:cNvPr id="700421" name="Rectangle 5"/>
          <p:cNvSpPr>
            <a:spLocks noGrp="1" noChangeArrowheads="1"/>
          </p:cNvSpPr>
          <p:nvPr>
            <p:ph idx="1"/>
          </p:nvPr>
        </p:nvSpPr>
        <p:spPr/>
        <p:txBody>
          <a:bodyPr>
            <a:normAutofit fontScale="92500" lnSpcReduction="10000"/>
          </a:bodyPr>
          <a:lstStyle/>
          <a:p>
            <a:pPr>
              <a:lnSpc>
                <a:spcPct val="80000"/>
              </a:lnSpc>
            </a:pPr>
            <a:r>
              <a:rPr lang="en-US" altLang="en-US" sz="3000" dirty="0"/>
              <a:t>A </a:t>
            </a:r>
            <a:r>
              <a:rPr lang="en-US" altLang="en-US" sz="3000" b="1" dirty="0"/>
              <a:t>transaction</a:t>
            </a:r>
            <a:r>
              <a:rPr lang="en-US" altLang="en-US" sz="3000" dirty="0"/>
              <a:t> is an atomic unit of work that is either completed in its entirety or not done at all. </a:t>
            </a:r>
          </a:p>
          <a:p>
            <a:pPr lvl="1">
              <a:lnSpc>
                <a:spcPct val="80000"/>
              </a:lnSpc>
            </a:pPr>
            <a:r>
              <a:rPr lang="en-US" altLang="en-US" sz="2600" dirty="0"/>
              <a:t>For recovery purposes, the system needs to keep track of when the transaction starts, terminates, and commits or aborts.</a:t>
            </a:r>
          </a:p>
          <a:p>
            <a:pPr>
              <a:lnSpc>
                <a:spcPct val="80000"/>
              </a:lnSpc>
            </a:pPr>
            <a:r>
              <a:rPr lang="en-US" altLang="en-US" sz="3000" b="1" dirty="0"/>
              <a:t>Transaction</a:t>
            </a:r>
            <a:r>
              <a:rPr lang="en-US" altLang="en-US" sz="3000" dirty="0"/>
              <a:t> </a:t>
            </a:r>
            <a:r>
              <a:rPr lang="en-US" altLang="en-US" sz="3000" b="1" dirty="0"/>
              <a:t>states</a:t>
            </a:r>
            <a:r>
              <a:rPr lang="en-US" altLang="en-US" sz="3000" dirty="0"/>
              <a:t>:</a:t>
            </a:r>
          </a:p>
          <a:p>
            <a:pPr lvl="1">
              <a:lnSpc>
                <a:spcPct val="80000"/>
              </a:lnSpc>
            </a:pPr>
            <a:r>
              <a:rPr lang="en-US" altLang="en-US" sz="2600" dirty="0"/>
              <a:t>Active state</a:t>
            </a:r>
          </a:p>
          <a:p>
            <a:pPr lvl="1">
              <a:lnSpc>
                <a:spcPct val="80000"/>
              </a:lnSpc>
            </a:pPr>
            <a:r>
              <a:rPr lang="en-US" altLang="en-US" sz="2600" dirty="0"/>
              <a:t>Partially committed state</a:t>
            </a:r>
          </a:p>
          <a:p>
            <a:pPr lvl="1">
              <a:lnSpc>
                <a:spcPct val="80000"/>
              </a:lnSpc>
            </a:pPr>
            <a:r>
              <a:rPr lang="en-US" altLang="en-US" sz="2600" dirty="0"/>
              <a:t>Committed state</a:t>
            </a:r>
          </a:p>
          <a:p>
            <a:pPr lvl="1">
              <a:lnSpc>
                <a:spcPct val="80000"/>
              </a:lnSpc>
            </a:pPr>
            <a:r>
              <a:rPr lang="en-US" altLang="en-US" sz="2600" dirty="0"/>
              <a:t>Failed state</a:t>
            </a:r>
          </a:p>
          <a:p>
            <a:pPr lvl="1">
              <a:lnSpc>
                <a:spcPct val="80000"/>
              </a:lnSpc>
            </a:pPr>
            <a:r>
              <a:rPr lang="en-US" altLang="en-US" sz="2600" dirty="0"/>
              <a:t>Terminated State </a:t>
            </a:r>
          </a:p>
          <a:p>
            <a:pPr>
              <a:lnSpc>
                <a:spcPct val="80000"/>
              </a:lnSpc>
            </a:pPr>
            <a:r>
              <a:rPr lang="en-US" altLang="en-US" sz="3000" dirty="0"/>
              <a:t>Recovery Manager</a:t>
            </a:r>
          </a:p>
        </p:txBody>
      </p:sp>
    </p:spTree>
    <p:extLst>
      <p:ext uri="{BB962C8B-B14F-4D97-AF65-F5344CB8AC3E}">
        <p14:creationId xmlns:p14="http://schemas.microsoft.com/office/powerpoint/2010/main" val="242909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50" name="Rectangle 6"/>
          <p:cNvSpPr>
            <a:spLocks noGrp="1" noChangeArrowheads="1"/>
          </p:cNvSpPr>
          <p:nvPr>
            <p:ph type="title"/>
          </p:nvPr>
        </p:nvSpPr>
        <p:spPr>
          <a:xfrm>
            <a:off x="1243553" y="575035"/>
            <a:ext cx="9616126" cy="1055802"/>
          </a:xfrm>
        </p:spPr>
        <p:txBody>
          <a:bodyPr>
            <a:normAutofit/>
          </a:bodyPr>
          <a:lstStyle/>
          <a:p>
            <a:r>
              <a:rPr lang="en-US" altLang="en-US" dirty="0"/>
              <a:t>Desirable Properties of Transactions</a:t>
            </a:r>
            <a:endParaRPr lang="en-US" altLang="en-US" sz="2400" dirty="0"/>
          </a:p>
        </p:txBody>
      </p:sp>
      <p:sp>
        <p:nvSpPr>
          <p:cNvPr id="722951" name="Rectangle 7"/>
          <p:cNvSpPr>
            <a:spLocks noGrp="1" noChangeArrowheads="1"/>
          </p:cNvSpPr>
          <p:nvPr>
            <p:ph idx="1"/>
          </p:nvPr>
        </p:nvSpPr>
        <p:spPr>
          <a:xfrm>
            <a:off x="1243553" y="1806772"/>
            <a:ext cx="10515600" cy="4351338"/>
          </a:xfrm>
        </p:spPr>
        <p:txBody>
          <a:bodyPr>
            <a:normAutofit fontScale="92500"/>
          </a:bodyPr>
          <a:lstStyle/>
          <a:p>
            <a:pPr>
              <a:lnSpc>
                <a:spcPct val="90000"/>
              </a:lnSpc>
              <a:buFont typeface="Wingdings" panose="05000000000000000000" pitchFamily="2" charset="2"/>
              <a:buNone/>
            </a:pPr>
            <a:r>
              <a:rPr lang="en-US" altLang="en-US" sz="3200" dirty="0"/>
              <a:t>ACID properties:</a:t>
            </a:r>
          </a:p>
          <a:p>
            <a:r>
              <a:rPr lang="en-US" altLang="en-US" sz="2400" b="1" dirty="0"/>
              <a:t>Atomicity</a:t>
            </a:r>
            <a:r>
              <a:rPr lang="en-US" altLang="en-US" sz="2400" dirty="0"/>
              <a:t>: A transaction is an atomic unit of processing; it is either performed in its entirety or not performed at all.</a:t>
            </a:r>
          </a:p>
          <a:p>
            <a:r>
              <a:rPr lang="en-US" altLang="en-US" sz="2400" b="1" dirty="0"/>
              <a:t>Consistency preservation</a:t>
            </a:r>
            <a:r>
              <a:rPr lang="en-US" altLang="en-US" sz="2400" dirty="0"/>
              <a:t>: A correct execution of the transaction must take the database from one consistent state to another.</a:t>
            </a:r>
          </a:p>
          <a:p>
            <a:r>
              <a:rPr lang="en-US" altLang="en-US" sz="2400" b="1" dirty="0"/>
              <a:t>Isolation</a:t>
            </a:r>
            <a:r>
              <a:rPr lang="en-US" altLang="en-US" sz="2400" dirty="0"/>
              <a:t>: A transaction should not make its updates visible to other transactions until it is committed; this property, when enforced strictly, solves the temporary update problem and makes cascading rollbacks of transactions unnecessary (see Chapter 21).</a:t>
            </a:r>
          </a:p>
          <a:p>
            <a:r>
              <a:rPr lang="en-US" altLang="en-US" sz="2400" b="1" dirty="0"/>
              <a:t>Durability or permanency</a:t>
            </a:r>
            <a:r>
              <a:rPr lang="en-US" altLang="en-US" sz="2400" dirty="0"/>
              <a:t>: Once a transaction changes the database and the changes are committed, these changes must never be lost because of subsequent failure.</a:t>
            </a:r>
          </a:p>
        </p:txBody>
      </p:sp>
    </p:spTree>
    <p:extLst>
      <p:ext uri="{BB962C8B-B14F-4D97-AF65-F5344CB8AC3E}">
        <p14:creationId xmlns:p14="http://schemas.microsoft.com/office/powerpoint/2010/main" val="1570228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transaction control in SQL</a:t>
            </a:r>
          </a:p>
        </p:txBody>
      </p:sp>
      <p:sp>
        <p:nvSpPr>
          <p:cNvPr id="3" name="Content Placeholder 2"/>
          <p:cNvSpPr>
            <a:spLocks noGrp="1"/>
          </p:cNvSpPr>
          <p:nvPr>
            <p:ph idx="1"/>
          </p:nvPr>
        </p:nvSpPr>
        <p:spPr/>
        <p:txBody>
          <a:bodyPr>
            <a:normAutofit/>
          </a:bodyPr>
          <a:lstStyle/>
          <a:p>
            <a:r>
              <a:rPr lang="en-US" sz="3200" dirty="0">
                <a:latin typeface="Courier New" panose="02070309020205020404" pitchFamily="49" charset="0"/>
                <a:cs typeface="Courier New" panose="02070309020205020404" pitchFamily="49" charset="0"/>
              </a:rPr>
              <a:t>START TRANSACTION</a:t>
            </a:r>
          </a:p>
          <a:p>
            <a:r>
              <a:rPr lang="en-US" sz="3200" dirty="0">
                <a:latin typeface="Courier New" panose="02070309020205020404" pitchFamily="49" charset="0"/>
                <a:cs typeface="Courier New" panose="02070309020205020404" pitchFamily="49" charset="0"/>
              </a:rPr>
              <a:t>SAVEPOINT </a:t>
            </a:r>
            <a:r>
              <a:rPr lang="en-US" sz="3200" dirty="0">
                <a:latin typeface="+mj-lt"/>
                <a:cs typeface="Courier New" panose="02070309020205020404" pitchFamily="49" charset="0"/>
              </a:rPr>
              <a:t>name</a:t>
            </a:r>
          </a:p>
          <a:p>
            <a:r>
              <a:rPr lang="en-US" sz="3200" dirty="0">
                <a:latin typeface="Courier New" panose="02070309020205020404" pitchFamily="49" charset="0"/>
                <a:cs typeface="Courier New" panose="02070309020205020404" pitchFamily="49" charset="0"/>
              </a:rPr>
              <a:t>ROLLBACK [TO name]</a:t>
            </a:r>
          </a:p>
          <a:p>
            <a:r>
              <a:rPr lang="en-US" sz="3200" dirty="0">
                <a:latin typeface="Courier New" panose="02070309020205020404" pitchFamily="49" charset="0"/>
                <a:cs typeface="Courier New" panose="02070309020205020404" pitchFamily="49" charset="0"/>
              </a:rPr>
              <a:t>COMMIT</a:t>
            </a:r>
          </a:p>
          <a:p>
            <a:r>
              <a:rPr lang="en-US" sz="3200" dirty="0">
                <a:latin typeface="Courier New" panose="02070309020205020404" pitchFamily="49" charset="0"/>
                <a:cs typeface="Courier New" panose="02070309020205020404" pitchFamily="49" charset="0"/>
              </a:rPr>
              <a:t>SET AUTOCOMMIT = </a:t>
            </a:r>
            <a:r>
              <a:rPr lang="en-US" sz="3200" dirty="0">
                <a:latin typeface="+mj-lt"/>
                <a:cs typeface="Courier New" panose="02070309020205020404" pitchFamily="49" charset="0"/>
              </a:rPr>
              <a:t>0 (off) or 1 (on)</a:t>
            </a:r>
            <a:endParaRPr lang="en-US" sz="2400" dirty="0">
              <a:latin typeface="+mj-lt"/>
              <a:cs typeface="Courier New" panose="02070309020205020404" pitchFamily="49" charset="0"/>
            </a:endParaRPr>
          </a:p>
        </p:txBody>
      </p:sp>
    </p:spTree>
    <p:extLst>
      <p:ext uri="{BB962C8B-B14F-4D97-AF65-F5344CB8AC3E}">
        <p14:creationId xmlns:p14="http://schemas.microsoft.com/office/powerpoint/2010/main" val="6130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3200" dirty="0"/>
              <a:t>GUI lets you enter items with one-to-many relationships:</a:t>
            </a:r>
          </a:p>
          <a:p>
            <a:pPr lvl="1"/>
            <a:r>
              <a:rPr lang="en-US" sz="3000" dirty="0"/>
              <a:t>A comment with multiple images</a:t>
            </a:r>
          </a:p>
          <a:p>
            <a:pPr lvl="1"/>
            <a:r>
              <a:rPr lang="en-US" sz="3000" dirty="0"/>
              <a:t>A fighter mission with multiple targets, multiple refueling stops, multiple support missions, etc.</a:t>
            </a:r>
          </a:p>
          <a:p>
            <a:r>
              <a:rPr lang="en-US" sz="3200" dirty="0"/>
              <a:t>User may add/edit/delete sub-items</a:t>
            </a:r>
          </a:p>
          <a:p>
            <a:r>
              <a:rPr lang="en-US" sz="3200" dirty="0"/>
              <a:t>User may cancel at any time</a:t>
            </a:r>
          </a:p>
          <a:p>
            <a:endParaRPr lang="en-US" dirty="0"/>
          </a:p>
        </p:txBody>
      </p:sp>
    </p:spTree>
    <p:extLst>
      <p:ext uri="{BB962C8B-B14F-4D97-AF65-F5344CB8AC3E}">
        <p14:creationId xmlns:p14="http://schemas.microsoft.com/office/powerpoint/2010/main" val="191486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normAutofit/>
          </a:bodyPr>
          <a:lstStyle/>
          <a:p>
            <a:r>
              <a:rPr lang="en-US" sz="3200" dirty="0"/>
              <a:t>Chapter 21 of </a:t>
            </a:r>
            <a:r>
              <a:rPr lang="en-US" sz="3200" dirty="0" err="1"/>
              <a:t>Elmarsi</a:t>
            </a:r>
            <a:r>
              <a:rPr lang="en-US" sz="3200" dirty="0"/>
              <a:t>: Introduction to transaction processing concepts and theory</a:t>
            </a:r>
          </a:p>
          <a:p>
            <a:r>
              <a:rPr lang="en-US" sz="3200" dirty="0"/>
              <a:t>Two points of view:</a:t>
            </a:r>
          </a:p>
          <a:p>
            <a:pPr lvl="1"/>
            <a:r>
              <a:rPr lang="en-US" sz="2800" dirty="0"/>
              <a:t>User of an RDBMS</a:t>
            </a:r>
          </a:p>
          <a:p>
            <a:pPr lvl="1"/>
            <a:r>
              <a:rPr lang="en-US" sz="2800" dirty="0"/>
              <a:t>Developer of an RDBMS</a:t>
            </a:r>
          </a:p>
          <a:p>
            <a:r>
              <a:rPr lang="en-US" sz="3200" dirty="0"/>
              <a:t>Up to slide 17 is from </a:t>
            </a:r>
            <a:r>
              <a:rPr lang="en-US" sz="3200" dirty="0" err="1"/>
              <a:t>Elmasri’s</a:t>
            </a:r>
            <a:r>
              <a:rPr lang="en-US" sz="3200" dirty="0"/>
              <a:t> slides</a:t>
            </a:r>
          </a:p>
        </p:txBody>
      </p:sp>
    </p:spTree>
    <p:extLst>
      <p:ext uri="{BB962C8B-B14F-4D97-AF65-F5344CB8AC3E}">
        <p14:creationId xmlns:p14="http://schemas.microsoft.com/office/powerpoint/2010/main" val="96180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2327561" y="0"/>
            <a:ext cx="6350052" cy="6202837"/>
          </a:xfrm>
        </p:spPr>
      </p:pic>
      <p:sp>
        <p:nvSpPr>
          <p:cNvPr id="2" name="TextBox 1">
            <a:extLst>
              <a:ext uri="{FF2B5EF4-FFF2-40B4-BE49-F238E27FC236}">
                <a16:creationId xmlns:a16="http://schemas.microsoft.com/office/drawing/2014/main" id="{045A1857-AAE7-40F4-B035-FAF69D410FF5}"/>
              </a:ext>
            </a:extLst>
          </p:cNvPr>
          <p:cNvSpPr txBox="1"/>
          <p:nvPr/>
        </p:nvSpPr>
        <p:spPr>
          <a:xfrm>
            <a:off x="8592532" y="629174"/>
            <a:ext cx="3442353" cy="923330"/>
          </a:xfrm>
          <a:prstGeom prst="rect">
            <a:avLst/>
          </a:prstGeom>
          <a:noFill/>
          <a:ln>
            <a:solidFill>
              <a:schemeClr val="accent1"/>
            </a:solidFill>
          </a:ln>
        </p:spPr>
        <p:txBody>
          <a:bodyPr wrap="none" rtlCol="0">
            <a:spAutoFit/>
          </a:bodyPr>
          <a:lstStyle/>
          <a:p>
            <a:r>
              <a:rPr lang="en-US" dirty="0"/>
              <a:t>Window opens</a:t>
            </a:r>
          </a:p>
          <a:p>
            <a:r>
              <a:rPr lang="en-US" dirty="0">
                <a:latin typeface="Courier New" panose="02070309020205020404" pitchFamily="49" charset="0"/>
                <a:cs typeface="Courier New" panose="02070309020205020404" pitchFamily="49" charset="0"/>
              </a:rPr>
              <a:t>START TRANSACTION</a:t>
            </a:r>
          </a:p>
          <a:p>
            <a:r>
              <a:rPr lang="en-US" dirty="0">
                <a:latin typeface="Courier New" panose="02070309020205020404" pitchFamily="49" charset="0"/>
                <a:cs typeface="Courier New" panose="02070309020205020404" pitchFamily="49" charset="0"/>
              </a:rPr>
              <a:t>INSERT …</a:t>
            </a:r>
            <a:r>
              <a:rPr lang="en-US" dirty="0"/>
              <a:t> (empty item, only key)</a:t>
            </a:r>
          </a:p>
        </p:txBody>
      </p:sp>
      <p:cxnSp>
        <p:nvCxnSpPr>
          <p:cNvPr id="5" name="Straight Arrow Connector 4">
            <a:extLst>
              <a:ext uri="{FF2B5EF4-FFF2-40B4-BE49-F238E27FC236}">
                <a16:creationId xmlns:a16="http://schemas.microsoft.com/office/drawing/2014/main" id="{CA149CE8-3AF9-439C-BBFA-548580B661C2}"/>
              </a:ext>
            </a:extLst>
          </p:cNvPr>
          <p:cNvCxnSpPr>
            <a:cxnSpLocks/>
          </p:cNvCxnSpPr>
          <p:nvPr/>
        </p:nvCxnSpPr>
        <p:spPr>
          <a:xfrm flipV="1">
            <a:off x="8399282" y="1552505"/>
            <a:ext cx="414779" cy="69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3EB1D78-AA1F-4A67-ABB1-3032FAEA434D}"/>
              </a:ext>
            </a:extLst>
          </p:cNvPr>
          <p:cNvCxnSpPr>
            <a:cxnSpLocks/>
          </p:cNvCxnSpPr>
          <p:nvPr/>
        </p:nvCxnSpPr>
        <p:spPr>
          <a:xfrm flipV="1">
            <a:off x="7275256" y="4803600"/>
            <a:ext cx="2140403" cy="62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953158-1866-4D08-8455-AA15E68E7856}"/>
              </a:ext>
            </a:extLst>
          </p:cNvPr>
          <p:cNvSpPr txBox="1"/>
          <p:nvPr/>
        </p:nvSpPr>
        <p:spPr>
          <a:xfrm>
            <a:off x="213533" y="3372439"/>
            <a:ext cx="2221725" cy="2862322"/>
          </a:xfrm>
          <a:prstGeom prst="rect">
            <a:avLst/>
          </a:prstGeom>
          <a:noFill/>
          <a:ln>
            <a:solidFill>
              <a:schemeClr val="accent1"/>
            </a:solidFill>
          </a:ln>
        </p:spPr>
        <p:txBody>
          <a:bodyPr wrap="square" rtlCol="0">
            <a:spAutoFit/>
          </a:bodyPr>
          <a:lstStyle/>
          <a:p>
            <a:r>
              <a:rPr lang="en-US" dirty="0">
                <a:cs typeface="Courier New" panose="02070309020205020404" pitchFamily="49" charset="0"/>
              </a:rPr>
              <a:t>OK button</a:t>
            </a:r>
          </a:p>
          <a:p>
            <a:endParaRPr lang="en-US" dirty="0">
              <a:cs typeface="Courier New" panose="02070309020205020404" pitchFamily="49" charset="0"/>
            </a:endParaRPr>
          </a:p>
          <a:p>
            <a:r>
              <a:rPr lang="en-US" dirty="0">
                <a:latin typeface="Courier New" panose="02070309020205020404" pitchFamily="49" charset="0"/>
                <a:cs typeface="Courier New" panose="02070309020205020404" pitchFamily="49" charset="0"/>
              </a:rPr>
              <a:t>UPDATE … </a:t>
            </a:r>
            <a:r>
              <a:rPr lang="en-US" dirty="0">
                <a:cs typeface="Courier New" panose="02070309020205020404" pitchFamily="49" charset="0"/>
              </a:rPr>
              <a:t>(fields)</a:t>
            </a:r>
          </a:p>
          <a:p>
            <a:r>
              <a:rPr lang="en-US" dirty="0">
                <a:latin typeface="Courier New" panose="02070309020205020404" pitchFamily="49" charset="0"/>
                <a:cs typeface="Courier New" panose="02070309020205020404" pitchFamily="49" charset="0"/>
              </a:rPr>
              <a:t>COMMIT</a:t>
            </a:r>
          </a:p>
          <a:p>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Saves this item’s fields as well as all the 1-many related items that were added</a:t>
            </a:r>
          </a:p>
        </p:txBody>
      </p:sp>
      <p:cxnSp>
        <p:nvCxnSpPr>
          <p:cNvPr id="11" name="Straight Arrow Connector 10">
            <a:extLst>
              <a:ext uri="{FF2B5EF4-FFF2-40B4-BE49-F238E27FC236}">
                <a16:creationId xmlns:a16="http://schemas.microsoft.com/office/drawing/2014/main" id="{878B7267-FB78-4EA4-ADED-B47D2BE4A5BA}"/>
              </a:ext>
            </a:extLst>
          </p:cNvPr>
          <p:cNvCxnSpPr>
            <a:cxnSpLocks/>
          </p:cNvCxnSpPr>
          <p:nvPr/>
        </p:nvCxnSpPr>
        <p:spPr>
          <a:xfrm flipH="1">
            <a:off x="2435258" y="5552389"/>
            <a:ext cx="1363745" cy="546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FAF8FB8-25AC-422B-8EF2-0D773569E5D7}"/>
              </a:ext>
            </a:extLst>
          </p:cNvPr>
          <p:cNvSpPr txBox="1"/>
          <p:nvPr/>
        </p:nvSpPr>
        <p:spPr>
          <a:xfrm>
            <a:off x="9415659" y="4047046"/>
            <a:ext cx="2223443" cy="1754326"/>
          </a:xfrm>
          <a:prstGeom prst="rect">
            <a:avLst/>
          </a:prstGeom>
          <a:noFill/>
          <a:ln>
            <a:solidFill>
              <a:schemeClr val="accent1"/>
            </a:solidFill>
          </a:ln>
        </p:spPr>
        <p:txBody>
          <a:bodyPr wrap="square" rtlCol="0">
            <a:spAutoFit/>
          </a:bodyPr>
          <a:lstStyle/>
          <a:p>
            <a:r>
              <a:rPr lang="en-US" dirty="0">
                <a:cs typeface="Courier New" panose="02070309020205020404" pitchFamily="49" charset="0"/>
              </a:rPr>
              <a:t>Cancel button</a:t>
            </a:r>
          </a:p>
          <a:p>
            <a:r>
              <a:rPr lang="en-US" dirty="0">
                <a:latin typeface="Courier New" panose="02070309020205020404" pitchFamily="49" charset="0"/>
                <a:cs typeface="Courier New" panose="02070309020205020404" pitchFamily="49" charset="0"/>
              </a:rPr>
              <a:t>ROLLBACK</a:t>
            </a:r>
          </a:p>
          <a:p>
            <a:r>
              <a:rPr lang="en-US" dirty="0">
                <a:cs typeface="Courier New" panose="02070309020205020404" pitchFamily="49" charset="0"/>
              </a:rPr>
              <a:t>Deletes this item as well as all the 1-many related items that were added</a:t>
            </a:r>
          </a:p>
        </p:txBody>
      </p:sp>
      <p:cxnSp>
        <p:nvCxnSpPr>
          <p:cNvPr id="13" name="Straight Arrow Connector 12">
            <a:extLst>
              <a:ext uri="{FF2B5EF4-FFF2-40B4-BE49-F238E27FC236}">
                <a16:creationId xmlns:a16="http://schemas.microsoft.com/office/drawing/2014/main" id="{299E643B-0229-4E13-A0E3-F796F37DC312}"/>
              </a:ext>
            </a:extLst>
          </p:cNvPr>
          <p:cNvCxnSpPr>
            <a:cxnSpLocks/>
          </p:cNvCxnSpPr>
          <p:nvPr/>
        </p:nvCxnSpPr>
        <p:spPr>
          <a:xfrm flipV="1">
            <a:off x="8189656" y="2753845"/>
            <a:ext cx="4002344" cy="119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307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6431458" y="0"/>
            <a:ext cx="5760542" cy="5258362"/>
          </a:xfrm>
        </p:spPr>
      </p:pic>
      <p:pic>
        <p:nvPicPr>
          <p:cNvPr id="3" name="Picture 2" descr="A screenshot of a cell phone&#10;&#10;Description automatically generated">
            <a:extLst>
              <a:ext uri="{FF2B5EF4-FFF2-40B4-BE49-F238E27FC236}">
                <a16:creationId xmlns:a16="http://schemas.microsoft.com/office/drawing/2014/main" id="{8C544D74-BA0E-4BB2-B597-72148560E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754" y="1885360"/>
            <a:ext cx="4234958" cy="4343547"/>
          </a:xfrm>
          <a:prstGeom prst="rect">
            <a:avLst/>
          </a:prstGeom>
        </p:spPr>
      </p:pic>
      <p:cxnSp>
        <p:nvCxnSpPr>
          <p:cNvPr id="6" name="Straight Arrow Connector 5">
            <a:extLst>
              <a:ext uri="{FF2B5EF4-FFF2-40B4-BE49-F238E27FC236}">
                <a16:creationId xmlns:a16="http://schemas.microsoft.com/office/drawing/2014/main" id="{C38B5DCF-9C8B-48DB-AC3F-E7230A7298BA}"/>
              </a:ext>
            </a:extLst>
          </p:cNvPr>
          <p:cNvCxnSpPr/>
          <p:nvPr/>
        </p:nvCxnSpPr>
        <p:spPr>
          <a:xfrm flipH="1" flipV="1">
            <a:off x="7494309" y="2413262"/>
            <a:ext cx="3780149" cy="1015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DF6083-3508-42EB-8F4C-68811EC2E490}"/>
              </a:ext>
            </a:extLst>
          </p:cNvPr>
          <p:cNvSpPr txBox="1"/>
          <p:nvPr/>
        </p:nvSpPr>
        <p:spPr>
          <a:xfrm>
            <a:off x="334651" y="629093"/>
            <a:ext cx="3711209" cy="923330"/>
          </a:xfrm>
          <a:prstGeom prst="rect">
            <a:avLst/>
          </a:prstGeom>
          <a:noFill/>
          <a:ln>
            <a:solidFill>
              <a:schemeClr val="accent1"/>
            </a:solidFill>
          </a:ln>
        </p:spPr>
        <p:txBody>
          <a:bodyPr wrap="none" rtlCol="0">
            <a:spAutoFit/>
          </a:bodyPr>
          <a:lstStyle/>
          <a:p>
            <a:r>
              <a:rPr lang="en-US" dirty="0"/>
              <a:t>Window opens</a:t>
            </a:r>
          </a:p>
          <a:p>
            <a:r>
              <a:rPr lang="en-US" dirty="0">
                <a:latin typeface="Courier New" panose="02070309020205020404" pitchFamily="49" charset="0"/>
                <a:cs typeface="Courier New" panose="02070309020205020404" pitchFamily="49" charset="0"/>
              </a:rPr>
              <a:t>SAVEPOINT add-image</a:t>
            </a:r>
          </a:p>
          <a:p>
            <a:r>
              <a:rPr lang="en-US" dirty="0">
                <a:latin typeface="Courier New" panose="02070309020205020404" pitchFamily="49" charset="0"/>
                <a:cs typeface="Courier New" panose="02070309020205020404" pitchFamily="49" charset="0"/>
              </a:rPr>
              <a:t>INSERT …</a:t>
            </a:r>
            <a:r>
              <a:rPr lang="en-US" dirty="0"/>
              <a:t> (empty item, only key, </a:t>
            </a:r>
            <a:r>
              <a:rPr lang="en-US" dirty="0" err="1"/>
              <a:t>fk</a:t>
            </a:r>
            <a:r>
              <a:rPr lang="en-US" dirty="0"/>
              <a:t>)</a:t>
            </a:r>
          </a:p>
        </p:txBody>
      </p:sp>
      <p:cxnSp>
        <p:nvCxnSpPr>
          <p:cNvPr id="9" name="Straight Arrow Connector 8">
            <a:extLst>
              <a:ext uri="{FF2B5EF4-FFF2-40B4-BE49-F238E27FC236}">
                <a16:creationId xmlns:a16="http://schemas.microsoft.com/office/drawing/2014/main" id="{97B90631-F1C3-420A-A38F-A1E677039CDC}"/>
              </a:ext>
            </a:extLst>
          </p:cNvPr>
          <p:cNvCxnSpPr/>
          <p:nvPr/>
        </p:nvCxnSpPr>
        <p:spPr>
          <a:xfrm flipH="1" flipV="1">
            <a:off x="2837468" y="1574276"/>
            <a:ext cx="1168924" cy="105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972DC60-4333-4860-8812-F103CE5EF686}"/>
              </a:ext>
            </a:extLst>
          </p:cNvPr>
          <p:cNvSpPr txBox="1"/>
          <p:nvPr/>
        </p:nvSpPr>
        <p:spPr>
          <a:xfrm>
            <a:off x="446503" y="4612031"/>
            <a:ext cx="3271986" cy="646331"/>
          </a:xfrm>
          <a:prstGeom prst="rect">
            <a:avLst/>
          </a:prstGeom>
          <a:noFill/>
          <a:ln>
            <a:solidFill>
              <a:schemeClr val="accent1"/>
            </a:solidFill>
          </a:ln>
        </p:spPr>
        <p:txBody>
          <a:bodyPr wrap="none" rtlCol="0">
            <a:spAutoFit/>
          </a:bodyPr>
          <a:lstStyle/>
          <a:p>
            <a:r>
              <a:rPr lang="en-US" dirty="0"/>
              <a:t>OK button</a:t>
            </a:r>
          </a:p>
          <a:p>
            <a:r>
              <a:rPr lang="en-US" dirty="0">
                <a:latin typeface="Courier New" panose="02070309020205020404" pitchFamily="49" charset="0"/>
                <a:cs typeface="Courier New" panose="02070309020205020404" pitchFamily="49" charset="0"/>
              </a:rPr>
              <a:t>UPDATE …</a:t>
            </a:r>
            <a:r>
              <a:rPr lang="en-US" dirty="0"/>
              <a:t> (image caption field)</a:t>
            </a:r>
          </a:p>
        </p:txBody>
      </p:sp>
      <p:cxnSp>
        <p:nvCxnSpPr>
          <p:cNvPr id="12" name="Straight Arrow Connector 11">
            <a:extLst>
              <a:ext uri="{FF2B5EF4-FFF2-40B4-BE49-F238E27FC236}">
                <a16:creationId xmlns:a16="http://schemas.microsoft.com/office/drawing/2014/main" id="{996B6029-7BCB-4BB2-A824-E942EC5FE654}"/>
              </a:ext>
            </a:extLst>
          </p:cNvPr>
          <p:cNvCxnSpPr>
            <a:cxnSpLocks/>
          </p:cNvCxnSpPr>
          <p:nvPr/>
        </p:nvCxnSpPr>
        <p:spPr>
          <a:xfrm flipH="1" flipV="1">
            <a:off x="3497754" y="5283724"/>
            <a:ext cx="1121381" cy="49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BA25E72-C8FF-4E6D-A9F5-3BAFA3096747}"/>
              </a:ext>
            </a:extLst>
          </p:cNvPr>
          <p:cNvSpPr txBox="1"/>
          <p:nvPr/>
        </p:nvSpPr>
        <p:spPr>
          <a:xfrm>
            <a:off x="8700640" y="5300783"/>
            <a:ext cx="3079689" cy="646331"/>
          </a:xfrm>
          <a:prstGeom prst="rect">
            <a:avLst/>
          </a:prstGeom>
          <a:noFill/>
          <a:ln>
            <a:solidFill>
              <a:schemeClr val="accent1"/>
            </a:solidFill>
          </a:ln>
        </p:spPr>
        <p:txBody>
          <a:bodyPr wrap="none" rtlCol="0">
            <a:spAutoFit/>
          </a:bodyPr>
          <a:lstStyle/>
          <a:p>
            <a:r>
              <a:rPr lang="en-US" dirty="0"/>
              <a:t>Cancel button</a:t>
            </a:r>
          </a:p>
          <a:p>
            <a:r>
              <a:rPr lang="en-US" dirty="0">
                <a:latin typeface="Courier New" panose="02070309020205020404" pitchFamily="49" charset="0"/>
                <a:cs typeface="Courier New" panose="02070309020205020404" pitchFamily="49" charset="0"/>
              </a:rPr>
              <a:t>ROLLBACK to add-image</a:t>
            </a:r>
          </a:p>
        </p:txBody>
      </p:sp>
      <p:cxnSp>
        <p:nvCxnSpPr>
          <p:cNvPr id="17" name="Straight Arrow Connector 16">
            <a:extLst>
              <a:ext uri="{FF2B5EF4-FFF2-40B4-BE49-F238E27FC236}">
                <a16:creationId xmlns:a16="http://schemas.microsoft.com/office/drawing/2014/main" id="{6E9D565D-9DA7-432E-9571-1DCBE78E4B5C}"/>
              </a:ext>
            </a:extLst>
          </p:cNvPr>
          <p:cNvCxnSpPr>
            <a:endCxn id="15" idx="1"/>
          </p:cNvCxnSpPr>
          <p:nvPr/>
        </p:nvCxnSpPr>
        <p:spPr>
          <a:xfrm flipV="1">
            <a:off x="7343480" y="5623949"/>
            <a:ext cx="1357160" cy="15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89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a:t>
            </a:r>
            <a:r>
              <a:rPr lang="en-US" dirty="0"/>
              <a:t> workbench behavior</a:t>
            </a:r>
          </a:p>
        </p:txBody>
      </p:sp>
      <p:sp>
        <p:nvSpPr>
          <p:cNvPr id="3" name="Content Placeholder 2"/>
          <p:cNvSpPr>
            <a:spLocks noGrp="1"/>
          </p:cNvSpPr>
          <p:nvPr>
            <p:ph idx="1"/>
          </p:nvPr>
        </p:nvSpPr>
        <p:spPr/>
        <p:txBody>
          <a:bodyPr>
            <a:normAutofit/>
          </a:bodyPr>
          <a:lstStyle/>
          <a:p>
            <a:r>
              <a:rPr lang="en-US" sz="3200" dirty="0"/>
              <a:t>Each database connection behaves as a single transaction</a:t>
            </a:r>
          </a:p>
          <a:p>
            <a:pPr lvl="1"/>
            <a:r>
              <a:rPr lang="en-US" sz="2800" dirty="0"/>
              <a:t>bug in some workbench versions causes a connection not to see changes unless restarted</a:t>
            </a:r>
          </a:p>
          <a:p>
            <a:r>
              <a:rPr lang="en-US" sz="3200" dirty="0"/>
              <a:t>Uncommitted changes may be seen in any query window belonging to same connection</a:t>
            </a:r>
          </a:p>
          <a:p>
            <a:r>
              <a:rPr lang="en-US" sz="3200" dirty="0" err="1"/>
              <a:t>Autocommit</a:t>
            </a:r>
            <a:r>
              <a:rPr lang="en-US" sz="3200" dirty="0"/>
              <a:t> is on by default</a:t>
            </a:r>
          </a:p>
        </p:txBody>
      </p:sp>
    </p:spTree>
    <p:extLst>
      <p:ext uri="{BB962C8B-B14F-4D97-AF65-F5344CB8AC3E}">
        <p14:creationId xmlns:p14="http://schemas.microsoft.com/office/powerpoint/2010/main" val="265879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8" name="Rectangle 4"/>
          <p:cNvSpPr>
            <a:spLocks noGrp="1" noChangeArrowheads="1"/>
          </p:cNvSpPr>
          <p:nvPr>
            <p:ph type="title"/>
          </p:nvPr>
        </p:nvSpPr>
        <p:spPr>
          <a:xfrm>
            <a:off x="1097279" y="286604"/>
            <a:ext cx="10591957" cy="1183978"/>
          </a:xfrm>
        </p:spPr>
        <p:txBody>
          <a:bodyPr>
            <a:normAutofit/>
          </a:bodyPr>
          <a:lstStyle/>
          <a:p>
            <a:r>
              <a:rPr lang="en-US" altLang="en-US" dirty="0"/>
              <a:t>Introduction to Transaction Processing (1)</a:t>
            </a:r>
            <a:endParaRPr lang="en-US" altLang="en-US" sz="4800" dirty="0"/>
          </a:p>
        </p:txBody>
      </p:sp>
      <p:sp>
        <p:nvSpPr>
          <p:cNvPr id="671749" name="Rectangle 5"/>
          <p:cNvSpPr>
            <a:spLocks noGrp="1" noChangeArrowheads="1"/>
          </p:cNvSpPr>
          <p:nvPr>
            <p:ph idx="1"/>
          </p:nvPr>
        </p:nvSpPr>
        <p:spPr/>
        <p:txBody>
          <a:bodyPr>
            <a:normAutofit/>
          </a:bodyPr>
          <a:lstStyle/>
          <a:p>
            <a:pPr>
              <a:lnSpc>
                <a:spcPct val="80000"/>
              </a:lnSpc>
            </a:pPr>
            <a:r>
              <a:rPr lang="en-US" altLang="en-US" sz="3200" b="1" dirty="0"/>
              <a:t>Single-User System</a:t>
            </a:r>
            <a:r>
              <a:rPr lang="en-US" altLang="en-US" sz="3200" dirty="0"/>
              <a:t>:</a:t>
            </a:r>
          </a:p>
          <a:p>
            <a:pPr lvl="1">
              <a:lnSpc>
                <a:spcPct val="80000"/>
              </a:lnSpc>
            </a:pPr>
            <a:r>
              <a:rPr lang="en-US" altLang="en-US" sz="2800" dirty="0"/>
              <a:t>At most one user at a time can use the system. </a:t>
            </a:r>
          </a:p>
          <a:p>
            <a:pPr>
              <a:lnSpc>
                <a:spcPct val="80000"/>
              </a:lnSpc>
            </a:pPr>
            <a:r>
              <a:rPr lang="en-US" altLang="en-US" sz="3200" b="1" dirty="0"/>
              <a:t>Multiuser System</a:t>
            </a:r>
            <a:r>
              <a:rPr lang="en-US" altLang="en-US" sz="3200" dirty="0"/>
              <a:t>:</a:t>
            </a:r>
          </a:p>
          <a:p>
            <a:pPr lvl="1">
              <a:lnSpc>
                <a:spcPct val="80000"/>
              </a:lnSpc>
            </a:pPr>
            <a:r>
              <a:rPr lang="en-US" altLang="en-US" sz="2800" dirty="0"/>
              <a:t>Many users can access the system concurrently.</a:t>
            </a:r>
          </a:p>
          <a:p>
            <a:pPr>
              <a:lnSpc>
                <a:spcPct val="80000"/>
              </a:lnSpc>
            </a:pPr>
            <a:r>
              <a:rPr lang="en-US" altLang="en-US" sz="3200" b="1" dirty="0"/>
              <a:t>Concurrency</a:t>
            </a:r>
          </a:p>
          <a:p>
            <a:pPr lvl="1">
              <a:lnSpc>
                <a:spcPct val="80000"/>
              </a:lnSpc>
            </a:pPr>
            <a:r>
              <a:rPr lang="en-US" altLang="en-US" sz="2800" b="1" dirty="0"/>
              <a:t>Interleaved processing</a:t>
            </a:r>
            <a:r>
              <a:rPr lang="en-US" altLang="en-US" sz="2800" dirty="0"/>
              <a:t>:</a:t>
            </a:r>
          </a:p>
          <a:p>
            <a:pPr lvl="2">
              <a:lnSpc>
                <a:spcPct val="80000"/>
              </a:lnSpc>
            </a:pPr>
            <a:r>
              <a:rPr lang="en-US" altLang="en-US" sz="2000" dirty="0"/>
              <a:t>Concurrent execution of processes is interleaved in a single CPU</a:t>
            </a:r>
          </a:p>
          <a:p>
            <a:pPr lvl="1">
              <a:lnSpc>
                <a:spcPct val="80000"/>
              </a:lnSpc>
            </a:pPr>
            <a:r>
              <a:rPr lang="en-US" altLang="en-US" sz="2800" b="1" dirty="0"/>
              <a:t>Parallel processing</a:t>
            </a:r>
            <a:r>
              <a:rPr lang="en-US" altLang="en-US" sz="2800" dirty="0"/>
              <a:t>:</a:t>
            </a:r>
          </a:p>
          <a:p>
            <a:pPr lvl="2">
              <a:lnSpc>
                <a:spcPct val="80000"/>
              </a:lnSpc>
            </a:pPr>
            <a:r>
              <a:rPr lang="en-US" altLang="en-US" sz="2000" dirty="0"/>
              <a:t>Processes are concurrently executed in multiple CPUs. </a:t>
            </a:r>
          </a:p>
        </p:txBody>
      </p:sp>
    </p:spTree>
    <p:extLst>
      <p:ext uri="{BB962C8B-B14F-4D97-AF65-F5344CB8AC3E}">
        <p14:creationId xmlns:p14="http://schemas.microsoft.com/office/powerpoint/2010/main" val="410236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a:xfrm>
            <a:off x="1097280" y="116921"/>
            <a:ext cx="10290299" cy="1450757"/>
          </a:xfrm>
        </p:spPr>
        <p:txBody>
          <a:bodyPr>
            <a:normAutofit/>
          </a:bodyPr>
          <a:lstStyle/>
          <a:p>
            <a:r>
              <a:rPr lang="en-US" altLang="en-US" dirty="0"/>
              <a:t>Introduction to Transaction Processing (2)</a:t>
            </a:r>
          </a:p>
        </p:txBody>
      </p:sp>
      <p:sp>
        <p:nvSpPr>
          <p:cNvPr id="673797" name="Rectangle 5"/>
          <p:cNvSpPr>
            <a:spLocks noGrp="1" noChangeArrowheads="1"/>
          </p:cNvSpPr>
          <p:nvPr>
            <p:ph idx="1"/>
          </p:nvPr>
        </p:nvSpPr>
        <p:spPr/>
        <p:txBody>
          <a:bodyPr>
            <a:noAutofit/>
          </a:bodyPr>
          <a:lstStyle/>
          <a:p>
            <a:pPr>
              <a:lnSpc>
                <a:spcPct val="80000"/>
              </a:lnSpc>
            </a:pPr>
            <a:r>
              <a:rPr lang="en-US" altLang="en-US" sz="2800" dirty="0"/>
              <a:t>A </a:t>
            </a:r>
            <a:r>
              <a:rPr lang="en-US" altLang="en-US" sz="2800" b="1" dirty="0"/>
              <a:t>Transaction</a:t>
            </a:r>
            <a:r>
              <a:rPr lang="en-US" altLang="en-US" sz="2800" dirty="0"/>
              <a:t>:</a:t>
            </a:r>
          </a:p>
          <a:p>
            <a:pPr lvl="1">
              <a:lnSpc>
                <a:spcPct val="80000"/>
              </a:lnSpc>
            </a:pPr>
            <a:r>
              <a:rPr lang="en-US" altLang="en-US" sz="2400" dirty="0"/>
              <a:t>Logical unit of database processing that includes one or more access operations (read -retrieval, write - insert or update, delete).</a:t>
            </a:r>
          </a:p>
          <a:p>
            <a:pPr>
              <a:lnSpc>
                <a:spcPct val="80000"/>
              </a:lnSpc>
            </a:pPr>
            <a:r>
              <a:rPr lang="en-US" altLang="en-US" sz="2800" dirty="0"/>
              <a:t>A transaction (set of operations) may be stand-alone specified in a high level language like SQL submitted interactively, or may be embedded within a program.</a:t>
            </a:r>
          </a:p>
          <a:p>
            <a:pPr>
              <a:lnSpc>
                <a:spcPct val="80000"/>
              </a:lnSpc>
            </a:pPr>
            <a:r>
              <a:rPr lang="en-US" altLang="en-US" sz="2800" b="1" dirty="0"/>
              <a:t>Transaction boundaries</a:t>
            </a:r>
            <a:r>
              <a:rPr lang="en-US" altLang="en-US" sz="2800" dirty="0"/>
              <a:t>:</a:t>
            </a:r>
          </a:p>
          <a:p>
            <a:pPr lvl="1">
              <a:lnSpc>
                <a:spcPct val="80000"/>
              </a:lnSpc>
            </a:pPr>
            <a:r>
              <a:rPr lang="en-US" altLang="en-US" sz="2400" dirty="0"/>
              <a:t>Begin and End transaction.</a:t>
            </a:r>
          </a:p>
          <a:p>
            <a:pPr>
              <a:lnSpc>
                <a:spcPct val="80000"/>
              </a:lnSpc>
            </a:pPr>
            <a:r>
              <a:rPr lang="en-US" altLang="en-US" sz="2800" dirty="0"/>
              <a:t>An </a:t>
            </a:r>
            <a:r>
              <a:rPr lang="en-US" altLang="en-US" sz="2800" b="1" dirty="0"/>
              <a:t>application program</a:t>
            </a:r>
            <a:r>
              <a:rPr lang="en-US" altLang="en-US" sz="2800" dirty="0"/>
              <a:t> may contain several transactions separated by the Begin and End transaction boundaries.</a:t>
            </a:r>
          </a:p>
        </p:txBody>
      </p:sp>
    </p:spTree>
    <p:extLst>
      <p:ext uri="{BB962C8B-B14F-4D97-AF65-F5344CB8AC3E}">
        <p14:creationId xmlns:p14="http://schemas.microsoft.com/office/powerpoint/2010/main" val="268855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4" name="Rectangle 4"/>
          <p:cNvSpPr>
            <a:spLocks noGrp="1" noChangeArrowheads="1"/>
          </p:cNvSpPr>
          <p:nvPr>
            <p:ph type="title"/>
          </p:nvPr>
        </p:nvSpPr>
        <p:spPr>
          <a:xfrm>
            <a:off x="1097280" y="126348"/>
            <a:ext cx="10280873" cy="1450757"/>
          </a:xfrm>
        </p:spPr>
        <p:txBody>
          <a:bodyPr>
            <a:normAutofit/>
          </a:bodyPr>
          <a:lstStyle/>
          <a:p>
            <a:r>
              <a:rPr lang="en-US" altLang="en-US" dirty="0"/>
              <a:t>Introduction to Transaction Processing (3)</a:t>
            </a:r>
          </a:p>
        </p:txBody>
      </p:sp>
      <p:sp>
        <p:nvSpPr>
          <p:cNvPr id="675845" name="Rectangle 5"/>
          <p:cNvSpPr>
            <a:spLocks noGrp="1" noChangeArrowheads="1"/>
          </p:cNvSpPr>
          <p:nvPr>
            <p:ph idx="1"/>
          </p:nvPr>
        </p:nvSpPr>
        <p:spPr/>
        <p:txBody>
          <a:bodyPr>
            <a:normAutofit/>
          </a:bodyPr>
          <a:lstStyle/>
          <a:p>
            <a:pPr>
              <a:lnSpc>
                <a:spcPct val="90000"/>
              </a:lnSpc>
              <a:buFont typeface="Wingdings" panose="05000000000000000000" pitchFamily="2" charset="2"/>
              <a:buNone/>
            </a:pPr>
            <a:r>
              <a:rPr lang="en-US" altLang="en-US" sz="2800" dirty="0"/>
              <a:t>SIMPLE MODEL OF A DATABASE (for purposes of discussing transactions):</a:t>
            </a:r>
          </a:p>
          <a:p>
            <a:pPr>
              <a:lnSpc>
                <a:spcPct val="90000"/>
              </a:lnSpc>
            </a:pPr>
            <a:r>
              <a:rPr lang="en-US" altLang="en-US" sz="2800" b="1" dirty="0"/>
              <a:t>A database</a:t>
            </a:r>
            <a:r>
              <a:rPr lang="en-US" altLang="en-US" sz="2800" dirty="0"/>
              <a:t> is a collection of named data items</a:t>
            </a:r>
          </a:p>
          <a:p>
            <a:pPr>
              <a:lnSpc>
                <a:spcPct val="90000"/>
              </a:lnSpc>
            </a:pPr>
            <a:r>
              <a:rPr lang="en-US" altLang="en-US" sz="2800" b="1" dirty="0"/>
              <a:t>Granularity</a:t>
            </a:r>
            <a:r>
              <a:rPr lang="en-US" altLang="en-US" sz="2800" dirty="0"/>
              <a:t> of data - a field, a record , or a whole disk block (Concepts are independent of granularity)</a:t>
            </a:r>
          </a:p>
          <a:p>
            <a:pPr>
              <a:lnSpc>
                <a:spcPct val="90000"/>
              </a:lnSpc>
            </a:pPr>
            <a:r>
              <a:rPr lang="en-US" altLang="en-US" sz="2800" dirty="0"/>
              <a:t>Basic operations are </a:t>
            </a:r>
            <a:r>
              <a:rPr lang="en-US" altLang="en-US" sz="2800" b="1" dirty="0"/>
              <a:t>read</a:t>
            </a:r>
            <a:r>
              <a:rPr lang="en-US" altLang="en-US" sz="2800" dirty="0"/>
              <a:t> and </a:t>
            </a:r>
            <a:r>
              <a:rPr lang="en-US" altLang="en-US" sz="2800" b="1" dirty="0"/>
              <a:t>write</a:t>
            </a:r>
          </a:p>
          <a:p>
            <a:pPr lvl="1">
              <a:lnSpc>
                <a:spcPct val="90000"/>
              </a:lnSpc>
            </a:pPr>
            <a:r>
              <a:rPr lang="en-US" altLang="en-US" sz="2000" b="1" dirty="0" err="1"/>
              <a:t>read_item</a:t>
            </a:r>
            <a:r>
              <a:rPr lang="en-US" altLang="en-US" sz="2000" b="1" dirty="0"/>
              <a:t>(X</a:t>
            </a:r>
            <a:r>
              <a:rPr lang="en-US" altLang="en-US" sz="2000" dirty="0"/>
              <a:t>): Reads a database item named X into a program variable. To simplify our notation, we assume that the program variable is also named X.</a:t>
            </a:r>
          </a:p>
          <a:p>
            <a:pPr lvl="1">
              <a:lnSpc>
                <a:spcPct val="90000"/>
              </a:lnSpc>
            </a:pPr>
            <a:r>
              <a:rPr lang="en-US" altLang="en-US" sz="2000" b="1" dirty="0" err="1"/>
              <a:t>write_item</a:t>
            </a:r>
            <a:r>
              <a:rPr lang="en-US" altLang="en-US" sz="2000" b="1" dirty="0"/>
              <a:t>(X</a:t>
            </a:r>
            <a:r>
              <a:rPr lang="en-US" altLang="en-US" sz="2000" dirty="0"/>
              <a:t>): Writes the value of program variable X into the database item named X.</a:t>
            </a:r>
          </a:p>
        </p:txBody>
      </p:sp>
    </p:spTree>
    <p:extLst>
      <p:ext uri="{BB962C8B-B14F-4D97-AF65-F5344CB8AC3E}">
        <p14:creationId xmlns:p14="http://schemas.microsoft.com/office/powerpoint/2010/main" val="251609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2" name="Rectangle 4"/>
          <p:cNvSpPr>
            <a:spLocks noGrp="1" noChangeArrowheads="1"/>
          </p:cNvSpPr>
          <p:nvPr>
            <p:ph type="title"/>
          </p:nvPr>
        </p:nvSpPr>
        <p:spPr>
          <a:xfrm>
            <a:off x="1097280" y="0"/>
            <a:ext cx="10573104" cy="1450757"/>
          </a:xfrm>
        </p:spPr>
        <p:txBody>
          <a:bodyPr>
            <a:normAutofit/>
          </a:bodyPr>
          <a:lstStyle/>
          <a:p>
            <a:r>
              <a:rPr lang="en-US" altLang="en-US" dirty="0"/>
              <a:t>Introduction to Transaction Processing (4)</a:t>
            </a:r>
          </a:p>
        </p:txBody>
      </p:sp>
      <p:sp>
        <p:nvSpPr>
          <p:cNvPr id="677893" name="Rectangle 5"/>
          <p:cNvSpPr>
            <a:spLocks noGrp="1" noChangeArrowheads="1"/>
          </p:cNvSpPr>
          <p:nvPr>
            <p:ph idx="1"/>
          </p:nvPr>
        </p:nvSpPr>
        <p:spPr/>
        <p:txBody>
          <a:bodyPr>
            <a:normAutofit/>
          </a:bodyPr>
          <a:lstStyle/>
          <a:p>
            <a:pPr>
              <a:lnSpc>
                <a:spcPct val="80000"/>
              </a:lnSpc>
              <a:buFont typeface="Wingdings" panose="05000000000000000000" pitchFamily="2" charset="2"/>
              <a:buNone/>
            </a:pPr>
            <a:r>
              <a:rPr lang="en-US" altLang="en-US" sz="2800" dirty="0"/>
              <a:t>READ AND WRITE OPERATIONS:</a:t>
            </a:r>
          </a:p>
          <a:p>
            <a:pPr>
              <a:lnSpc>
                <a:spcPct val="80000"/>
              </a:lnSpc>
            </a:pPr>
            <a:r>
              <a:rPr lang="en-US" altLang="en-US" sz="2800" dirty="0"/>
              <a:t>Basic unit of data transfer from the disk to the computer main memory is one block. In general, a data item (what is read or written) will be the field of some record in the database, although it may be a larger unit such as a record or even a whole block.</a:t>
            </a:r>
          </a:p>
          <a:p>
            <a:pPr>
              <a:lnSpc>
                <a:spcPct val="80000"/>
              </a:lnSpc>
            </a:pPr>
            <a:r>
              <a:rPr lang="en-US" altLang="en-US" sz="2800" b="1" dirty="0" err="1"/>
              <a:t>read_item</a:t>
            </a:r>
            <a:r>
              <a:rPr lang="en-US" altLang="en-US" sz="2800" b="1" dirty="0"/>
              <a:t>(X)</a:t>
            </a:r>
            <a:r>
              <a:rPr lang="en-US" altLang="en-US" sz="2800" dirty="0"/>
              <a:t> command includes the following steps:</a:t>
            </a:r>
          </a:p>
          <a:p>
            <a:pPr lvl="1">
              <a:lnSpc>
                <a:spcPct val="80000"/>
              </a:lnSpc>
            </a:pPr>
            <a:r>
              <a:rPr lang="en-US" altLang="en-US" sz="2400" dirty="0"/>
              <a:t>Find the address of the disk block that contains item X.</a:t>
            </a:r>
          </a:p>
          <a:p>
            <a:pPr lvl="1">
              <a:lnSpc>
                <a:spcPct val="80000"/>
              </a:lnSpc>
            </a:pPr>
            <a:r>
              <a:rPr lang="en-US" altLang="en-US" sz="2400" dirty="0"/>
              <a:t>Copy that disk block into a buffer in main memory (if that disk block is not already in some main memory buffer).</a:t>
            </a:r>
          </a:p>
          <a:p>
            <a:pPr lvl="1">
              <a:lnSpc>
                <a:spcPct val="80000"/>
              </a:lnSpc>
            </a:pPr>
            <a:r>
              <a:rPr lang="en-US" altLang="en-US" sz="2400" dirty="0"/>
              <a:t>Copy item X from the buffer to the program variable named X.   </a:t>
            </a:r>
          </a:p>
        </p:txBody>
      </p:sp>
    </p:spTree>
    <p:extLst>
      <p:ext uri="{BB962C8B-B14F-4D97-AF65-F5344CB8AC3E}">
        <p14:creationId xmlns:p14="http://schemas.microsoft.com/office/powerpoint/2010/main" val="107698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0" name="Rectangle 4"/>
          <p:cNvSpPr>
            <a:spLocks noGrp="1" noChangeArrowheads="1"/>
          </p:cNvSpPr>
          <p:nvPr>
            <p:ph type="title"/>
          </p:nvPr>
        </p:nvSpPr>
        <p:spPr>
          <a:xfrm>
            <a:off x="1097280" y="286604"/>
            <a:ext cx="10614556" cy="1266624"/>
          </a:xfrm>
        </p:spPr>
        <p:txBody>
          <a:bodyPr>
            <a:normAutofit/>
          </a:bodyPr>
          <a:lstStyle/>
          <a:p>
            <a:r>
              <a:rPr lang="en-US" altLang="en-US" dirty="0"/>
              <a:t>Introduction to Transaction Processing (5)</a:t>
            </a:r>
          </a:p>
        </p:txBody>
      </p:sp>
      <p:sp>
        <p:nvSpPr>
          <p:cNvPr id="679941" name="Rectangle 5"/>
          <p:cNvSpPr>
            <a:spLocks noGrp="1" noChangeArrowheads="1"/>
          </p:cNvSpPr>
          <p:nvPr>
            <p:ph idx="1"/>
          </p:nvPr>
        </p:nvSpPr>
        <p:spPr/>
        <p:txBody>
          <a:bodyPr>
            <a:normAutofit/>
          </a:bodyPr>
          <a:lstStyle/>
          <a:p>
            <a:pPr>
              <a:lnSpc>
                <a:spcPct val="80000"/>
              </a:lnSpc>
              <a:buFont typeface="Wingdings" panose="05000000000000000000" pitchFamily="2" charset="2"/>
              <a:buNone/>
            </a:pPr>
            <a:r>
              <a:rPr lang="en-US" altLang="en-US" sz="2800" dirty="0"/>
              <a:t>READ AND WRITE OPERATIONS (cont.):</a:t>
            </a:r>
          </a:p>
          <a:p>
            <a:pPr>
              <a:lnSpc>
                <a:spcPct val="80000"/>
              </a:lnSpc>
            </a:pPr>
            <a:r>
              <a:rPr lang="en-US" altLang="en-US" sz="2800" b="1" dirty="0" err="1"/>
              <a:t>write_item</a:t>
            </a:r>
            <a:r>
              <a:rPr lang="en-US" altLang="en-US" sz="2800" b="1" dirty="0"/>
              <a:t>(X</a:t>
            </a:r>
            <a:r>
              <a:rPr lang="en-US" altLang="en-US" sz="2800" dirty="0"/>
              <a:t>) command includes the following steps:</a:t>
            </a:r>
          </a:p>
          <a:p>
            <a:pPr lvl="1">
              <a:lnSpc>
                <a:spcPct val="80000"/>
              </a:lnSpc>
            </a:pPr>
            <a:r>
              <a:rPr lang="en-US" altLang="en-US" sz="2400" dirty="0"/>
              <a:t>Find the address of the disk block that contains item X.</a:t>
            </a:r>
          </a:p>
          <a:p>
            <a:pPr lvl="1">
              <a:lnSpc>
                <a:spcPct val="80000"/>
              </a:lnSpc>
            </a:pPr>
            <a:r>
              <a:rPr lang="en-US" altLang="en-US" sz="2400" dirty="0"/>
              <a:t>Copy that disk block into a buffer in main memory (if that disk block is not already in some main memory buffer).</a:t>
            </a:r>
          </a:p>
          <a:p>
            <a:pPr lvl="1">
              <a:lnSpc>
                <a:spcPct val="80000"/>
              </a:lnSpc>
            </a:pPr>
            <a:r>
              <a:rPr lang="en-US" altLang="en-US" sz="2400" dirty="0"/>
              <a:t>Copy item X from the program variable named X into its correct location in the buffer.</a:t>
            </a:r>
          </a:p>
          <a:p>
            <a:pPr lvl="1">
              <a:lnSpc>
                <a:spcPct val="80000"/>
              </a:lnSpc>
            </a:pPr>
            <a:r>
              <a:rPr lang="en-US" altLang="en-US" sz="2400" dirty="0"/>
              <a:t>Store the updated block from the buffer back to disk (either immediately or at some later point in time). </a:t>
            </a:r>
          </a:p>
        </p:txBody>
      </p:sp>
    </p:spTree>
    <p:extLst>
      <p:ext uri="{BB962C8B-B14F-4D97-AF65-F5344CB8AC3E}">
        <p14:creationId xmlns:p14="http://schemas.microsoft.com/office/powerpoint/2010/main" val="40075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9" name="Rectangle 5"/>
          <p:cNvSpPr>
            <a:spLocks noGrp="1" noChangeArrowheads="1"/>
          </p:cNvSpPr>
          <p:nvPr>
            <p:ph type="title"/>
          </p:nvPr>
        </p:nvSpPr>
        <p:spPr>
          <a:xfrm>
            <a:off x="1212915" y="546754"/>
            <a:ext cx="7796213" cy="992188"/>
          </a:xfrm>
        </p:spPr>
        <p:txBody>
          <a:bodyPr/>
          <a:lstStyle/>
          <a:p>
            <a:r>
              <a:rPr lang="en-US" altLang="en-US" dirty="0"/>
              <a:t>Two Sample Transactions</a:t>
            </a:r>
          </a:p>
        </p:txBody>
      </p:sp>
      <p:pic>
        <p:nvPicPr>
          <p:cNvPr id="68199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185" y="2125498"/>
            <a:ext cx="11259573" cy="274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27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6" name="Rectangle 4"/>
          <p:cNvSpPr>
            <a:spLocks noGrp="1" noChangeArrowheads="1"/>
          </p:cNvSpPr>
          <p:nvPr>
            <p:ph type="title"/>
          </p:nvPr>
        </p:nvSpPr>
        <p:spPr>
          <a:xfrm>
            <a:off x="1097279" y="286604"/>
            <a:ext cx="10526873" cy="1166416"/>
          </a:xfrm>
        </p:spPr>
        <p:txBody>
          <a:bodyPr>
            <a:normAutofit/>
          </a:bodyPr>
          <a:lstStyle/>
          <a:p>
            <a:r>
              <a:rPr lang="en-US" altLang="en-US" dirty="0"/>
              <a:t>Introduction to Transaction Processing (6)</a:t>
            </a:r>
          </a:p>
        </p:txBody>
      </p:sp>
      <p:sp>
        <p:nvSpPr>
          <p:cNvPr id="684037" name="Rectangle 5"/>
          <p:cNvSpPr>
            <a:spLocks noGrp="1" noChangeArrowheads="1"/>
          </p:cNvSpPr>
          <p:nvPr>
            <p:ph idx="1"/>
          </p:nvPr>
        </p:nvSpPr>
        <p:spPr/>
        <p:txBody>
          <a:bodyPr>
            <a:normAutofit fontScale="85000" lnSpcReduction="10000"/>
          </a:bodyPr>
          <a:lstStyle/>
          <a:p>
            <a:pPr>
              <a:lnSpc>
                <a:spcPct val="80000"/>
              </a:lnSpc>
              <a:buFont typeface="Wingdings" panose="05000000000000000000" pitchFamily="2" charset="2"/>
              <a:buNone/>
            </a:pPr>
            <a:r>
              <a:rPr lang="en-US" altLang="en-US" sz="2800" dirty="0"/>
              <a:t>Why Concurrency Control is needed:</a:t>
            </a:r>
          </a:p>
          <a:p>
            <a:pPr>
              <a:lnSpc>
                <a:spcPct val="80000"/>
              </a:lnSpc>
            </a:pPr>
            <a:r>
              <a:rPr lang="en-US" altLang="en-US" sz="2800" b="1" dirty="0"/>
              <a:t>The Lost Update Problem</a:t>
            </a:r>
          </a:p>
          <a:p>
            <a:pPr lvl="1">
              <a:lnSpc>
                <a:spcPct val="80000"/>
              </a:lnSpc>
            </a:pPr>
            <a:r>
              <a:rPr lang="en-US" altLang="en-US" sz="2400" dirty="0"/>
              <a:t>This occurs when two transactions that access the same database items have their operations interleaved in a way that makes the value of some database item incorrect. </a:t>
            </a:r>
          </a:p>
          <a:p>
            <a:pPr>
              <a:lnSpc>
                <a:spcPct val="80000"/>
              </a:lnSpc>
            </a:pPr>
            <a:r>
              <a:rPr lang="en-US" altLang="en-US" sz="2800" b="1" dirty="0"/>
              <a:t>The Temporary Update (or Dirty Read) Problem </a:t>
            </a:r>
          </a:p>
          <a:p>
            <a:pPr lvl="1">
              <a:lnSpc>
                <a:spcPct val="80000"/>
              </a:lnSpc>
            </a:pPr>
            <a:r>
              <a:rPr lang="en-US" altLang="en-US" sz="2400" dirty="0"/>
              <a:t>This occurs when one transaction updates a database item and then the transaction fails for some reason (see Section 21.1.4).</a:t>
            </a:r>
          </a:p>
          <a:p>
            <a:pPr lvl="1">
              <a:lnSpc>
                <a:spcPct val="80000"/>
              </a:lnSpc>
            </a:pPr>
            <a:r>
              <a:rPr lang="en-US" altLang="en-US" sz="2400" dirty="0"/>
              <a:t>The updated item is accessed by another transaction before it is changed back to its original value. </a:t>
            </a:r>
          </a:p>
          <a:p>
            <a:pPr>
              <a:lnSpc>
                <a:spcPct val="80000"/>
              </a:lnSpc>
            </a:pPr>
            <a:r>
              <a:rPr lang="en-US" altLang="en-US" sz="2800" b="1" dirty="0"/>
              <a:t>The Incorrect Summary Problem</a:t>
            </a:r>
          </a:p>
          <a:p>
            <a:pPr lvl="1">
              <a:lnSpc>
                <a:spcPct val="80000"/>
              </a:lnSpc>
            </a:pPr>
            <a:r>
              <a:rPr lang="en-US" altLang="en-US" sz="2400" dirty="0"/>
              <a:t>If one transaction is calculating an aggregate summary function on a number of records while other transactions are updating some of these records, the aggregate function may calculate some values before they are updated and others after they are updated. </a:t>
            </a:r>
          </a:p>
          <a:p>
            <a:pPr lvl="1">
              <a:lnSpc>
                <a:spcPct val="80000"/>
              </a:lnSpc>
            </a:pPr>
            <a:endParaRPr lang="en-US" altLang="en-US" sz="1900" dirty="0"/>
          </a:p>
        </p:txBody>
      </p:sp>
    </p:spTree>
    <p:extLst>
      <p:ext uri="{BB962C8B-B14F-4D97-AF65-F5344CB8AC3E}">
        <p14:creationId xmlns:p14="http://schemas.microsoft.com/office/powerpoint/2010/main" val="4657434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1348</TotalTime>
  <Words>1474</Words>
  <Application>Microsoft Office PowerPoint</Application>
  <PresentationFormat>Widescreen</PresentationFormat>
  <Paragraphs>148</Paragraphs>
  <Slides>22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Wingdings</vt:lpstr>
      <vt:lpstr>Retrospect</vt:lpstr>
      <vt:lpstr>Transactions</vt:lpstr>
      <vt:lpstr>Transactions</vt:lpstr>
      <vt:lpstr>Introduction to Transaction Processing (1)</vt:lpstr>
      <vt:lpstr>Introduction to Transaction Processing (2)</vt:lpstr>
      <vt:lpstr>Introduction to Transaction Processing (3)</vt:lpstr>
      <vt:lpstr>Introduction to Transaction Processing (4)</vt:lpstr>
      <vt:lpstr>Introduction to Transaction Processing (5)</vt:lpstr>
      <vt:lpstr>Two Sample Transactions</vt:lpstr>
      <vt:lpstr>Introduction to Transaction Processing (6)</vt:lpstr>
      <vt:lpstr>Concurrent execution is uncontrolled: (a) The lost update problem. </vt:lpstr>
      <vt:lpstr>Concurrent execution is uncontrolled: (b) The temporary update problem.</vt:lpstr>
      <vt:lpstr>Concurrent execution is uncontrolled: (c) The incorrect summary problem.</vt:lpstr>
      <vt:lpstr>Introduction to Transaction Processing (12)</vt:lpstr>
      <vt:lpstr>Introduction to Transaction Processing (13)</vt:lpstr>
      <vt:lpstr>Introduction to Transaction Processing (14)</vt:lpstr>
      <vt:lpstr>Transaction and System Concepts (1)</vt:lpstr>
      <vt:lpstr>Desirable Properties of Transactions</vt:lpstr>
      <vt:lpstr>Simple transaction control in SQL</vt:lpstr>
      <vt:lpstr>Example</vt:lpstr>
      <vt:lpstr>PowerPoint Presentation</vt:lpstr>
      <vt:lpstr>PowerPoint Presentation</vt:lpstr>
      <vt:lpstr>mySQL workbench behavior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dc:title>
  <dc:creator>Mona Rizvi</dc:creator>
  <cp:lastModifiedBy>Mona Rizvi</cp:lastModifiedBy>
  <cp:revision>20</cp:revision>
  <dcterms:created xsi:type="dcterms:W3CDTF">2016-11-03T16:03:11Z</dcterms:created>
  <dcterms:modified xsi:type="dcterms:W3CDTF">2019-10-16T06:43:07Z</dcterms:modified>
</cp:coreProperties>
</file>