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7" r:id="rId7"/>
    <p:sldId id="261" r:id="rId8"/>
    <p:sldId id="262" r:id="rId9"/>
    <p:sldId id="263" r:id="rId10"/>
    <p:sldId id="264" r:id="rId11"/>
    <p:sldId id="265" r:id="rId12"/>
    <p:sldId id="25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9F0256-74AB-47CB-AE4B-1D1FCE868B0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DF90-BDA2-4DBE-9B12-1C67F2580BE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34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F0256-74AB-47CB-AE4B-1D1FCE868B0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DF90-BDA2-4DBE-9B12-1C67F2580BE0}" type="slidenum">
              <a:rPr lang="en-US" smtClean="0"/>
              <a:t>‹#›</a:t>
            </a:fld>
            <a:endParaRPr lang="en-US"/>
          </a:p>
        </p:txBody>
      </p:sp>
    </p:spTree>
    <p:extLst>
      <p:ext uri="{BB962C8B-B14F-4D97-AF65-F5344CB8AC3E}">
        <p14:creationId xmlns:p14="http://schemas.microsoft.com/office/powerpoint/2010/main" val="84545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F0256-74AB-47CB-AE4B-1D1FCE868B0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DF90-BDA2-4DBE-9B12-1C67F2580BE0}" type="slidenum">
              <a:rPr lang="en-US" smtClean="0"/>
              <a:t>‹#›</a:t>
            </a:fld>
            <a:endParaRPr lang="en-US"/>
          </a:p>
        </p:txBody>
      </p:sp>
    </p:spTree>
    <p:extLst>
      <p:ext uri="{BB962C8B-B14F-4D97-AF65-F5344CB8AC3E}">
        <p14:creationId xmlns:p14="http://schemas.microsoft.com/office/powerpoint/2010/main" val="111750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F0256-74AB-47CB-AE4B-1D1FCE868B0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DF90-BDA2-4DBE-9B12-1C67F2580BE0}" type="slidenum">
              <a:rPr lang="en-US" smtClean="0"/>
              <a:t>‹#›</a:t>
            </a:fld>
            <a:endParaRPr lang="en-US"/>
          </a:p>
        </p:txBody>
      </p:sp>
    </p:spTree>
    <p:extLst>
      <p:ext uri="{BB962C8B-B14F-4D97-AF65-F5344CB8AC3E}">
        <p14:creationId xmlns:p14="http://schemas.microsoft.com/office/powerpoint/2010/main" val="230225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F0256-74AB-47CB-AE4B-1D1FCE868B0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DF90-BDA2-4DBE-9B12-1C67F2580BE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32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9F0256-74AB-47CB-AE4B-1D1FCE868B01}"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EDF90-BDA2-4DBE-9B12-1C67F2580BE0}" type="slidenum">
              <a:rPr lang="en-US" smtClean="0"/>
              <a:t>‹#›</a:t>
            </a:fld>
            <a:endParaRPr lang="en-US"/>
          </a:p>
        </p:txBody>
      </p:sp>
    </p:spTree>
    <p:extLst>
      <p:ext uri="{BB962C8B-B14F-4D97-AF65-F5344CB8AC3E}">
        <p14:creationId xmlns:p14="http://schemas.microsoft.com/office/powerpoint/2010/main" val="18314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9F0256-74AB-47CB-AE4B-1D1FCE868B01}"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EDF90-BDA2-4DBE-9B12-1C67F2580BE0}" type="slidenum">
              <a:rPr lang="en-US" smtClean="0"/>
              <a:t>‹#›</a:t>
            </a:fld>
            <a:endParaRPr lang="en-US"/>
          </a:p>
        </p:txBody>
      </p:sp>
    </p:spTree>
    <p:extLst>
      <p:ext uri="{BB962C8B-B14F-4D97-AF65-F5344CB8AC3E}">
        <p14:creationId xmlns:p14="http://schemas.microsoft.com/office/powerpoint/2010/main" val="179015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9F0256-74AB-47CB-AE4B-1D1FCE868B01}"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EDF90-BDA2-4DBE-9B12-1C67F2580BE0}" type="slidenum">
              <a:rPr lang="en-US" smtClean="0"/>
              <a:t>‹#›</a:t>
            </a:fld>
            <a:endParaRPr lang="en-US"/>
          </a:p>
        </p:txBody>
      </p:sp>
    </p:spTree>
    <p:extLst>
      <p:ext uri="{BB962C8B-B14F-4D97-AF65-F5344CB8AC3E}">
        <p14:creationId xmlns:p14="http://schemas.microsoft.com/office/powerpoint/2010/main" val="402028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9F0256-74AB-47CB-AE4B-1D1FCE868B01}" type="datetimeFigureOut">
              <a:rPr lang="en-US" smtClean="0"/>
              <a:t>10/29/2019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0EDF90-BDA2-4DBE-9B12-1C67F2580BE0}" type="slidenum">
              <a:rPr lang="en-US" smtClean="0"/>
              <a:t>‹#›</a:t>
            </a:fld>
            <a:endParaRPr lang="en-US"/>
          </a:p>
        </p:txBody>
      </p:sp>
    </p:spTree>
    <p:extLst>
      <p:ext uri="{BB962C8B-B14F-4D97-AF65-F5344CB8AC3E}">
        <p14:creationId xmlns:p14="http://schemas.microsoft.com/office/powerpoint/2010/main" val="64624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9F0256-74AB-47CB-AE4B-1D1FCE868B01}" type="datetimeFigureOut">
              <a:rPr lang="en-US" smtClean="0"/>
              <a:t>10/29/2019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EDF90-BDA2-4DBE-9B12-1C67F2580BE0}" type="slidenum">
              <a:rPr lang="en-US" smtClean="0"/>
              <a:t>‹#›</a:t>
            </a:fld>
            <a:endParaRPr lang="en-US"/>
          </a:p>
        </p:txBody>
      </p:sp>
    </p:spTree>
    <p:extLst>
      <p:ext uri="{BB962C8B-B14F-4D97-AF65-F5344CB8AC3E}">
        <p14:creationId xmlns:p14="http://schemas.microsoft.com/office/powerpoint/2010/main" val="331656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9F0256-74AB-47CB-AE4B-1D1FCE868B01}"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EDF90-BDA2-4DBE-9B12-1C67F2580BE0}" type="slidenum">
              <a:rPr lang="en-US" smtClean="0"/>
              <a:t>‹#›</a:t>
            </a:fld>
            <a:endParaRPr lang="en-US"/>
          </a:p>
        </p:txBody>
      </p:sp>
    </p:spTree>
    <p:extLst>
      <p:ext uri="{BB962C8B-B14F-4D97-AF65-F5344CB8AC3E}">
        <p14:creationId xmlns:p14="http://schemas.microsoft.com/office/powerpoint/2010/main" val="150481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9F0256-74AB-47CB-AE4B-1D1FCE868B01}" type="datetimeFigureOut">
              <a:rPr lang="en-US" smtClean="0"/>
              <a:t>10/29/2019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0EDF90-BDA2-4DBE-9B12-1C67F2580BE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757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8693" y="0"/>
            <a:ext cx="6423267" cy="4325112"/>
          </a:xfrm>
        </p:spPr>
        <p:txBody>
          <a:bodyPr/>
          <a:lstStyle/>
          <a:p>
            <a:r>
              <a:rPr lang="en-US" dirty="0"/>
              <a:t>Introduction to NoSQL</a:t>
            </a:r>
          </a:p>
        </p:txBody>
      </p:sp>
      <p:sp>
        <p:nvSpPr>
          <p:cNvPr id="3" name="Subtitle 2"/>
          <p:cNvSpPr>
            <a:spLocks noGrp="1"/>
          </p:cNvSpPr>
          <p:nvPr>
            <p:ph type="subTitle" idx="1"/>
          </p:nvPr>
        </p:nvSpPr>
        <p:spPr>
          <a:xfrm>
            <a:off x="5448693" y="4455620"/>
            <a:ext cx="5709757" cy="1143000"/>
          </a:xfrm>
        </p:spPr>
        <p:txBody>
          <a:bodyPr/>
          <a:lstStyle/>
          <a:p>
            <a:r>
              <a:rPr lang="en-US" dirty="0"/>
              <a:t>CREDITS:  Yu-SAN LIN at Penn </a:t>
            </a:r>
            <a:r>
              <a:rPr lang="en-US" dirty="0" err="1"/>
              <a:t>STate</a:t>
            </a:r>
            <a:endParaRPr lang="en-US" dirty="0"/>
          </a:p>
        </p:txBody>
      </p:sp>
      <p:pic>
        <p:nvPicPr>
          <p:cNvPr id="6" name="Picture 5"/>
          <p:cNvPicPr>
            <a:picLocks noChangeAspect="1"/>
          </p:cNvPicPr>
          <p:nvPr/>
        </p:nvPicPr>
        <p:blipFill>
          <a:blip r:embed="rId2"/>
          <a:stretch>
            <a:fillRect/>
          </a:stretch>
        </p:blipFill>
        <p:spPr>
          <a:xfrm>
            <a:off x="0" y="0"/>
            <a:ext cx="4688958" cy="6858000"/>
          </a:xfrm>
          <a:prstGeom prst="rect">
            <a:avLst/>
          </a:prstGeom>
        </p:spPr>
      </p:pic>
    </p:spTree>
    <p:extLst>
      <p:ext uri="{BB962C8B-B14F-4D97-AF65-F5344CB8AC3E}">
        <p14:creationId xmlns:p14="http://schemas.microsoft.com/office/powerpoint/2010/main" val="82547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363088"/>
          </a:xfrm>
        </p:spPr>
        <p:txBody>
          <a:bodyPr/>
          <a:lstStyle/>
          <a:p>
            <a:r>
              <a:rPr lang="en-US" dirty="0"/>
              <a:t>Pros and cons of NoSQL</a:t>
            </a:r>
          </a:p>
        </p:txBody>
      </p:sp>
      <p:sp>
        <p:nvSpPr>
          <p:cNvPr id="5" name="Content Placeholder 4"/>
          <p:cNvSpPr>
            <a:spLocks noGrp="1"/>
          </p:cNvSpPr>
          <p:nvPr>
            <p:ph sz="half" idx="1"/>
          </p:nvPr>
        </p:nvSpPr>
        <p:spPr/>
        <p:txBody>
          <a:bodyPr>
            <a:normAutofit/>
          </a:bodyPr>
          <a:lstStyle/>
          <a:p>
            <a:pPr marL="365760" indent="-457200">
              <a:lnSpc>
                <a:spcPct val="100000"/>
              </a:lnSpc>
              <a:spcBef>
                <a:spcPts val="0"/>
              </a:spcBef>
              <a:buFont typeface="Wingdings" panose="05000000000000000000" pitchFamily="2" charset="2"/>
              <a:buChar char="q"/>
            </a:pPr>
            <a:r>
              <a:rPr lang="en-US" sz="2800" dirty="0"/>
              <a:t>High scalability</a:t>
            </a:r>
          </a:p>
          <a:p>
            <a:pPr marL="365760" indent="-457200">
              <a:lnSpc>
                <a:spcPct val="100000"/>
              </a:lnSpc>
              <a:spcBef>
                <a:spcPts val="0"/>
              </a:spcBef>
              <a:buFont typeface="Wingdings" panose="05000000000000000000" pitchFamily="2" charset="2"/>
              <a:buChar char="q"/>
            </a:pPr>
            <a:r>
              <a:rPr lang="en-US" sz="2800" dirty="0"/>
              <a:t>Distributed computing</a:t>
            </a:r>
          </a:p>
          <a:p>
            <a:pPr marL="365760" indent="-457200">
              <a:lnSpc>
                <a:spcPct val="100000"/>
              </a:lnSpc>
              <a:spcBef>
                <a:spcPts val="0"/>
              </a:spcBef>
              <a:buFont typeface="Wingdings" panose="05000000000000000000" pitchFamily="2" charset="2"/>
              <a:buChar char="q"/>
            </a:pPr>
            <a:r>
              <a:rPr lang="en-US" sz="2800" dirty="0"/>
              <a:t>Lower cost</a:t>
            </a:r>
          </a:p>
          <a:p>
            <a:pPr marL="365760" indent="-457200">
              <a:lnSpc>
                <a:spcPct val="100000"/>
              </a:lnSpc>
              <a:spcBef>
                <a:spcPts val="0"/>
              </a:spcBef>
              <a:buFont typeface="Wingdings" panose="05000000000000000000" pitchFamily="2" charset="2"/>
              <a:buChar char="q"/>
            </a:pPr>
            <a:r>
              <a:rPr lang="en-US" sz="2800" dirty="0"/>
              <a:t>Schema flexibility, semi-structured data</a:t>
            </a:r>
          </a:p>
          <a:p>
            <a:pPr marL="365760" indent="-457200">
              <a:lnSpc>
                <a:spcPct val="100000"/>
              </a:lnSpc>
              <a:spcBef>
                <a:spcPts val="0"/>
              </a:spcBef>
              <a:buFont typeface="Wingdings" panose="05000000000000000000" pitchFamily="2" charset="2"/>
              <a:buChar char="q"/>
            </a:pPr>
            <a:r>
              <a:rPr lang="en-US" sz="2800" dirty="0"/>
              <a:t>No complicated relationships	</a:t>
            </a:r>
          </a:p>
          <a:p>
            <a:pPr marL="0" indent="0">
              <a:buNone/>
            </a:pPr>
            <a:r>
              <a:rPr lang="en-US" dirty="0"/>
              <a:t>	   </a:t>
            </a:r>
          </a:p>
          <a:p>
            <a:pPr marL="0" indent="0">
              <a:buNone/>
            </a:pPr>
            <a:endParaRPr lang="en-US" dirty="0"/>
          </a:p>
        </p:txBody>
      </p:sp>
      <p:sp>
        <p:nvSpPr>
          <p:cNvPr id="6" name="Content Placeholder 5"/>
          <p:cNvSpPr>
            <a:spLocks noGrp="1"/>
          </p:cNvSpPr>
          <p:nvPr>
            <p:ph sz="half" idx="2"/>
          </p:nvPr>
        </p:nvSpPr>
        <p:spPr/>
        <p:txBody>
          <a:bodyPr>
            <a:normAutofit/>
          </a:bodyPr>
          <a:lstStyle/>
          <a:p>
            <a:pPr marL="365760" indent="-457200">
              <a:lnSpc>
                <a:spcPct val="100000"/>
              </a:lnSpc>
              <a:spcBef>
                <a:spcPts val="0"/>
              </a:spcBef>
              <a:buFont typeface="Wingdings" panose="05000000000000000000" pitchFamily="2" charset="2"/>
              <a:buChar char="q"/>
            </a:pPr>
            <a:r>
              <a:rPr lang="en-US" sz="2800" dirty="0"/>
              <a:t>Limited query capabilities (so far)</a:t>
            </a:r>
          </a:p>
          <a:p>
            <a:pPr marL="365760" indent="-457200">
              <a:lnSpc>
                <a:spcPct val="100000"/>
              </a:lnSpc>
              <a:spcBef>
                <a:spcPts val="0"/>
              </a:spcBef>
              <a:buFont typeface="Wingdings" panose="05000000000000000000" pitchFamily="2" charset="2"/>
              <a:buChar char="q"/>
            </a:pPr>
            <a:r>
              <a:rPr lang="en-US" sz="2800" dirty="0"/>
              <a:t>No transactions</a:t>
            </a:r>
          </a:p>
          <a:p>
            <a:pPr marL="365760" indent="-457200">
              <a:lnSpc>
                <a:spcPct val="100000"/>
              </a:lnSpc>
              <a:spcBef>
                <a:spcPts val="0"/>
              </a:spcBef>
              <a:buFont typeface="Wingdings" panose="05000000000000000000" pitchFamily="2" charset="2"/>
              <a:buChar char="q"/>
            </a:pPr>
            <a:r>
              <a:rPr lang="en-US" sz="2800" dirty="0"/>
              <a:t>Large number of types and vendors</a:t>
            </a:r>
          </a:p>
        </p:txBody>
      </p:sp>
    </p:spTree>
    <p:extLst>
      <p:ext uri="{BB962C8B-B14F-4D97-AF65-F5344CB8AC3E}">
        <p14:creationId xmlns:p14="http://schemas.microsoft.com/office/powerpoint/2010/main" val="265310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34807"/>
          </a:xfrm>
        </p:spPr>
        <p:txBody>
          <a:bodyPr/>
          <a:lstStyle/>
          <a:p>
            <a:r>
              <a:rPr lang="en-US" dirty="0"/>
              <a:t>Types of NoSQL Databases</a:t>
            </a:r>
          </a:p>
        </p:txBody>
      </p:sp>
      <p:sp>
        <p:nvSpPr>
          <p:cNvPr id="5" name="Content Placeholder 4"/>
          <p:cNvSpPr>
            <a:spLocks noGrp="1"/>
          </p:cNvSpPr>
          <p:nvPr>
            <p:ph idx="1"/>
          </p:nvPr>
        </p:nvSpPr>
        <p:spPr/>
        <p:txBody>
          <a:bodyPr>
            <a:normAutofit/>
          </a:bodyPr>
          <a:lstStyle/>
          <a:p>
            <a:pPr marL="365760" indent="-457200">
              <a:lnSpc>
                <a:spcPct val="100000"/>
              </a:lnSpc>
              <a:spcBef>
                <a:spcPts val="0"/>
              </a:spcBef>
              <a:buFont typeface="Wingdings" panose="05000000000000000000" pitchFamily="2" charset="2"/>
              <a:buChar char="q"/>
            </a:pPr>
            <a:r>
              <a:rPr lang="en-US" sz="3600" dirty="0"/>
              <a:t>Key-value pair</a:t>
            </a:r>
          </a:p>
          <a:p>
            <a:pPr marL="365760" indent="-457200">
              <a:lnSpc>
                <a:spcPct val="100000"/>
              </a:lnSpc>
              <a:spcBef>
                <a:spcPts val="0"/>
              </a:spcBef>
              <a:buFont typeface="Wingdings" panose="05000000000000000000" pitchFamily="2" charset="2"/>
              <a:buChar char="q"/>
            </a:pPr>
            <a:r>
              <a:rPr lang="en-US" sz="3600" dirty="0"/>
              <a:t>Column</a:t>
            </a:r>
          </a:p>
          <a:p>
            <a:pPr marL="365760" indent="-457200">
              <a:lnSpc>
                <a:spcPct val="100000"/>
              </a:lnSpc>
              <a:spcBef>
                <a:spcPts val="0"/>
              </a:spcBef>
              <a:buFont typeface="Wingdings" panose="05000000000000000000" pitchFamily="2" charset="2"/>
              <a:buChar char="q"/>
            </a:pPr>
            <a:r>
              <a:rPr lang="en-US" sz="3600" dirty="0"/>
              <a:t>Document</a:t>
            </a:r>
          </a:p>
          <a:p>
            <a:pPr marL="365760" indent="-457200">
              <a:lnSpc>
                <a:spcPct val="100000"/>
              </a:lnSpc>
              <a:spcBef>
                <a:spcPts val="0"/>
              </a:spcBef>
              <a:buFont typeface="Wingdings" panose="05000000000000000000" pitchFamily="2" charset="2"/>
              <a:buChar char="q"/>
            </a:pPr>
            <a:r>
              <a:rPr lang="en-US" sz="3600" dirty="0"/>
              <a:t>Graph</a:t>
            </a:r>
          </a:p>
        </p:txBody>
      </p:sp>
    </p:spTree>
    <p:extLst>
      <p:ext uri="{BB962C8B-B14F-4D97-AF65-F5344CB8AC3E}">
        <p14:creationId xmlns:p14="http://schemas.microsoft.com/office/powerpoint/2010/main" val="4912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05490" y="902208"/>
            <a:ext cx="8580180" cy="4828032"/>
          </a:xfrm>
          <a:prstGeom prst="rect">
            <a:avLst/>
          </a:prstGeom>
        </p:spPr>
      </p:pic>
    </p:spTree>
    <p:extLst>
      <p:ext uri="{BB962C8B-B14F-4D97-AF65-F5344CB8AC3E}">
        <p14:creationId xmlns:p14="http://schemas.microsoft.com/office/powerpoint/2010/main" val="298755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Pair Databases</a:t>
            </a:r>
            <a:endParaRPr lang="ru-RU" dirty="0"/>
          </a:p>
        </p:txBody>
      </p:sp>
      <p:sp>
        <p:nvSpPr>
          <p:cNvPr id="3" name="Content Placeholder 2"/>
          <p:cNvSpPr>
            <a:spLocks noGrp="1"/>
          </p:cNvSpPr>
          <p:nvPr>
            <p:ph idx="1"/>
          </p:nvPr>
        </p:nvSpPr>
        <p:spPr/>
        <p:txBody>
          <a:bodyPr>
            <a:normAutofit/>
          </a:bodyPr>
          <a:lstStyle/>
          <a:p>
            <a:pPr marL="144000">
              <a:lnSpc>
                <a:spcPct val="100000"/>
              </a:lnSpc>
              <a:spcBef>
                <a:spcPts val="0"/>
              </a:spcBef>
              <a:buFont typeface="Wingdings" panose="05000000000000000000" pitchFamily="2" charset="2"/>
              <a:buChar char="q"/>
            </a:pPr>
            <a:r>
              <a:rPr lang="en-US" sz="3200" dirty="0"/>
              <a:t>Most basic type of NoSQL database</a:t>
            </a:r>
          </a:p>
          <a:p>
            <a:pPr marL="144000">
              <a:lnSpc>
                <a:spcPct val="100000"/>
              </a:lnSpc>
              <a:spcBef>
                <a:spcPts val="0"/>
              </a:spcBef>
              <a:buFont typeface="Wingdings" panose="05000000000000000000" pitchFamily="2" charset="2"/>
              <a:buChar char="q"/>
            </a:pPr>
            <a:r>
              <a:rPr lang="en-US" sz="3200" dirty="0"/>
              <a:t>Designed to handle a huge amount of data: “Big Data”</a:t>
            </a:r>
          </a:p>
          <a:p>
            <a:pPr marL="144000">
              <a:lnSpc>
                <a:spcPct val="100000"/>
              </a:lnSpc>
              <a:spcBef>
                <a:spcPts val="0"/>
              </a:spcBef>
              <a:buFont typeface="Wingdings" panose="05000000000000000000" pitchFamily="2" charset="2"/>
              <a:buChar char="q"/>
            </a:pPr>
            <a:r>
              <a:rPr lang="en-US" sz="3200" dirty="0"/>
              <a:t>Each key is unique, value can be any type of data</a:t>
            </a:r>
          </a:p>
          <a:p>
            <a:pPr marL="144000">
              <a:lnSpc>
                <a:spcPct val="100000"/>
              </a:lnSpc>
              <a:spcBef>
                <a:spcPts val="0"/>
              </a:spcBef>
              <a:buFont typeface="Wingdings" panose="05000000000000000000" pitchFamily="2" charset="2"/>
              <a:buChar char="q"/>
            </a:pPr>
            <a:r>
              <a:rPr lang="en-US" sz="3200" dirty="0"/>
              <a:t>Suitable for: shopping cart contents, settings</a:t>
            </a:r>
            <a:endParaRPr lang="ru-RU" sz="3200" dirty="0"/>
          </a:p>
        </p:txBody>
      </p:sp>
    </p:spTree>
    <p:extLst>
      <p:ext uri="{BB962C8B-B14F-4D97-AF65-F5344CB8AC3E}">
        <p14:creationId xmlns:p14="http://schemas.microsoft.com/office/powerpoint/2010/main" val="329976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Databases</a:t>
            </a:r>
            <a:endParaRPr lang="ru-RU" dirty="0"/>
          </a:p>
        </p:txBody>
      </p:sp>
      <p:sp>
        <p:nvSpPr>
          <p:cNvPr id="3" name="Content Placeholder 2"/>
          <p:cNvSpPr>
            <a:spLocks noGrp="1"/>
          </p:cNvSpPr>
          <p:nvPr>
            <p:ph idx="1"/>
          </p:nvPr>
        </p:nvSpPr>
        <p:spPr/>
        <p:txBody>
          <a:bodyPr>
            <a:noAutofit/>
          </a:bodyPr>
          <a:lstStyle/>
          <a:p>
            <a:pPr marL="180000">
              <a:lnSpc>
                <a:spcPct val="100000"/>
              </a:lnSpc>
              <a:spcBef>
                <a:spcPts val="0"/>
              </a:spcBef>
              <a:buFont typeface="Wingdings" panose="05000000000000000000" pitchFamily="2" charset="2"/>
              <a:buChar char="q"/>
            </a:pPr>
            <a:r>
              <a:rPr lang="en-US" sz="2800" dirty="0"/>
              <a:t>Works on columns</a:t>
            </a:r>
          </a:p>
          <a:p>
            <a:pPr marL="180000">
              <a:lnSpc>
                <a:spcPct val="100000"/>
              </a:lnSpc>
              <a:spcBef>
                <a:spcPts val="0"/>
              </a:spcBef>
              <a:buFont typeface="Wingdings" panose="05000000000000000000" pitchFamily="2" charset="2"/>
              <a:buChar char="q"/>
            </a:pPr>
            <a:r>
              <a:rPr lang="en-US" sz="2800" dirty="0"/>
              <a:t>Values of a column are stored contiguously in column-specific files</a:t>
            </a:r>
          </a:p>
          <a:p>
            <a:pPr marL="180000">
              <a:lnSpc>
                <a:spcPct val="100000"/>
              </a:lnSpc>
              <a:spcBef>
                <a:spcPts val="0"/>
              </a:spcBef>
              <a:buFont typeface="Wingdings" panose="05000000000000000000" pitchFamily="2" charset="2"/>
              <a:buChar char="q"/>
            </a:pPr>
            <a:r>
              <a:rPr lang="en-US" sz="2800" dirty="0"/>
              <a:t>All data in each data file are the same type, so ideal for compression</a:t>
            </a:r>
          </a:p>
          <a:p>
            <a:pPr marL="180000">
              <a:lnSpc>
                <a:spcPct val="100000"/>
              </a:lnSpc>
              <a:spcBef>
                <a:spcPts val="0"/>
              </a:spcBef>
              <a:buFont typeface="Wingdings" panose="05000000000000000000" pitchFamily="2" charset="2"/>
              <a:buChar char="q"/>
            </a:pPr>
            <a:r>
              <a:rPr lang="en-US" sz="2800" dirty="0"/>
              <a:t>High performance on aggregation queries</a:t>
            </a:r>
          </a:p>
          <a:p>
            <a:pPr marL="180000">
              <a:lnSpc>
                <a:spcPct val="100000"/>
              </a:lnSpc>
              <a:spcBef>
                <a:spcPts val="0"/>
              </a:spcBef>
              <a:buFont typeface="Wingdings" panose="05000000000000000000" pitchFamily="2" charset="2"/>
              <a:buChar char="q"/>
            </a:pPr>
            <a:r>
              <a:rPr lang="en-US" sz="2800" dirty="0"/>
              <a:t>Suitable for: customer relationship management (CRM), library card catalogs</a:t>
            </a:r>
            <a:endParaRPr lang="ru-RU" sz="2800" dirty="0"/>
          </a:p>
        </p:txBody>
      </p:sp>
    </p:spTree>
    <p:extLst>
      <p:ext uri="{BB962C8B-B14F-4D97-AF65-F5344CB8AC3E}">
        <p14:creationId xmlns:p14="http://schemas.microsoft.com/office/powerpoint/2010/main" val="198782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endParaRPr lang="ru-RU"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600" dirty="0"/>
              <a:t>Stores data in a graph</a:t>
            </a:r>
          </a:p>
          <a:p>
            <a:pPr>
              <a:buFont typeface="Wingdings" panose="05000000000000000000" pitchFamily="2" charset="2"/>
              <a:buChar char="q"/>
            </a:pPr>
            <a:r>
              <a:rPr lang="en-US" sz="3600" dirty="0"/>
              <a:t>Elegantly represents data in a highly accessible way</a:t>
            </a:r>
          </a:p>
          <a:p>
            <a:pPr>
              <a:buFont typeface="Wingdings" panose="05000000000000000000" pitchFamily="2" charset="2"/>
              <a:buChar char="q"/>
            </a:pPr>
            <a:r>
              <a:rPr lang="en-US" sz="3600" dirty="0"/>
              <a:t>A collection of nodes and edges</a:t>
            </a:r>
          </a:p>
          <a:p>
            <a:pPr>
              <a:buFont typeface="Wingdings" panose="05000000000000000000" pitchFamily="2" charset="2"/>
              <a:buChar char="q"/>
            </a:pPr>
            <a:r>
              <a:rPr lang="en-US" sz="3600" dirty="0"/>
              <a:t>Each node and each edge have unique identifiers</a:t>
            </a:r>
            <a:endParaRPr lang="ru-RU" sz="3600" dirty="0"/>
          </a:p>
        </p:txBody>
      </p:sp>
    </p:spTree>
    <p:extLst>
      <p:ext uri="{BB962C8B-B14F-4D97-AF65-F5344CB8AC3E}">
        <p14:creationId xmlns:p14="http://schemas.microsoft.com/office/powerpoint/2010/main" val="2057453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endParaRPr lang="ru-RU"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a:t>Collection of documents</a:t>
            </a:r>
          </a:p>
          <a:p>
            <a:pPr>
              <a:buFont typeface="Wingdings" panose="05000000000000000000" pitchFamily="2" charset="2"/>
              <a:buChar char="q"/>
            </a:pPr>
            <a:r>
              <a:rPr lang="en-US" sz="2800" dirty="0"/>
              <a:t>Data is stored inside documents</a:t>
            </a:r>
          </a:p>
          <a:p>
            <a:pPr>
              <a:buFont typeface="Wingdings" panose="05000000000000000000" pitchFamily="2" charset="2"/>
              <a:buChar char="q"/>
            </a:pPr>
            <a:r>
              <a:rPr lang="en-US" sz="2800" dirty="0"/>
              <a:t>A document is a key-value collection </a:t>
            </a:r>
          </a:p>
          <a:p>
            <a:pPr>
              <a:buFont typeface="Wingdings" panose="05000000000000000000" pitchFamily="2" charset="2"/>
              <a:buChar char="q"/>
            </a:pPr>
            <a:r>
              <a:rPr lang="en-US" sz="2800" dirty="0"/>
              <a:t>Documents do not typically have a schema, so they are flexible and easy to change</a:t>
            </a:r>
          </a:p>
          <a:p>
            <a:pPr>
              <a:buFont typeface="Wingdings" panose="05000000000000000000" pitchFamily="2" charset="2"/>
              <a:buChar char="q"/>
            </a:pPr>
            <a:r>
              <a:rPr lang="en-US" sz="2800" dirty="0"/>
              <a:t>Documents can contain key-value pairs, arrays of pairs or nested documents</a:t>
            </a:r>
            <a:endParaRPr lang="ru-RU" sz="2800" dirty="0"/>
          </a:p>
        </p:txBody>
      </p:sp>
    </p:spTree>
    <p:extLst>
      <p:ext uri="{BB962C8B-B14F-4D97-AF65-F5344CB8AC3E}">
        <p14:creationId xmlns:p14="http://schemas.microsoft.com/office/powerpoint/2010/main" val="66861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279904" y="411417"/>
            <a:ext cx="6644640" cy="5813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421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760823410"/>
              </p:ext>
            </p:extLst>
          </p:nvPr>
        </p:nvGraphicFramePr>
        <p:xfrm>
          <a:off x="0" y="1353312"/>
          <a:ext cx="12208512" cy="3450336"/>
        </p:xfrm>
        <a:graphic>
          <a:graphicData uri="http://schemas.openxmlformats.org/presentationml/2006/ole">
            <mc:AlternateContent xmlns:mc="http://schemas.openxmlformats.org/markup-compatibility/2006">
              <mc:Choice xmlns:v="urn:schemas-microsoft-com:vml" Requires="v">
                <p:oleObj spid="_x0000_s2054" name="Worksheet" r:id="rId3" imgW="18907145" imgH="5343570" progId="Excel.Sheet.12">
                  <p:embed/>
                </p:oleObj>
              </mc:Choice>
              <mc:Fallback>
                <p:oleObj name="Worksheet" r:id="rId3" imgW="18907145" imgH="5343570" progId="Excel.Sheet.12">
                  <p:embed/>
                  <p:pic>
                    <p:nvPicPr>
                      <p:cNvPr id="0" name=""/>
                      <p:cNvPicPr/>
                      <p:nvPr/>
                    </p:nvPicPr>
                    <p:blipFill>
                      <a:blip r:embed="rId4"/>
                      <a:stretch>
                        <a:fillRect/>
                      </a:stretch>
                    </p:blipFill>
                    <p:spPr>
                      <a:xfrm>
                        <a:off x="0" y="1353312"/>
                        <a:ext cx="12208512" cy="3450336"/>
                      </a:xfrm>
                      <a:prstGeom prst="rect">
                        <a:avLst/>
                      </a:prstGeom>
                    </p:spPr>
                  </p:pic>
                </p:oleObj>
              </mc:Fallback>
            </mc:AlternateContent>
          </a:graphicData>
        </a:graphic>
      </p:graphicFrame>
    </p:spTree>
    <p:extLst>
      <p:ext uri="{BB962C8B-B14F-4D97-AF65-F5344CB8AC3E}">
        <p14:creationId xmlns:p14="http://schemas.microsoft.com/office/powerpoint/2010/main" val="372038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53661"/>
          </a:xfrm>
        </p:spPr>
        <p:txBody>
          <a:bodyPr>
            <a:normAutofit/>
          </a:bodyPr>
          <a:lstStyle/>
          <a:p>
            <a:r>
              <a:rPr lang="en-US" sz="6000" dirty="0"/>
              <a:t>What is NoSQL?</a:t>
            </a:r>
          </a:p>
        </p:txBody>
      </p:sp>
      <p:sp>
        <p:nvSpPr>
          <p:cNvPr id="3" name="Content Placeholder 2"/>
          <p:cNvSpPr>
            <a:spLocks noGrp="1"/>
          </p:cNvSpPr>
          <p:nvPr>
            <p:ph idx="1"/>
          </p:nvPr>
        </p:nvSpPr>
        <p:spPr>
          <a:xfrm>
            <a:off x="1097280" y="1845733"/>
            <a:ext cx="10058400" cy="4404237"/>
          </a:xfrm>
        </p:spPr>
        <p:txBody>
          <a:bodyPr>
            <a:normAutofit/>
          </a:bodyPr>
          <a:lstStyle/>
          <a:p>
            <a:pPr marL="662940" indent="-571500" fontAlgn="base">
              <a:lnSpc>
                <a:spcPct val="100000"/>
              </a:lnSpc>
              <a:spcBef>
                <a:spcPts val="0"/>
              </a:spcBef>
              <a:buFont typeface="Wingdings" panose="05000000000000000000" pitchFamily="2" charset="2"/>
              <a:buChar char="q"/>
            </a:pPr>
            <a:r>
              <a:rPr lang="en-US" sz="3600" dirty="0"/>
              <a:t> NoSQL stands for Not Only SQL	   </a:t>
            </a:r>
          </a:p>
          <a:p>
            <a:pPr marL="662940" indent="-571500" fontAlgn="base">
              <a:lnSpc>
                <a:spcPct val="100000"/>
              </a:lnSpc>
              <a:spcBef>
                <a:spcPts val="0"/>
              </a:spcBef>
              <a:buFont typeface="Wingdings" panose="05000000000000000000" pitchFamily="2" charset="2"/>
              <a:buChar char="q"/>
            </a:pPr>
            <a:r>
              <a:rPr lang="en-US" sz="3600" dirty="0"/>
              <a:t> Non-­relational database management system	   </a:t>
            </a:r>
          </a:p>
          <a:p>
            <a:pPr marL="662940" indent="-571500" fontAlgn="base">
              <a:lnSpc>
                <a:spcPct val="100000"/>
              </a:lnSpc>
              <a:spcBef>
                <a:spcPts val="0"/>
              </a:spcBef>
              <a:buFont typeface="Wingdings" panose="05000000000000000000" pitchFamily="2" charset="2"/>
              <a:buChar char="q"/>
            </a:pPr>
            <a:r>
              <a:rPr lang="en-US" sz="3600" dirty="0"/>
              <a:t> Designed for distributed data stores where very large scale of data storage is needed	   </a:t>
            </a:r>
          </a:p>
          <a:p>
            <a:pPr marL="841248" lvl="1" indent="-457200" fontAlgn="base">
              <a:lnSpc>
                <a:spcPct val="100000"/>
              </a:lnSpc>
              <a:spcBef>
                <a:spcPts val="0"/>
              </a:spcBef>
              <a:buFont typeface="Courier New" panose="02070309020205020404" pitchFamily="49" charset="0"/>
              <a:buChar char="o"/>
            </a:pPr>
            <a:r>
              <a:rPr lang="en-US" sz="3200" dirty="0"/>
              <a:t> may not require a fixed schema </a:t>
            </a:r>
          </a:p>
          <a:p>
            <a:pPr marL="841248" lvl="1" indent="-457200" fontAlgn="base">
              <a:lnSpc>
                <a:spcPct val="100000"/>
              </a:lnSpc>
              <a:spcBef>
                <a:spcPts val="0"/>
              </a:spcBef>
              <a:buFont typeface="Courier New" panose="02070309020205020404" pitchFamily="49" charset="0"/>
              <a:buChar char="o"/>
            </a:pPr>
            <a:r>
              <a:rPr lang="en-US" sz="3200" dirty="0"/>
              <a:t> avoids join operations</a:t>
            </a:r>
          </a:p>
          <a:p>
            <a:pPr marL="841248" lvl="1" indent="-457200" fontAlgn="base">
              <a:lnSpc>
                <a:spcPct val="100000"/>
              </a:lnSpc>
              <a:spcBef>
                <a:spcPts val="0"/>
              </a:spcBef>
              <a:buFont typeface="Courier New" panose="02070309020205020404" pitchFamily="49" charset="0"/>
              <a:buChar char="o"/>
            </a:pPr>
            <a:r>
              <a:rPr lang="en-US" sz="3200" dirty="0"/>
              <a:t> scales horizontally</a:t>
            </a:r>
          </a:p>
          <a:p>
            <a:pPr fontAlgn="base">
              <a:buFont typeface="Wingdings" panose="05000000000000000000" pitchFamily="2" charset="2"/>
              <a:buChar char="§"/>
            </a:pPr>
            <a:endParaRPr lang="en-US" sz="2800" dirty="0"/>
          </a:p>
        </p:txBody>
      </p:sp>
    </p:spTree>
    <p:extLst>
      <p:ext uri="{BB962C8B-B14F-4D97-AF65-F5344CB8AC3E}">
        <p14:creationId xmlns:p14="http://schemas.microsoft.com/office/powerpoint/2010/main" val="277118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63088"/>
          </a:xfrm>
        </p:spPr>
        <p:txBody>
          <a:bodyPr>
            <a:normAutofit/>
          </a:bodyPr>
          <a:lstStyle/>
          <a:p>
            <a:r>
              <a:rPr lang="en-US" sz="5400" dirty="0"/>
              <a:t>Why NoSQL?</a:t>
            </a:r>
          </a:p>
        </p:txBody>
      </p:sp>
      <p:sp>
        <p:nvSpPr>
          <p:cNvPr id="3" name="Content Placeholder 2"/>
          <p:cNvSpPr>
            <a:spLocks noGrp="1"/>
          </p:cNvSpPr>
          <p:nvPr>
            <p:ph idx="1"/>
          </p:nvPr>
        </p:nvSpPr>
        <p:spPr>
          <a:xfrm>
            <a:off x="1097280" y="1737360"/>
            <a:ext cx="10723932" cy="4441944"/>
          </a:xfrm>
        </p:spPr>
        <p:txBody>
          <a:bodyPr>
            <a:noAutofit/>
          </a:bodyPr>
          <a:lstStyle/>
          <a:p>
            <a:pPr lvl="0" indent="-457200" fontAlgn="base">
              <a:lnSpc>
                <a:spcPct val="100000"/>
              </a:lnSpc>
              <a:spcBef>
                <a:spcPts val="0"/>
              </a:spcBef>
              <a:buFont typeface="Wingdings" panose="05000000000000000000" pitchFamily="2" charset="2"/>
              <a:buChar char="q"/>
            </a:pPr>
            <a:r>
              <a:rPr lang="en-US" sz="3200" dirty="0"/>
              <a:t>NoSQL data modeling often starts from the application-­specific queries</a:t>
            </a:r>
            <a:endParaRPr lang="en-US" sz="1200" dirty="0"/>
          </a:p>
          <a:p>
            <a:pPr lvl="1" indent="-457200" fontAlgn="base">
              <a:lnSpc>
                <a:spcPct val="100000"/>
              </a:lnSpc>
              <a:spcBef>
                <a:spcPts val="0"/>
              </a:spcBef>
              <a:buFont typeface="Courier New" panose="02070309020205020404" pitchFamily="49" charset="0"/>
              <a:buChar char="o"/>
            </a:pPr>
            <a:r>
              <a:rPr lang="en-US" sz="2800" dirty="0"/>
              <a:t>Relational modeling: </a:t>
            </a:r>
            <a:r>
              <a:rPr lang="en-US" sz="2800" i="1" dirty="0"/>
              <a:t>“What answers do I have?”	   	   </a:t>
            </a:r>
            <a:endParaRPr lang="en-US" sz="1200" dirty="0"/>
          </a:p>
          <a:p>
            <a:pPr lvl="1" indent="-457200" fontAlgn="base">
              <a:lnSpc>
                <a:spcPct val="100000"/>
              </a:lnSpc>
              <a:spcBef>
                <a:spcPts val="0"/>
              </a:spcBef>
              <a:buFont typeface="Courier New" panose="02070309020205020404" pitchFamily="49" charset="0"/>
              <a:buChar char="o"/>
            </a:pPr>
            <a:r>
              <a:rPr lang="en-US" sz="2800" dirty="0"/>
              <a:t>NoSQL data modeling: </a:t>
            </a:r>
            <a:r>
              <a:rPr lang="en-US" sz="2800" i="1" dirty="0"/>
              <a:t>“What questions do I have?”	</a:t>
            </a:r>
            <a:endParaRPr lang="en-US" sz="1200" dirty="0"/>
          </a:p>
          <a:p>
            <a:pPr lvl="0" indent="-457200" fontAlgn="base">
              <a:lnSpc>
                <a:spcPct val="100000"/>
              </a:lnSpc>
              <a:spcBef>
                <a:spcPts val="0"/>
              </a:spcBef>
              <a:buFont typeface="Wingdings" panose="05000000000000000000" pitchFamily="2" charset="2"/>
              <a:buChar char="q"/>
            </a:pPr>
            <a:r>
              <a:rPr lang="en-US" sz="3200" dirty="0"/>
              <a:t>NoSQL data modeling often requires a deeper understanding of data structures and algorithms than relational database modeling does</a:t>
            </a:r>
          </a:p>
          <a:p>
            <a:pPr lvl="0" indent="-457200" fontAlgn="base">
              <a:lnSpc>
                <a:spcPct val="100000"/>
              </a:lnSpc>
              <a:spcBef>
                <a:spcPts val="0"/>
              </a:spcBef>
              <a:buFont typeface="Wingdings" panose="05000000000000000000" pitchFamily="2" charset="2"/>
              <a:buChar char="q"/>
            </a:pPr>
            <a:r>
              <a:rPr lang="en-US" sz="3200" dirty="0"/>
              <a:t>NoSQL solutions are surprisingly strong for hierarchical or graph-­like data modeling and processing.</a:t>
            </a:r>
          </a:p>
        </p:txBody>
      </p:sp>
    </p:spTree>
    <p:extLst>
      <p:ext uri="{BB962C8B-B14F-4D97-AF65-F5344CB8AC3E}">
        <p14:creationId xmlns:p14="http://schemas.microsoft.com/office/powerpoint/2010/main" val="117651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2298176" y="658485"/>
            <a:ext cx="7641574" cy="5138999"/>
          </a:xfrm>
          <a:prstGeom prst="rect">
            <a:avLst/>
          </a:prstGeom>
        </p:spPr>
      </p:pic>
    </p:spTree>
    <p:extLst>
      <p:ext uri="{BB962C8B-B14F-4D97-AF65-F5344CB8AC3E}">
        <p14:creationId xmlns:p14="http://schemas.microsoft.com/office/powerpoint/2010/main" val="52349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a:t>
            </a:r>
            <a:endParaRPr lang="ru-RU" dirty="0"/>
          </a:p>
        </p:txBody>
      </p:sp>
      <p:sp>
        <p:nvSpPr>
          <p:cNvPr id="3" name="Content Placeholder 2"/>
          <p:cNvSpPr>
            <a:spLocks noGrp="1"/>
          </p:cNvSpPr>
          <p:nvPr>
            <p:ph idx="1"/>
          </p:nvPr>
        </p:nvSpPr>
        <p:spPr/>
        <p:txBody>
          <a:bodyPr/>
          <a:lstStyle/>
          <a:p>
            <a:r>
              <a:rPr lang="en-US" altLang="en-US" b="1" dirty="0"/>
              <a:t>Atomicity</a:t>
            </a:r>
            <a:r>
              <a:rPr lang="en-US" altLang="en-US" dirty="0"/>
              <a:t>: A transaction is an atomic unit of processing; it is either performed in its entirety or not performed at all.</a:t>
            </a:r>
          </a:p>
          <a:p>
            <a:r>
              <a:rPr lang="en-US" altLang="en-US" b="1" dirty="0"/>
              <a:t>Consistency preservation</a:t>
            </a:r>
            <a:r>
              <a:rPr lang="en-US" altLang="en-US" dirty="0"/>
              <a:t>: A correct execution of the transaction must take the database from one consistent state to another.</a:t>
            </a:r>
          </a:p>
          <a:p>
            <a:r>
              <a:rPr lang="en-US" altLang="en-US" b="1" dirty="0"/>
              <a:t>Isolation</a:t>
            </a:r>
            <a:r>
              <a:rPr lang="en-US" altLang="en-US" dirty="0"/>
              <a:t>: A transaction should not make its updates visible to other transactions until it is committed; this property, when enforced strictly, solves the temporary update problem and makes cascading rollbacks of transactions unnecessary </a:t>
            </a:r>
          </a:p>
          <a:p>
            <a:r>
              <a:rPr lang="en-US" altLang="en-US" b="1" dirty="0"/>
              <a:t>Durability or permanency</a:t>
            </a:r>
            <a:r>
              <a:rPr lang="en-US" altLang="en-US" dirty="0"/>
              <a:t>: Once a transaction changes the database and the changes are committed, these changes must never be lost because of subsequent failure.</a:t>
            </a:r>
          </a:p>
          <a:p>
            <a:endParaRPr lang="ru-RU" dirty="0"/>
          </a:p>
        </p:txBody>
      </p:sp>
      <p:sp>
        <p:nvSpPr>
          <p:cNvPr id="4" name="TextBox 3">
            <a:extLst>
              <a:ext uri="{FF2B5EF4-FFF2-40B4-BE49-F238E27FC236}">
                <a16:creationId xmlns:a16="http://schemas.microsoft.com/office/drawing/2014/main" id="{DC7F0096-F6AE-4D45-BD85-F49366C2253E}"/>
              </a:ext>
            </a:extLst>
          </p:cNvPr>
          <p:cNvSpPr txBox="1"/>
          <p:nvPr/>
        </p:nvSpPr>
        <p:spPr>
          <a:xfrm>
            <a:off x="1097280" y="5977468"/>
            <a:ext cx="1931363" cy="307777"/>
          </a:xfrm>
          <a:prstGeom prst="rect">
            <a:avLst/>
          </a:prstGeom>
          <a:noFill/>
        </p:spPr>
        <p:txBody>
          <a:bodyPr wrap="none" rtlCol="0">
            <a:spAutoFit/>
          </a:bodyPr>
          <a:lstStyle/>
          <a:p>
            <a:r>
              <a:rPr lang="en-US" sz="1400" i="1" dirty="0"/>
              <a:t>* from </a:t>
            </a:r>
            <a:r>
              <a:rPr lang="en-US" sz="1400" i="1" dirty="0" err="1"/>
              <a:t>Elmasri</a:t>
            </a:r>
            <a:r>
              <a:rPr lang="en-US" sz="1400" i="1" dirty="0"/>
              <a:t> textbook</a:t>
            </a:r>
          </a:p>
        </p:txBody>
      </p:sp>
    </p:spTree>
    <p:extLst>
      <p:ext uri="{BB962C8B-B14F-4D97-AF65-F5344CB8AC3E}">
        <p14:creationId xmlns:p14="http://schemas.microsoft.com/office/powerpoint/2010/main" val="82373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a:t>
            </a:r>
            <a:endParaRPr lang="ru-RU" dirty="0"/>
          </a:p>
        </p:txBody>
      </p:sp>
      <p:sp>
        <p:nvSpPr>
          <p:cNvPr id="3" name="Content Placeholder 2"/>
          <p:cNvSpPr>
            <a:spLocks noGrp="1"/>
          </p:cNvSpPr>
          <p:nvPr>
            <p:ph idx="1"/>
          </p:nvPr>
        </p:nvSpPr>
        <p:spPr/>
        <p:txBody>
          <a:bodyPr/>
          <a:lstStyle/>
          <a:p>
            <a:r>
              <a:rPr lang="en-US" b="1" dirty="0"/>
              <a:t>Basically Available: </a:t>
            </a:r>
            <a:r>
              <a:rPr lang="en-US" dirty="0"/>
              <a:t>This constraint states that the system does guarantee the availability of the data; there will be a response to any request. But, that response could still be ‘failure’ to obtain the requested data or the data may be in an inconsistent or changing state, much like waiting for a check to clear in your bank account.</a:t>
            </a:r>
          </a:p>
          <a:p>
            <a:r>
              <a:rPr lang="en-US" b="1" dirty="0"/>
              <a:t>Soft state: </a:t>
            </a:r>
            <a:r>
              <a:rPr lang="en-US" dirty="0"/>
              <a:t>The state of the system could change over time, so even during times without input there may be changes going on due to ‘eventual consistency,’ thus the state of the system is always ‘soft.’</a:t>
            </a:r>
          </a:p>
          <a:p>
            <a:r>
              <a:rPr lang="en-US" b="1" dirty="0"/>
              <a:t>Eventual consistency:</a:t>
            </a:r>
            <a:r>
              <a:rPr lang="en-US" dirty="0"/>
              <a:t> The system will </a:t>
            </a:r>
            <a:r>
              <a:rPr lang="en-US" i="1" dirty="0"/>
              <a:t>eventually</a:t>
            </a:r>
            <a:r>
              <a:rPr lang="en-US" dirty="0"/>
              <a:t> become consistent once it stops receiving input. The data will propagate to everywhere it should sooner or later, but the system will continue to receive input and is not checking the consistency of every transaction before it moves onto the next one. </a:t>
            </a:r>
          </a:p>
          <a:p>
            <a:r>
              <a:rPr lang="en-US" sz="1400" i="1" dirty="0"/>
              <a:t>* http://www.dataversity.net/acid-vs-base-the-shifting-ph-of-database-transaction-processing/</a:t>
            </a:r>
            <a:endParaRPr lang="ru-RU" sz="1400" i="1" dirty="0"/>
          </a:p>
        </p:txBody>
      </p:sp>
    </p:spTree>
    <p:extLst>
      <p:ext uri="{BB962C8B-B14F-4D97-AF65-F5344CB8AC3E}">
        <p14:creationId xmlns:p14="http://schemas.microsoft.com/office/powerpoint/2010/main" val="119599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68820"/>
          </a:xfrm>
        </p:spPr>
        <p:txBody>
          <a:bodyPr/>
          <a:lstStyle/>
          <a:p>
            <a:r>
              <a:rPr lang="en-US" dirty="0"/>
              <a:t>Relational         vs.        NoSQL</a:t>
            </a:r>
          </a:p>
        </p:txBody>
      </p:sp>
      <p:sp>
        <p:nvSpPr>
          <p:cNvPr id="5" name="Content Placeholder 4"/>
          <p:cNvSpPr>
            <a:spLocks noGrp="1"/>
          </p:cNvSpPr>
          <p:nvPr>
            <p:ph sz="half" idx="1"/>
          </p:nvPr>
        </p:nvSpPr>
        <p:spPr/>
        <p:txBody>
          <a:bodyPr>
            <a:normAutofit/>
          </a:bodyPr>
          <a:lstStyle/>
          <a:p>
            <a:pPr lvl="0" indent="-365760" fontAlgn="base">
              <a:lnSpc>
                <a:spcPct val="110000"/>
              </a:lnSpc>
              <a:spcBef>
                <a:spcPts val="0"/>
              </a:spcBef>
              <a:buFont typeface="Wingdings" panose="05000000000000000000" pitchFamily="2" charset="2"/>
              <a:buChar char="q"/>
            </a:pPr>
            <a:r>
              <a:rPr lang="en-US" sz="2400" dirty="0"/>
              <a:t>Structured and organized data	      </a:t>
            </a:r>
          </a:p>
          <a:p>
            <a:pPr lvl="0" indent="-365760" fontAlgn="base">
              <a:lnSpc>
                <a:spcPct val="110000"/>
              </a:lnSpc>
              <a:spcBef>
                <a:spcPts val="0"/>
              </a:spcBef>
              <a:buFont typeface="Wingdings" panose="05000000000000000000" pitchFamily="2" charset="2"/>
              <a:buChar char="q"/>
            </a:pPr>
            <a:r>
              <a:rPr lang="en-US" sz="2400" dirty="0"/>
              <a:t>Structured query language (SQL)	</a:t>
            </a:r>
          </a:p>
          <a:p>
            <a:pPr lvl="0" indent="-365760" fontAlgn="base">
              <a:lnSpc>
                <a:spcPct val="110000"/>
              </a:lnSpc>
              <a:spcBef>
                <a:spcPts val="0"/>
              </a:spcBef>
              <a:buFont typeface="Wingdings" panose="05000000000000000000" pitchFamily="2" charset="2"/>
              <a:buChar char="q"/>
            </a:pPr>
            <a:r>
              <a:rPr lang="en-US" sz="2400" dirty="0"/>
              <a:t>Data and its relationships are stored in separate tables.	   	   </a:t>
            </a:r>
          </a:p>
          <a:p>
            <a:pPr lvl="0" indent="-365760" fontAlgn="base">
              <a:lnSpc>
                <a:spcPct val="110000"/>
              </a:lnSpc>
              <a:spcBef>
                <a:spcPts val="0"/>
              </a:spcBef>
              <a:buFont typeface="Wingdings" panose="05000000000000000000" pitchFamily="2" charset="2"/>
              <a:buChar char="q"/>
            </a:pPr>
            <a:r>
              <a:rPr lang="en-US" sz="2400" dirty="0"/>
              <a:t>Data Manipulation Language, Data Definition Language	   	  	</a:t>
            </a:r>
          </a:p>
          <a:p>
            <a:pPr indent="-365760">
              <a:lnSpc>
                <a:spcPct val="110000"/>
              </a:lnSpc>
              <a:spcBef>
                <a:spcPts val="0"/>
              </a:spcBef>
              <a:buFont typeface="Wingdings" panose="05000000000000000000" pitchFamily="2" charset="2"/>
              <a:buChar char="q"/>
            </a:pPr>
            <a:r>
              <a:rPr lang="en-US" sz="2400" dirty="0"/>
              <a:t>ACID transaction properties</a:t>
            </a:r>
          </a:p>
        </p:txBody>
      </p:sp>
      <p:sp>
        <p:nvSpPr>
          <p:cNvPr id="6" name="Content Placeholder 5"/>
          <p:cNvSpPr>
            <a:spLocks noGrp="1"/>
          </p:cNvSpPr>
          <p:nvPr>
            <p:ph sz="half" idx="2"/>
          </p:nvPr>
        </p:nvSpPr>
        <p:spPr/>
        <p:txBody>
          <a:bodyPr>
            <a:normAutofit/>
          </a:bodyPr>
          <a:lstStyle/>
          <a:p>
            <a:pPr lvl="0" fontAlgn="base">
              <a:lnSpc>
                <a:spcPct val="100000"/>
              </a:lnSpc>
              <a:spcBef>
                <a:spcPts val="0"/>
              </a:spcBef>
              <a:buFont typeface="Wingdings" panose="05000000000000000000" pitchFamily="2" charset="2"/>
              <a:buChar char="q"/>
            </a:pPr>
            <a:r>
              <a:rPr lang="en-US" sz="2400" dirty="0"/>
              <a:t> No declarative query language	   </a:t>
            </a:r>
          </a:p>
          <a:p>
            <a:pPr lvl="0" fontAlgn="base">
              <a:lnSpc>
                <a:spcPct val="100000"/>
              </a:lnSpc>
              <a:spcBef>
                <a:spcPts val="0"/>
              </a:spcBef>
              <a:buFont typeface="Wingdings" panose="05000000000000000000" pitchFamily="2" charset="2"/>
              <a:buChar char="q"/>
            </a:pPr>
            <a:r>
              <a:rPr lang="en-US" sz="2400" dirty="0"/>
              <a:t> No predefined schema	   	   </a:t>
            </a:r>
          </a:p>
          <a:p>
            <a:pPr lvl="0" fontAlgn="base">
              <a:lnSpc>
                <a:spcPct val="100000"/>
              </a:lnSpc>
              <a:spcBef>
                <a:spcPts val="0"/>
              </a:spcBef>
              <a:buFont typeface="Wingdings" panose="05000000000000000000" pitchFamily="2" charset="2"/>
              <a:buChar char="q"/>
            </a:pPr>
            <a:r>
              <a:rPr lang="en-US" sz="2400" dirty="0"/>
              <a:t> Key-­Value Pair Store, Column Store, Document Store, Graph databases	   </a:t>
            </a:r>
          </a:p>
          <a:p>
            <a:pPr lvl="0" fontAlgn="base">
              <a:lnSpc>
                <a:spcPct val="100000"/>
              </a:lnSpc>
              <a:spcBef>
                <a:spcPts val="0"/>
              </a:spcBef>
              <a:buFont typeface="Wingdings" panose="05000000000000000000" pitchFamily="2" charset="2"/>
              <a:buChar char="q"/>
            </a:pPr>
            <a:r>
              <a:rPr lang="en-US" sz="2400" dirty="0"/>
              <a:t> Eventual consistency (BASE)	   </a:t>
            </a:r>
          </a:p>
          <a:p>
            <a:pPr>
              <a:lnSpc>
                <a:spcPct val="100000"/>
              </a:lnSpc>
              <a:spcBef>
                <a:spcPts val="0"/>
              </a:spcBef>
              <a:buFont typeface="Wingdings" panose="05000000000000000000" pitchFamily="2" charset="2"/>
              <a:buChar char="q"/>
            </a:pPr>
            <a:r>
              <a:rPr lang="en-US" sz="2400" dirty="0"/>
              <a:t> Unstructured and unpredictable data</a:t>
            </a:r>
          </a:p>
          <a:p>
            <a:pPr>
              <a:lnSpc>
                <a:spcPct val="100000"/>
              </a:lnSpc>
              <a:spcBef>
                <a:spcPts val="0"/>
              </a:spcBef>
              <a:buFont typeface="Wingdings" panose="05000000000000000000" pitchFamily="2" charset="2"/>
              <a:buChar char="q"/>
            </a:pPr>
            <a:r>
              <a:rPr lang="en-US" sz="2400" dirty="0"/>
              <a:t> Prioritizes high performance, high availability and scalability	 </a:t>
            </a:r>
          </a:p>
        </p:txBody>
      </p:sp>
    </p:spTree>
    <p:extLst>
      <p:ext uri="{BB962C8B-B14F-4D97-AF65-F5344CB8AC3E}">
        <p14:creationId xmlns:p14="http://schemas.microsoft.com/office/powerpoint/2010/main" val="343769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CAP Theorem</a:t>
            </a:r>
          </a:p>
        </p:txBody>
      </p:sp>
      <p:sp>
        <p:nvSpPr>
          <p:cNvPr id="6" name="Content Placeholder 5"/>
          <p:cNvSpPr>
            <a:spLocks noGrp="1"/>
          </p:cNvSpPr>
          <p:nvPr>
            <p:ph idx="1"/>
          </p:nvPr>
        </p:nvSpPr>
        <p:spPr/>
        <p:txBody>
          <a:bodyPr>
            <a:normAutofit lnSpcReduction="10000"/>
          </a:bodyPr>
          <a:lstStyle/>
          <a:p>
            <a:pPr marL="274320" lvl="0" indent="-457200" fontAlgn="base">
              <a:lnSpc>
                <a:spcPct val="100000"/>
              </a:lnSpc>
              <a:spcBef>
                <a:spcPts val="0"/>
              </a:spcBef>
              <a:buFont typeface="Wingdings" panose="05000000000000000000" pitchFamily="2" charset="2"/>
              <a:buChar char="q"/>
            </a:pPr>
            <a:r>
              <a:rPr lang="en-US" sz="3200" u="sng" dirty="0"/>
              <a:t>Consistency</a:t>
            </a:r>
            <a:r>
              <a:rPr lang="en-US" sz="3200" dirty="0"/>
              <a:t>:  Data in the database remains consistent after the execution of an operation, e.g., after an update operation, all clients see the same data </a:t>
            </a:r>
          </a:p>
          <a:p>
            <a:pPr marL="274320" lvl="0" indent="-457200" fontAlgn="base">
              <a:lnSpc>
                <a:spcPct val="100000"/>
              </a:lnSpc>
              <a:spcBef>
                <a:spcPts val="0"/>
              </a:spcBef>
              <a:buFont typeface="Wingdings" panose="05000000000000000000" pitchFamily="2" charset="2"/>
              <a:buChar char="q"/>
            </a:pPr>
            <a:r>
              <a:rPr lang="en-US" sz="3200" u="sng" dirty="0"/>
              <a:t>Availability</a:t>
            </a:r>
            <a:r>
              <a:rPr lang="en-US" sz="3200" dirty="0"/>
              <a:t>:  System is always up; no downtime</a:t>
            </a:r>
          </a:p>
          <a:p>
            <a:pPr marL="274320" indent="-457200">
              <a:lnSpc>
                <a:spcPct val="100000"/>
              </a:lnSpc>
              <a:spcBef>
                <a:spcPts val="0"/>
              </a:spcBef>
              <a:buFont typeface="Wingdings" panose="05000000000000000000" pitchFamily="2" charset="2"/>
              <a:buChar char="q"/>
            </a:pPr>
            <a:r>
              <a:rPr lang="en-US" sz="3200" u="sng" dirty="0"/>
              <a:t>Partition Tolerance</a:t>
            </a:r>
            <a:r>
              <a:rPr lang="en-US" sz="3200" dirty="0"/>
              <a:t>:  System continues to function even if the communication between the distributed servers is unreliable</a:t>
            </a:r>
          </a:p>
          <a:p>
            <a:pPr marL="274320" indent="-457200">
              <a:lnSpc>
                <a:spcPct val="100000"/>
              </a:lnSpc>
              <a:spcBef>
                <a:spcPts val="0"/>
              </a:spcBef>
              <a:buFont typeface="Wingdings" panose="05000000000000000000" pitchFamily="2" charset="2"/>
              <a:buChar char="q"/>
            </a:pPr>
            <a:r>
              <a:rPr lang="en-US" sz="3200" i="1" dirty="0"/>
              <a:t>CAP Theorem</a:t>
            </a:r>
            <a:r>
              <a:rPr lang="en-US" sz="3200" dirty="0"/>
              <a:t> says no distributed system can provide all 3</a:t>
            </a:r>
          </a:p>
        </p:txBody>
      </p:sp>
    </p:spTree>
    <p:extLst>
      <p:ext uri="{BB962C8B-B14F-4D97-AF65-F5344CB8AC3E}">
        <p14:creationId xmlns:p14="http://schemas.microsoft.com/office/powerpoint/2010/main" val="164389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2510663" y="261303"/>
            <a:ext cx="6974713" cy="6007452"/>
          </a:xfrm>
          <a:prstGeom prst="rect">
            <a:avLst/>
          </a:prstGeom>
        </p:spPr>
      </p:pic>
    </p:spTree>
    <p:extLst>
      <p:ext uri="{BB962C8B-B14F-4D97-AF65-F5344CB8AC3E}">
        <p14:creationId xmlns:p14="http://schemas.microsoft.com/office/powerpoint/2010/main" val="32943757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1496</TotalTime>
  <Words>448</Words>
  <Application>Microsoft Office PowerPoint</Application>
  <PresentationFormat>Widescreen</PresentationFormat>
  <Paragraphs>80</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Calibri</vt:lpstr>
      <vt:lpstr>Calibri Light</vt:lpstr>
      <vt:lpstr>Courier New</vt:lpstr>
      <vt:lpstr>Wingdings</vt:lpstr>
      <vt:lpstr>Retrospect</vt:lpstr>
      <vt:lpstr>Worksheet</vt:lpstr>
      <vt:lpstr>Introduction to NoSQL</vt:lpstr>
      <vt:lpstr>What is NoSQL?</vt:lpstr>
      <vt:lpstr>Why NoSQL?</vt:lpstr>
      <vt:lpstr>PowerPoint Presentation</vt:lpstr>
      <vt:lpstr>ACID</vt:lpstr>
      <vt:lpstr>BASE</vt:lpstr>
      <vt:lpstr>Relational         vs.        NoSQL</vt:lpstr>
      <vt:lpstr>CAP Theorem</vt:lpstr>
      <vt:lpstr>PowerPoint Presentation</vt:lpstr>
      <vt:lpstr>Pros and cons of NoSQL</vt:lpstr>
      <vt:lpstr>Types of NoSQL Databases</vt:lpstr>
      <vt:lpstr>PowerPoint Presentation</vt:lpstr>
      <vt:lpstr>Key-Value Pair Databases</vt:lpstr>
      <vt:lpstr>Column Databases</vt:lpstr>
      <vt:lpstr>Graph Databases</vt:lpstr>
      <vt:lpstr>Document Databases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Mona Rizvi</dc:creator>
  <cp:lastModifiedBy>Mona Rizvi</cp:lastModifiedBy>
  <cp:revision>19</cp:revision>
  <dcterms:created xsi:type="dcterms:W3CDTF">2016-11-13T17:58:07Z</dcterms:created>
  <dcterms:modified xsi:type="dcterms:W3CDTF">2019-10-30T07:20:21Z</dcterms:modified>
</cp:coreProperties>
</file>