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0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9CFE715-6C2E-411C-A8E3-3FFE1D5FA15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7010C5-F4BE-4FDE-B112-0C69DFF726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A5921CB-05A0-4344-B6B2-F7BA3348514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0FE6E6-1259-46C2-83FD-860D48C617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://www.dropbox.com/s/eyqcaqmulz5tlyx/Robomongo-0.8.4-i386.zip?dl=0" TargetMode="External"/><Relationship Id="rId2" Type="http://schemas.openxmlformats.org/officeDocument/2006/relationships/hyperlink" Target="http://www.dropbox.com/s/eyqcaqmulz5tlyx/Robomongo-0.8.4-i386.zip?dl=0" TargetMode="External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www.owasp.org/index.php/SQL_Injection" TargetMode="External"/><Relationship Id="rId2" Type="http://schemas.openxmlformats.org/officeDocument/2006/relationships/hyperlink" Target="https://www.owasp.org/index.php/SQL_Injection" TargetMode="External"/><Relationship Id="rId3" Type="http://schemas.openxmlformats.org/officeDocument/2006/relationships/hyperlink" Target="https://www.owasp.org/index.php/SQL_Injection" TargetMode="External"/><Relationship Id="rId4" Type="http://schemas.openxmlformats.org/officeDocument/2006/relationships/hyperlink" Target="https://www.owasp.org/index.php/Testing_for_NoSQL_injection" TargetMode="External"/><Relationship Id="rId5" Type="http://schemas.openxmlformats.org/officeDocument/2006/relationships/hyperlink" Target="https://www.owasp.org/index.php/Testing_for_NoSQL_injection" TargetMode="External"/><Relationship Id="rId6" Type="http://schemas.openxmlformats.org/officeDocument/2006/relationships/hyperlink" Target="https://www.owasp.org/index.php/XML_External_Entity_(XXE)_Processing" TargetMode="External"/><Relationship Id="rId7" Type="http://schemas.openxmlformats.org/officeDocument/2006/relationships/hyperlink" Target="https://www.owasp.org/index.php/XML_External_Entity_(XXE)_Processing" TargetMode="External"/><Relationship Id="rId8" Type="http://schemas.openxmlformats.org/officeDocument/2006/relationships/hyperlink" Target="http://haacked.com/archive/2008/11/20/anatomy-of-a-subtle-json-vulnerability.aspx/" TargetMode="External"/><Relationship Id="rId9" Type="http://schemas.openxmlformats.org/officeDocument/2006/relationships/hyperlink" Target="http://haacked.com/archive/2008/11/20/anatomy-of-a-subtle-json-vulnerability.aspx/" TargetMode="External"/><Relationship Id="rId10" Type="http://schemas.openxmlformats.org/officeDocument/2006/relationships/image" Target="../media/image30.jpeg"/><Relationship Id="rId1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200400"/>
            <a:ext cx="6400440" cy="243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</a:rPr>
              <a:t>Big Data and NoSQL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Assylbek Almaganbetov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Aibek Aldabergenov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Parsing and Transporting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Content Placeholder 3" descr=""/>
          <p:cNvPicPr/>
          <p:nvPr/>
        </p:nvPicPr>
        <p:blipFill>
          <a:blip r:embed="rId1"/>
          <a:stretch/>
        </p:blipFill>
        <p:spPr>
          <a:xfrm>
            <a:off x="2438280" y="1523880"/>
            <a:ext cx="3800520" cy="419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SQL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Content Placeholder 3" descr=""/>
          <p:cNvPicPr/>
          <p:nvPr/>
        </p:nvPicPr>
        <p:blipFill>
          <a:blip r:embed="rId1"/>
          <a:stretch/>
        </p:blipFill>
        <p:spPr>
          <a:xfrm>
            <a:off x="1600200" y="1219320"/>
            <a:ext cx="603432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SQL Characteristics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stored in columns and tables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Relationships represented by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Manipulation Language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Definition Language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Transactions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Transactions - ACID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Atomic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– All of the work in a transaction completes (commit) or none of it completes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Consistent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– A transaction transforms the database from one consistent state to another consistent state. Consistency is defined in terms of constraints.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Isolated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– The results of any changes made during a transaction are not visible until the transaction has committed.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Durable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– The results of a committed transaction survive failures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39560" y="2133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NoSQL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-384840" y="3962520"/>
            <a:ext cx="101649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database administrator walks into a NoSQL bar,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turns and leaves because she couldn't find a table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523880"/>
            <a:ext cx="8229240" cy="406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Wide variety of different database technologies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Developed in response to a rise in the volume of data stored about users, objects and products, the frequency in which this data is accessed, and performance and processing needs.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Active development since 2008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NoSQL (Not Only SQL)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NoSQL Characteristics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 relational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Schema-less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Queries need to return answers quick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Mostly query – few updates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Asynchronous Inserts &amp; Updates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Open-source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Transactions - BASE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Basically Available, Soft State, Eventually Consistent – </a:t>
            </a: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Availability over Consistency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Weak consistency – stale data OK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Approximate answers - OK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Availability first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Best effort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Simpler and faster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Why NoSQL?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High-concurrency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Large volumes of structured, semi-structured, and unstructured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Object-oriented programming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Low-cost hardware requirements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(horizontal scaling with 1000s of computers)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practice: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 not need to be Google or have “big”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NoSQL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Document databases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pair each key with a complex data structure (document). Documents can contain many different key-value pairs, or key-array pairs, or even nested documents.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Graph stores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are used to store information about networks, such as social connections.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Key-value stores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are the simplest NoSQL databases. Every single item in the database is stored as an attribute name (or "key"), together with its value.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Wide-column stores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are optimized for queries over large datasets, and store columns of data together, instead of rows.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BIG”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Any collection of large and complex data sets that are difficult to process.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Nowadays, it may mean data that is too large to be placed in a relational database and…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requires massively parallel software running on tens, hundreds, or even thousands of servers.” (Jacobs, A. 2009)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Web Scale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Web-scale describes the tendency of modern architectures to grow at (far-)greater-than-linear rates.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Systems that claim to be Web-scale are able to handle rapid growth efficiently and not have bottlenecks that require re-architecting at critical moments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RDBMS            NoSQL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Content Placeholder 3" descr=""/>
          <p:cNvPicPr/>
          <p:nvPr/>
        </p:nvPicPr>
        <p:blipFill>
          <a:blip r:embed="rId1"/>
          <a:stretch/>
        </p:blipFill>
        <p:spPr>
          <a:xfrm>
            <a:off x="990720" y="1295280"/>
            <a:ext cx="728604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to choose?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Content Placeholder 3" descr=""/>
          <p:cNvPicPr/>
          <p:nvPr/>
        </p:nvPicPr>
        <p:blipFill>
          <a:blip r:embed="rId1"/>
          <a:stretch/>
        </p:blipFill>
        <p:spPr>
          <a:xfrm>
            <a:off x="203040" y="1905120"/>
            <a:ext cx="8940600" cy="33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Using different DBs for different storage requirements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228600" y="1552680"/>
            <a:ext cx="8610120" cy="44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SQL and NoSQL API in MySQL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Content Placeholder 3" descr=""/>
          <p:cNvPicPr/>
          <p:nvPr/>
        </p:nvPicPr>
        <p:blipFill>
          <a:blip r:embed="rId1"/>
          <a:stretch/>
        </p:blipFill>
        <p:spPr>
          <a:xfrm>
            <a:off x="990720" y="1828800"/>
            <a:ext cx="673380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Limitations of NoSQL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Poor Customer Support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single API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predefined schema/Flexibility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Need to know OOP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1706040" y="152280"/>
            <a:ext cx="7284960" cy="64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Document-oriented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Dynamic schema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Uses BSON (Binary JSON)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High performance, high availability, and automatic scaling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Open-source (created in 2009)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762120" y="304920"/>
            <a:ext cx="3866760" cy="110448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Horizontal Scaling (Sharding)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3048120" y="1295280"/>
            <a:ext cx="5643720" cy="54097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609480" y="1752480"/>
            <a:ext cx="411444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Shard is an independent DB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Together form one single logical DB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3048120" y="3494520"/>
            <a:ext cx="6095520" cy="3047400"/>
          </a:xfrm>
          <a:prstGeom prst="rect">
            <a:avLst/>
          </a:prstGeom>
          <a:ln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2"/>
          <a:stretch/>
        </p:blipFill>
        <p:spPr>
          <a:xfrm>
            <a:off x="1219320" y="1437120"/>
            <a:ext cx="6897960" cy="205704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Document and Collection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Who has Big data?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Governments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Intelligence agencies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Estimated capacity of NSA Data Center in Utah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3-12 EB = 3-12 million terabytes (2013)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Science and Research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Private Sector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Ebay.com had nearly 90 PB of customer data in 2013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Content Placeholder 5" descr=""/>
          <p:cNvPicPr/>
          <p:nvPr/>
        </p:nvPicPr>
        <p:blipFill>
          <a:blip r:embed="rId1"/>
          <a:stretch/>
        </p:blipFill>
        <p:spPr>
          <a:xfrm>
            <a:off x="1143000" y="228600"/>
            <a:ext cx="7848360" cy="619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Content Placeholder 3" descr=""/>
          <p:cNvPicPr/>
          <p:nvPr/>
        </p:nvPicPr>
        <p:blipFill>
          <a:blip r:embed="rId1"/>
          <a:stretch/>
        </p:blipFill>
        <p:spPr>
          <a:xfrm>
            <a:off x="1066680" y="380880"/>
            <a:ext cx="7743960" cy="59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Collections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Content Placeholder 3" descr=""/>
          <p:cNvPicPr/>
          <p:nvPr/>
        </p:nvPicPr>
        <p:blipFill>
          <a:blip r:embed="rId1"/>
          <a:stretch/>
        </p:blipFill>
        <p:spPr>
          <a:xfrm>
            <a:off x="533520" y="1676520"/>
            <a:ext cx="8308080" cy="38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Insert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Content Placeholder 3" descr=""/>
          <p:cNvPicPr/>
          <p:nvPr/>
        </p:nvPicPr>
        <p:blipFill>
          <a:blip r:embed="rId1"/>
          <a:stretch/>
        </p:blipFill>
        <p:spPr>
          <a:xfrm>
            <a:off x="304920" y="2133720"/>
            <a:ext cx="8565480" cy="24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Update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Content Placeholder 3" descr=""/>
          <p:cNvPicPr/>
          <p:nvPr/>
        </p:nvPicPr>
        <p:blipFill>
          <a:blip r:embed="rId1"/>
          <a:stretch/>
        </p:blipFill>
        <p:spPr>
          <a:xfrm>
            <a:off x="1219320" y="1752480"/>
            <a:ext cx="6327360" cy="361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Delete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Content Placeholder 3" descr=""/>
          <p:cNvPicPr/>
          <p:nvPr/>
        </p:nvPicPr>
        <p:blipFill>
          <a:blip r:embed="rId1"/>
          <a:stretch/>
        </p:blipFill>
        <p:spPr>
          <a:xfrm>
            <a:off x="762120" y="2514600"/>
            <a:ext cx="7449840" cy="20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Logical and Comparison Queries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Content Placeholder 4" descr=""/>
          <p:cNvPicPr/>
          <p:nvPr/>
        </p:nvPicPr>
        <p:blipFill>
          <a:blip r:embed="rId1"/>
          <a:stretch/>
        </p:blipFill>
        <p:spPr>
          <a:xfrm>
            <a:off x="1523880" y="1676520"/>
            <a:ext cx="6233760" cy="37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Logical and Comparison Queries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Content Placeholder 3" descr=""/>
          <p:cNvPicPr/>
          <p:nvPr/>
        </p:nvPicPr>
        <p:blipFill>
          <a:blip r:embed="rId1"/>
          <a:stretch/>
        </p:blipFill>
        <p:spPr>
          <a:xfrm>
            <a:off x="533520" y="2286000"/>
            <a:ext cx="8021520" cy="286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Content Placeholder 3" descr=""/>
          <p:cNvPicPr/>
          <p:nvPr/>
        </p:nvPicPr>
        <p:blipFill>
          <a:blip r:embed="rId1"/>
          <a:stretch/>
        </p:blipFill>
        <p:spPr>
          <a:xfrm>
            <a:off x="533520" y="1676520"/>
            <a:ext cx="822924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Content Placeholder 3" descr=""/>
          <p:cNvPicPr/>
          <p:nvPr/>
        </p:nvPicPr>
        <p:blipFill>
          <a:blip r:embed="rId1"/>
          <a:stretch/>
        </p:blipFill>
        <p:spPr>
          <a:xfrm>
            <a:off x="2057400" y="457200"/>
            <a:ext cx="6324120" cy="580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RDBMS and Big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problem is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efficient transaction processing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storing  some 6,750,000-row 10-column table (getting the data in)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updating, searching, retrieving small information in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problem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Analyzing (getting the data out)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Having the answers in seconds or minutes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Content Placeholder 4" descr=""/>
          <p:cNvPicPr/>
          <p:nvPr/>
        </p:nvPicPr>
        <p:blipFill>
          <a:blip r:embed="rId1"/>
          <a:stretch/>
        </p:blipFill>
        <p:spPr>
          <a:xfrm>
            <a:off x="365040" y="2057400"/>
            <a:ext cx="8702280" cy="1038960"/>
          </a:xfrm>
          <a:prstGeom prst="rect">
            <a:avLst/>
          </a:prstGeom>
          <a:ln>
            <a:noFill/>
          </a:ln>
        </p:spPr>
      </p:pic>
      <p:pic>
        <p:nvPicPr>
          <p:cNvPr id="161" name="Picture 5" descr=""/>
          <p:cNvPicPr/>
          <p:nvPr/>
        </p:nvPicPr>
        <p:blipFill>
          <a:blip r:embed="rId2"/>
          <a:stretch/>
        </p:blipFill>
        <p:spPr>
          <a:xfrm>
            <a:off x="380880" y="4343400"/>
            <a:ext cx="8757000" cy="129492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-740160" y="1219320"/>
            <a:ext cx="106038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Adds an entry with fields name and semester. </a:t>
            </a:r>
            <a:br/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Because we don’t specify _id (primary key) it will be automatically created by DB.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-606600" y="3211200"/>
            <a:ext cx="89668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Finds the first entry which matches this key-value (name -&gt; “Bob”).  </a:t>
            </a:r>
            <a:br/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Updates these fields if they exist or creates them if they don’t.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Content Placeholder 3" descr=""/>
          <p:cNvPicPr/>
          <p:nvPr/>
        </p:nvPicPr>
        <p:blipFill>
          <a:blip r:embed="rId1"/>
          <a:stretch/>
        </p:blipFill>
        <p:spPr>
          <a:xfrm>
            <a:off x="380880" y="2057400"/>
            <a:ext cx="8632080" cy="990360"/>
          </a:xfrm>
          <a:prstGeom prst="rect">
            <a:avLst/>
          </a:prstGeom>
          <a:ln>
            <a:noFill/>
          </a:ln>
        </p:spPr>
      </p:pic>
      <p:pic>
        <p:nvPicPr>
          <p:cNvPr id="166" name="Picture 4" descr=""/>
          <p:cNvPicPr/>
          <p:nvPr/>
        </p:nvPicPr>
        <p:blipFill>
          <a:blip r:embed="rId2"/>
          <a:stretch/>
        </p:blipFill>
        <p:spPr>
          <a:xfrm>
            <a:off x="399960" y="4343400"/>
            <a:ext cx="8731440" cy="99036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-606600" y="1219320"/>
            <a:ext cx="89668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Finds the first entry which matches this key-value (name -&gt; “Bob”).  </a:t>
            </a:r>
            <a:br/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Removes this field if it exists or nothing otherwise.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-459360" y="3429000"/>
            <a:ext cx="89748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Finds all the entries which matches this key-value (name -&gt; “Bob”).  </a:t>
            </a:r>
            <a:br/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Displays the _id (primary key) and grades fields.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 in MongoDB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Content Placeholder 4" descr=""/>
          <p:cNvPicPr/>
          <p:nvPr/>
        </p:nvPicPr>
        <p:blipFill>
          <a:blip r:embed="rId1"/>
          <a:stretch/>
        </p:blipFill>
        <p:spPr>
          <a:xfrm>
            <a:off x="304920" y="1600200"/>
            <a:ext cx="8632800" cy="388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Robomongo – MongoDB client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Runs on Windows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Download it here: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www.dropbox.com/s/eyqcaqmulz5tlyx/Robomongo-0.8.4-i386.zip?dl=0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Unzip it and execute Robomongo.exe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Keep Security in Mind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SQL Injection </a:t>
            </a:r>
            <a:br/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://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www.owasp.org/index.php/SQL_Injection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NoSQL Injection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https://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www.owasp.org/index.php/Testing_for_NoSQL_injection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XML Parsing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6"/>
              </a:rPr>
              <a:t>https://www.owasp.org/index.php/XML_External_Entity_%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7"/>
              </a:rPr>
              <a:t>28XXE%29_Processing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JSON Arrays</a:t>
            </a:r>
            <a:br/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8"/>
              </a:rPr>
              <a:t>http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9"/>
              </a:rPr>
              <a:t>://haacked.com/archive/2008/11/20/anatomy-of-a-subtle-json-vulnerability.aspx/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Picture 3" descr=""/>
          <p:cNvPicPr/>
          <p:nvPr/>
        </p:nvPicPr>
        <p:blipFill>
          <a:blip r:embed="rId10"/>
          <a:stretch/>
        </p:blipFill>
        <p:spPr>
          <a:xfrm>
            <a:off x="7772400" y="1066680"/>
            <a:ext cx="837720" cy="110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Works used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http://en.wikipedia.org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http://docs.mongodb.com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http://db-engines.com/en/ranking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http://queue.acm.org/detail.cfm?id=1563874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http://www.itnews.com.au/News/342615,inside-ebay8217s-90pb-data-warehouse.aspx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http://venublog.com/2012/11/30/typical-big-data-architecture/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http://www.statsoft.com/textbook/data-mining-techniques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Big Data Characteristics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Usually has some trend/correlation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Usually repeated observations over time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number of distinct elements in a set tends to be much smaller than the total number of elements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What happened?” </a:t>
            </a:r>
            <a:br/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“Why did it happen?” </a:t>
            </a:r>
            <a:br/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“What’s going to happen next?”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Big Data != Data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Analytic process designed to explore data </a:t>
            </a:r>
            <a:br/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(big data)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in search of consistent patterns between variables, and then to validate the findings by applying the detected patterns to new subsets of data.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ultimate goal of data mining is prediction.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eXtensible Markup Language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was designed to describe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software- and hardware-independent tool for carrying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uses tags and elements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XML Schema (W3C)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Specifies how to formally describe the elements in an XML document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Office Open XML (.docx, .xlsx, .pptx)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Parsing and Transporting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Content Placeholder 3" descr=""/>
          <p:cNvPicPr/>
          <p:nvPr/>
        </p:nvPicPr>
        <p:blipFill>
          <a:blip r:embed="rId1"/>
          <a:stretch/>
        </p:blipFill>
        <p:spPr>
          <a:xfrm>
            <a:off x="2209680" y="1447920"/>
            <a:ext cx="5124240" cy="466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JSON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JavaScript Object Notation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language-independent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designed as an alternative to XML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often used with AJAX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Types: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Number, String, Boolean, Array, Object, null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JSON Schema was created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Application>LibreOffice/6.0.7.3$Linux_X86_64 LibreOffice_project/00m0$Build-3</Application>
  <Words>664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Assylbek Almaganbetov</dc:creator>
  <dc:description/>
  <dc:language>en-US</dc:language>
  <cp:lastModifiedBy/>
  <dcterms:modified xsi:type="dcterms:W3CDTF">2019-11-01T12:58:30Z</dcterms:modified>
  <cp:revision>256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