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8"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1"/>
    <p:restoredTop sz="94544"/>
  </p:normalViewPr>
  <p:slideViewPr>
    <p:cSldViewPr snapToGrid="0" snapToObjects="1">
      <p:cViewPr>
        <p:scale>
          <a:sx n="100" d="100"/>
          <a:sy n="100" d="100"/>
        </p:scale>
        <p:origin x="560"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 xmlns:a16="http://schemas.microsoft.com/office/drawing/2014/main" id="{8B47396E-85E9-4C22-A1FE-A1F9DE13EA82}"/>
              </a:ext>
            </a:extLst>
          </p:cNvPr>
          <p:cNvPicPr>
            <a:picLocks noChangeAspect="1"/>
          </p:cNvPicPr>
          <p:nvPr/>
        </p:nvPicPr>
        <p:blipFill>
          <a:blip r:embed="rId2">
            <a:extLst/>
          </a:blip>
          <a:stretch>
            <a:fillRect/>
          </a:stretch>
        </p:blipFill>
        <p:spPr>
          <a:xfrm>
            <a:off x="10217921" y="-22330"/>
            <a:ext cx="1439440" cy="846055"/>
          </a:xfrm>
          <a:prstGeom prst="rect">
            <a:avLst/>
          </a:prstGeom>
          <a:ln w="12700">
            <a:miter lim="400000"/>
          </a:ln>
        </p:spPr>
      </p:pic>
      <p:sp>
        <p:nvSpPr>
          <p:cNvPr id="533" name="Slide title"/>
          <p:cNvSpPr txBox="1">
            <a:spLocks noGrp="1"/>
          </p:cNvSpPr>
          <p:nvPr>
            <p:ph type="body" idx="13"/>
          </p:nvPr>
        </p:nvSpPr>
        <p:spPr>
          <a:xfrm>
            <a:off x="254000" y="186374"/>
            <a:ext cx="9599127" cy="521223"/>
          </a:xfrm>
          <a:prstGeom prst="rect">
            <a:avLst/>
          </a:prstGeom>
        </p:spPr>
        <p:txBody>
          <a:bodyPr/>
          <a:lstStyle/>
          <a:p>
            <a:r>
              <a:rPr lang="en-US" dirty="0"/>
              <a:t>DEMO – </a:t>
            </a:r>
            <a:r>
              <a:rPr lang="en-US" i="1" dirty="0" err="1" smtClean="0"/>
              <a:t>iMDM</a:t>
            </a:r>
            <a:r>
              <a:rPr lang="en-US" i="1" dirty="0" smtClean="0"/>
              <a:t> Explorer</a:t>
            </a:r>
            <a:endParaRPr i="1" dirty="0"/>
          </a:p>
        </p:txBody>
      </p:sp>
      <p:sp>
        <p:nvSpPr>
          <p:cNvPr id="2" name="TextBox 1">
            <a:extLst>
              <a:ext uri="{FF2B5EF4-FFF2-40B4-BE49-F238E27FC236}">
                <a16:creationId xmlns="" xmlns:a16="http://schemas.microsoft.com/office/drawing/2014/main" id="{A9622C9B-742F-4FEE-BE86-9A06CCCF9897}"/>
              </a:ext>
            </a:extLst>
          </p:cNvPr>
          <p:cNvSpPr txBox="1"/>
          <p:nvPr/>
        </p:nvSpPr>
        <p:spPr>
          <a:xfrm>
            <a:off x="254000" y="567897"/>
            <a:ext cx="11577216" cy="769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tabLst>
                <a:tab pos="6616700" algn="l"/>
              </a:tabLst>
            </a:pPr>
            <a:r>
              <a:rPr kumimoji="0" lang="en-US" sz="1600" b="1" i="0" u="none" strike="noStrike" cap="none" spc="0" normalizeH="0" baseline="0" dirty="0">
                <a:ln>
                  <a:noFill/>
                </a:ln>
                <a:solidFill>
                  <a:srgbClr val="FF6400"/>
                </a:solidFill>
                <a:effectLst/>
                <a:uFillTx/>
                <a:latin typeface="+mn-lt"/>
                <a:ea typeface="+mj-ea"/>
                <a:cs typeface="+mj-cs"/>
                <a:sym typeface="Calibri"/>
              </a:rPr>
              <a:t>Use Case: </a:t>
            </a:r>
            <a:r>
              <a:rPr lang="en-US" sz="1400" b="1" i="1" dirty="0" smtClean="0">
                <a:solidFill>
                  <a:srgbClr val="1C3649"/>
                </a:solidFill>
                <a:latin typeface="+mn-lt"/>
              </a:rPr>
              <a:t>A Financial Services Representative can access the Single View of his customers directly on a mobile device and in real time, integrating it with mobile device capabilities (</a:t>
            </a:r>
            <a:r>
              <a:rPr lang="en-US" sz="1400" b="1" i="1" dirty="0" smtClean="0">
                <a:solidFill>
                  <a:srgbClr val="1C3649"/>
                </a:solidFill>
                <a:latin typeface="+mn-lt"/>
              </a:rPr>
              <a:t>maps, phone calls, SMS), </a:t>
            </a:r>
            <a:r>
              <a:rPr lang="en-US" sz="1400" b="1" i="1" dirty="0" smtClean="0">
                <a:solidFill>
                  <a:srgbClr val="1C3649"/>
                </a:solidFill>
                <a:latin typeface="+mn-lt"/>
              </a:rPr>
              <a:t>increasing his effectiveness in locating customers, contacting and visiting them, and selling the best financial products based on customer’s profile and contact history.</a:t>
            </a:r>
            <a:endParaRPr kumimoji="0" lang="en-US" sz="1400" b="1" i="0" u="none" strike="noStrike" cap="none" spc="0" normalizeH="0" baseline="0" dirty="0">
              <a:ln>
                <a:noFill/>
              </a:ln>
              <a:solidFill>
                <a:srgbClr val="1C3649"/>
              </a:solidFill>
              <a:effectLst/>
              <a:uFillTx/>
              <a:latin typeface="+mn-lt"/>
              <a:sym typeface="Calibri"/>
            </a:endParaRPr>
          </a:p>
        </p:txBody>
      </p:sp>
      <p:graphicFrame>
        <p:nvGraphicFramePr>
          <p:cNvPr id="3" name="Table 2">
            <a:extLst>
              <a:ext uri="{FF2B5EF4-FFF2-40B4-BE49-F238E27FC236}">
                <a16:creationId xmlns="" xmlns:a16="http://schemas.microsoft.com/office/drawing/2014/main" id="{98882345-F19C-47BC-AAD1-32F63C45946D}"/>
              </a:ext>
            </a:extLst>
          </p:cNvPr>
          <p:cNvGraphicFramePr>
            <a:graphicFrameLocks noGrp="1"/>
          </p:cNvGraphicFramePr>
          <p:nvPr>
            <p:extLst>
              <p:ext uri="{D42A27DB-BD31-4B8C-83A1-F6EECF244321}">
                <p14:modId xmlns:p14="http://schemas.microsoft.com/office/powerpoint/2010/main" val="1025386322"/>
              </p:ext>
            </p:extLst>
          </p:nvPr>
        </p:nvGraphicFramePr>
        <p:xfrm>
          <a:off x="359439" y="1621277"/>
          <a:ext cx="5609560" cy="2164269"/>
        </p:xfrm>
        <a:graphic>
          <a:graphicData uri="http://schemas.openxmlformats.org/drawingml/2006/table">
            <a:tbl>
              <a:tblPr firstRow="1" bandRow="1">
                <a:tableStyleId>{5940675A-B579-460E-94D1-54222C63F5DA}</a:tableStyleId>
              </a:tblPr>
              <a:tblGrid>
                <a:gridCol w="1685261">
                  <a:extLst>
                    <a:ext uri="{9D8B030D-6E8A-4147-A177-3AD203B41FA5}">
                      <a16:colId xmlns="" xmlns:a16="http://schemas.microsoft.com/office/drawing/2014/main" val="1728495146"/>
                    </a:ext>
                  </a:extLst>
                </a:gridCol>
                <a:gridCol w="3924299">
                  <a:extLst>
                    <a:ext uri="{9D8B030D-6E8A-4147-A177-3AD203B41FA5}">
                      <a16:colId xmlns="" xmlns:a16="http://schemas.microsoft.com/office/drawing/2014/main" val="3127262732"/>
                    </a:ext>
                  </a:extLst>
                </a:gridCol>
              </a:tblGrid>
              <a:tr h="307696">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 xmlns:a16="http://schemas.microsoft.com/office/drawing/2014/main" val="1136809125"/>
                  </a:ext>
                </a:extLst>
              </a:tr>
              <a:tr h="611833">
                <a:tc>
                  <a:txBody>
                    <a:bodyPr/>
                    <a:lstStyle/>
                    <a:p>
                      <a:r>
                        <a:rPr lang="en-US" b="0" i="1" dirty="0" smtClean="0">
                          <a:solidFill>
                            <a:srgbClr val="1C3649"/>
                          </a:solidFill>
                        </a:rPr>
                        <a:t>Sales Rep</a:t>
                      </a:r>
                      <a:endParaRPr lang="en-US" b="0" i="1" dirty="0">
                        <a:solidFill>
                          <a:srgbClr val="1C3649"/>
                        </a:solidFill>
                      </a:endParaRPr>
                    </a:p>
                  </a:txBody>
                  <a:tcPr>
                    <a:solidFill>
                      <a:srgbClr val="A9CBEA"/>
                    </a:solidFill>
                  </a:tcPr>
                </a:tc>
                <a:tc>
                  <a:txBody>
                    <a:bodyPr/>
                    <a:lstStyle/>
                    <a:p>
                      <a:r>
                        <a:rPr lang="en-US" b="0" i="1" dirty="0" smtClean="0">
                          <a:solidFill>
                            <a:srgbClr val="1C3649"/>
                          </a:solidFill>
                        </a:rPr>
                        <a:t>How can I access to the Single</a:t>
                      </a:r>
                      <a:r>
                        <a:rPr lang="en-US" b="0" i="1" baseline="0" dirty="0" smtClean="0">
                          <a:solidFill>
                            <a:srgbClr val="1C3649"/>
                          </a:solidFill>
                        </a:rPr>
                        <a:t> View of my customers when traveling ? How can I exploit the features of mobile devices (maps, phone calls, </a:t>
                      </a:r>
                      <a:r>
                        <a:rPr lang="en-US" b="0" i="1" baseline="0" dirty="0" smtClean="0">
                          <a:solidFill>
                            <a:srgbClr val="1C3649"/>
                          </a:solidFill>
                        </a:rPr>
                        <a:t>SMS </a:t>
                      </a:r>
                      <a:r>
                        <a:rPr lang="mr-IN" b="0" i="1" baseline="0" dirty="0" smtClean="0">
                          <a:solidFill>
                            <a:srgbClr val="1C3649"/>
                          </a:solidFill>
                        </a:rPr>
                        <a:t>…</a:t>
                      </a:r>
                      <a:r>
                        <a:rPr lang="it-IT" b="0" i="1" baseline="0" dirty="0" smtClean="0">
                          <a:solidFill>
                            <a:srgbClr val="1C3649"/>
                          </a:solidFill>
                        </a:rPr>
                        <a:t>) </a:t>
                      </a:r>
                      <a:r>
                        <a:rPr lang="it-IT" b="0" i="1" baseline="0" dirty="0" err="1" smtClean="0">
                          <a:solidFill>
                            <a:srgbClr val="1C3649"/>
                          </a:solidFill>
                        </a:rPr>
                        <a:t>when</a:t>
                      </a:r>
                      <a:r>
                        <a:rPr lang="it-IT" b="0" i="1" baseline="0" dirty="0" smtClean="0">
                          <a:solidFill>
                            <a:srgbClr val="1C3649"/>
                          </a:solidFill>
                        </a:rPr>
                        <a:t> </a:t>
                      </a:r>
                      <a:r>
                        <a:rPr lang="it-IT" b="0" i="1" baseline="0" dirty="0" err="1" smtClean="0">
                          <a:solidFill>
                            <a:srgbClr val="1C3649"/>
                          </a:solidFill>
                        </a:rPr>
                        <a:t>looking</a:t>
                      </a:r>
                      <a:r>
                        <a:rPr lang="it-IT" b="0" i="1" baseline="0" dirty="0" smtClean="0">
                          <a:solidFill>
                            <a:srgbClr val="1C3649"/>
                          </a:solidFill>
                        </a:rPr>
                        <a:t> </a:t>
                      </a:r>
                      <a:r>
                        <a:rPr lang="it-IT" b="0" i="1" baseline="0" dirty="0" err="1" smtClean="0">
                          <a:solidFill>
                            <a:srgbClr val="1C3649"/>
                          </a:solidFill>
                        </a:rPr>
                        <a:t>at</a:t>
                      </a:r>
                      <a:r>
                        <a:rPr lang="it-IT" b="0" i="1" baseline="0" dirty="0" smtClean="0">
                          <a:solidFill>
                            <a:srgbClr val="1C3649"/>
                          </a:solidFill>
                        </a:rPr>
                        <a:t> </a:t>
                      </a:r>
                      <a:r>
                        <a:rPr lang="it-IT" b="0" i="1" baseline="0" dirty="0" err="1" smtClean="0">
                          <a:solidFill>
                            <a:srgbClr val="1C3649"/>
                          </a:solidFill>
                        </a:rPr>
                        <a:t>my</a:t>
                      </a:r>
                      <a:r>
                        <a:rPr lang="it-IT" b="0" i="1" baseline="0" dirty="0" smtClean="0">
                          <a:solidFill>
                            <a:srgbClr val="1C3649"/>
                          </a:solidFill>
                        </a:rPr>
                        <a:t> </a:t>
                      </a:r>
                      <a:r>
                        <a:rPr lang="it-IT" b="0" i="1" baseline="0" dirty="0" err="1" smtClean="0">
                          <a:solidFill>
                            <a:srgbClr val="1C3649"/>
                          </a:solidFill>
                        </a:rPr>
                        <a:t>customer’s</a:t>
                      </a:r>
                      <a:r>
                        <a:rPr lang="it-IT" b="0" i="1" baseline="0" dirty="0" smtClean="0">
                          <a:solidFill>
                            <a:srgbClr val="1C3649"/>
                          </a:solidFill>
                        </a:rPr>
                        <a:t> information ?</a:t>
                      </a:r>
                      <a:endParaRPr lang="en-US" b="0" i="1" dirty="0">
                        <a:solidFill>
                          <a:srgbClr val="1C3649"/>
                        </a:solidFill>
                      </a:endParaRPr>
                    </a:p>
                  </a:txBody>
                  <a:tcPr>
                    <a:solidFill>
                      <a:srgbClr val="A9CBEA"/>
                    </a:solidFill>
                  </a:tcPr>
                </a:tc>
                <a:extLst>
                  <a:ext uri="{0D108BD9-81ED-4DB2-BD59-A6C34878D82A}">
                    <a16:rowId xmlns="" xmlns:a16="http://schemas.microsoft.com/office/drawing/2014/main" val="2567080842"/>
                  </a:ext>
                </a:extLst>
              </a:tr>
              <a:tr h="557699">
                <a:tc>
                  <a:txBody>
                    <a:bodyPr/>
                    <a:lstStyle/>
                    <a:p>
                      <a:r>
                        <a:rPr lang="en-US" b="0" i="1" dirty="0" smtClean="0">
                          <a:solidFill>
                            <a:srgbClr val="1C3649"/>
                          </a:solidFill>
                        </a:rPr>
                        <a:t>IT Manager</a:t>
                      </a:r>
                      <a:endParaRPr lang="en-US" b="0" i="1" dirty="0">
                        <a:solidFill>
                          <a:srgbClr val="1C3649"/>
                        </a:solidFill>
                      </a:endParaRPr>
                    </a:p>
                  </a:txBody>
                  <a:tcPr>
                    <a:solidFill>
                      <a:srgbClr val="A9CBEA"/>
                    </a:solidFill>
                  </a:tcPr>
                </a:tc>
                <a:tc>
                  <a:txBody>
                    <a:bodyPr/>
                    <a:lstStyle/>
                    <a:p>
                      <a:r>
                        <a:rPr lang="en-US" b="0" i="1" dirty="0" smtClean="0">
                          <a:solidFill>
                            <a:srgbClr val="1C3649"/>
                          </a:solidFill>
                        </a:rPr>
                        <a:t>How can I make available the data in MDM to </a:t>
                      </a:r>
                      <a:r>
                        <a:rPr lang="en-US" b="0" i="1" dirty="0" err="1" smtClean="0">
                          <a:solidFill>
                            <a:srgbClr val="1C3649"/>
                          </a:solidFill>
                        </a:rPr>
                        <a:t>extenal</a:t>
                      </a:r>
                      <a:r>
                        <a:rPr lang="en-US" b="0" i="1" dirty="0" smtClean="0">
                          <a:solidFill>
                            <a:srgbClr val="1C3649"/>
                          </a:solidFill>
                        </a:rPr>
                        <a:t> </a:t>
                      </a:r>
                      <a:r>
                        <a:rPr lang="en-US" b="0" i="1" dirty="0" err="1" smtClean="0">
                          <a:solidFill>
                            <a:srgbClr val="1C3649"/>
                          </a:solidFill>
                        </a:rPr>
                        <a:t>appliccation</a:t>
                      </a:r>
                      <a:r>
                        <a:rPr lang="en-US" b="0" i="1" baseline="0" dirty="0" smtClean="0">
                          <a:solidFill>
                            <a:srgbClr val="1C3649"/>
                          </a:solidFill>
                        </a:rPr>
                        <a:t> or mobile environments ? How can integrate in real time MDM with external application ?</a:t>
                      </a:r>
                      <a:endParaRPr lang="en-US" b="0" i="1" dirty="0">
                        <a:solidFill>
                          <a:srgbClr val="1C3649"/>
                        </a:solidFill>
                      </a:endParaRPr>
                    </a:p>
                  </a:txBody>
                  <a:tcPr>
                    <a:solidFill>
                      <a:srgbClr val="A9CBEA"/>
                    </a:solidFill>
                  </a:tcPr>
                </a:tc>
                <a:extLst>
                  <a:ext uri="{0D108BD9-81ED-4DB2-BD59-A6C34878D82A}">
                    <a16:rowId xmlns="" xmlns:a16="http://schemas.microsoft.com/office/drawing/2014/main" val="2030922368"/>
                  </a:ext>
                </a:extLst>
              </a:tr>
              <a:tr h="393533">
                <a:tc gridSpan="2">
                  <a:txBody>
                    <a:bodyPr/>
                    <a:lstStyle/>
                    <a:p>
                      <a:r>
                        <a:rPr lang="en-US" i="0" dirty="0">
                          <a:solidFill>
                            <a:srgbClr val="1C3649"/>
                          </a:solidFill>
                        </a:rPr>
                        <a:t>Industry Application: </a:t>
                      </a:r>
                      <a:r>
                        <a:rPr lang="en-US" b="0" i="1" dirty="0" smtClean="0">
                          <a:solidFill>
                            <a:srgbClr val="1C3649"/>
                          </a:solidFill>
                        </a:rPr>
                        <a:t>Cross Industry</a:t>
                      </a:r>
                      <a:endParaRPr lang="en-US" b="0" i="1" dirty="0">
                        <a:solidFill>
                          <a:srgbClr val="1C3649"/>
                        </a:solidFill>
                      </a:endParaRPr>
                    </a:p>
                  </a:txBody>
                  <a:tcPr>
                    <a:solidFill>
                      <a:srgbClr val="A9CBEA"/>
                    </a:solidFill>
                  </a:tcPr>
                </a:tc>
                <a:tc hMerge="1">
                  <a:txBody>
                    <a:bodyPr/>
                    <a:lstStyle/>
                    <a:p>
                      <a:endParaRPr lang="en-US" dirty="0"/>
                    </a:p>
                  </a:txBody>
                  <a:tcPr>
                    <a:solidFill>
                      <a:srgbClr val="A9CBEA"/>
                    </a:solidFill>
                  </a:tcPr>
                </a:tc>
                <a:extLst>
                  <a:ext uri="{0D108BD9-81ED-4DB2-BD59-A6C34878D82A}">
                    <a16:rowId xmlns="" xmlns:a16="http://schemas.microsoft.com/office/drawing/2014/main" val="3199864730"/>
                  </a:ext>
                </a:extLst>
              </a:tr>
            </a:tbl>
          </a:graphicData>
        </a:graphic>
      </p:graphicFrame>
      <p:sp>
        <p:nvSpPr>
          <p:cNvPr id="5" name="Rectangle 4">
            <a:extLst>
              <a:ext uri="{FF2B5EF4-FFF2-40B4-BE49-F238E27FC236}">
                <a16:creationId xmlns="" xmlns:a16="http://schemas.microsoft.com/office/drawing/2014/main" id="{DBB2D269-6809-41CC-9433-1259D0B1A978}"/>
              </a:ext>
            </a:extLst>
          </p:cNvPr>
          <p:cNvSpPr/>
          <p:nvPr/>
        </p:nvSpPr>
        <p:spPr>
          <a:xfrm>
            <a:off x="2662153" y="1251946"/>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 xmlns:a16="http://schemas.microsoft.com/office/drawing/2014/main" id="{6B0DC4C7-E8F8-4489-B3C7-5BE85D6996D8}"/>
              </a:ext>
            </a:extLst>
          </p:cNvPr>
          <p:cNvGraphicFramePr>
            <a:graphicFrameLocks noGrp="1"/>
          </p:cNvGraphicFramePr>
          <p:nvPr>
            <p:extLst>
              <p:ext uri="{D42A27DB-BD31-4B8C-83A1-F6EECF244321}">
                <p14:modId xmlns:p14="http://schemas.microsoft.com/office/powerpoint/2010/main" val="1081526710"/>
              </p:ext>
            </p:extLst>
          </p:nvPr>
        </p:nvGraphicFramePr>
        <p:xfrm>
          <a:off x="359439" y="4304944"/>
          <a:ext cx="5609559" cy="2045056"/>
        </p:xfrm>
        <a:graphic>
          <a:graphicData uri="http://schemas.openxmlformats.org/drawingml/2006/table">
            <a:tbl>
              <a:tblPr firstRow="1" bandRow="1">
                <a:tableStyleId>{5940675A-B579-460E-94D1-54222C63F5DA}</a:tableStyleId>
              </a:tblPr>
              <a:tblGrid>
                <a:gridCol w="5609559">
                  <a:extLst>
                    <a:ext uri="{9D8B030D-6E8A-4147-A177-3AD203B41FA5}">
                      <a16:colId xmlns="" xmlns:a16="http://schemas.microsoft.com/office/drawing/2014/main" val="1728495146"/>
                    </a:ext>
                  </a:extLst>
                </a:gridCol>
              </a:tblGrid>
              <a:tr h="307696">
                <a:tc>
                  <a:txBody>
                    <a:bodyPr/>
                    <a:lstStyle/>
                    <a:p>
                      <a:r>
                        <a:rPr lang="en-US" sz="1400" dirty="0">
                          <a:solidFill>
                            <a:srgbClr val="1C3649"/>
                          </a:solidFill>
                        </a:rPr>
                        <a:t>Use Case Overview</a:t>
                      </a:r>
                    </a:p>
                  </a:txBody>
                  <a:tcPr>
                    <a:solidFill>
                      <a:srgbClr val="EBE8EB"/>
                    </a:solidFill>
                  </a:tcPr>
                </a:tc>
                <a:extLst>
                  <a:ext uri="{0D108BD9-81ED-4DB2-BD59-A6C34878D82A}">
                    <a16:rowId xmlns="" xmlns:a16="http://schemas.microsoft.com/office/drawing/2014/main" val="1136809125"/>
                  </a:ext>
                </a:extLst>
              </a:tr>
              <a:tr h="1727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smtClean="0">
                          <a:solidFill>
                            <a:srgbClr val="1C3649"/>
                          </a:solidFill>
                          <a:latin typeface="Arial" panose="020B0604020202020204" pitchFamily="34" charset="0"/>
                          <a:cs typeface="Arial" panose="020B0604020202020204" pitchFamily="34" charset="0"/>
                        </a:rPr>
                        <a:t>A Financial</a:t>
                      </a:r>
                      <a:r>
                        <a:rPr lang="en-US" sz="1200" b="0" i="1" baseline="0" dirty="0" smtClean="0">
                          <a:solidFill>
                            <a:srgbClr val="1C3649"/>
                          </a:solidFill>
                          <a:latin typeface="Arial" panose="020B0604020202020204" pitchFamily="34" charset="0"/>
                          <a:cs typeface="Arial" panose="020B0604020202020204" pitchFamily="34" charset="0"/>
                        </a:rPr>
                        <a:t> Services Group invested on IBM </a:t>
                      </a:r>
                      <a:r>
                        <a:rPr lang="en-US" sz="1200" b="0" i="1" baseline="0" dirty="0" err="1" smtClean="0">
                          <a:solidFill>
                            <a:srgbClr val="1C3649"/>
                          </a:solidFill>
                          <a:latin typeface="Arial" panose="020B0604020202020204" pitchFamily="34" charset="0"/>
                          <a:cs typeface="Arial" panose="020B0604020202020204" pitchFamily="34" charset="0"/>
                        </a:rPr>
                        <a:t>InfoSphere</a:t>
                      </a:r>
                      <a:r>
                        <a:rPr lang="en-US" sz="1200" b="0" i="1" baseline="0" dirty="0" smtClean="0">
                          <a:solidFill>
                            <a:srgbClr val="1C3649"/>
                          </a:solidFill>
                          <a:latin typeface="Arial" panose="020B0604020202020204" pitchFamily="34" charset="0"/>
                          <a:cs typeface="Arial" panose="020B0604020202020204" pitchFamily="34" charset="0"/>
                        </a:rPr>
                        <a:t> MDM Server solution, in order to create the Single View of the Customer  from the data coming from multiple </a:t>
                      </a:r>
                      <a:r>
                        <a:rPr lang="en-US" sz="1200" b="0" i="1" baseline="0" dirty="0" err="1" smtClean="0">
                          <a:solidFill>
                            <a:srgbClr val="1C3649"/>
                          </a:solidFill>
                          <a:latin typeface="Arial" panose="020B0604020202020204" pitchFamily="34" charset="0"/>
                          <a:cs typeface="Arial" panose="020B0604020202020204" pitchFamily="34" charset="0"/>
                        </a:rPr>
                        <a:t>siloed</a:t>
                      </a:r>
                      <a:r>
                        <a:rPr lang="en-US" sz="1200" b="0" i="1" baseline="0" dirty="0" smtClean="0">
                          <a:solidFill>
                            <a:srgbClr val="1C3649"/>
                          </a:solidFill>
                          <a:latin typeface="Arial" panose="020B0604020202020204" pitchFamily="34" charset="0"/>
                          <a:cs typeface="Arial" panose="020B0604020202020204" pitchFamily="34" charset="0"/>
                        </a:rPr>
                        <a:t> applications. Last years they bridged to Cloud the MDM system. Now they need to extend the utilization of information stored into MDM system, providing to Sales Representative a mobile app directly connected to MDM. This app merges the features of MDM (the single view of the customer) with the typical features available on </a:t>
                      </a:r>
                      <a:r>
                        <a:rPr lang="en-US" sz="1200" b="0" i="1" baseline="0" dirty="0" err="1" smtClean="0">
                          <a:solidFill>
                            <a:srgbClr val="1C3649"/>
                          </a:solidFill>
                          <a:latin typeface="Arial" panose="020B0604020202020204" pitchFamily="34" charset="0"/>
                          <a:cs typeface="Arial" panose="020B0604020202020204" pitchFamily="34" charset="0"/>
                        </a:rPr>
                        <a:t>modibile</a:t>
                      </a:r>
                      <a:r>
                        <a:rPr lang="en-US" sz="1200" b="0" i="1" baseline="0" dirty="0" smtClean="0">
                          <a:solidFill>
                            <a:srgbClr val="1C3649"/>
                          </a:solidFill>
                          <a:latin typeface="Arial" panose="020B0604020202020204" pitchFamily="34" charset="0"/>
                          <a:cs typeface="Arial" panose="020B0604020202020204" pitchFamily="34" charset="0"/>
                        </a:rPr>
                        <a:t> devices: tapping on the address displayed, a Maps screen appears for locating the address and tapping on a phone number, the call can be started.</a:t>
                      </a:r>
                      <a:endParaRPr kumimoji="0" lang="en-US" sz="1200" b="0" i="1" u="none" strike="noStrike" cap="none" normalizeH="0" baseline="0" dirty="0">
                        <a:ln>
                          <a:noFill/>
                        </a:ln>
                        <a:solidFill>
                          <a:srgbClr val="1C3649"/>
                        </a:solidFill>
                        <a:effectLst/>
                        <a:latin typeface="Arial" panose="020B0604020202020204" pitchFamily="34" charset="0"/>
                        <a:ea typeface="SimSun" pitchFamily="2" charset="-122"/>
                        <a:cs typeface="Arial" panose="020B0604020202020204" pitchFamily="34" charset="0"/>
                      </a:endParaRPr>
                    </a:p>
                  </a:txBody>
                  <a:tcPr>
                    <a:solidFill>
                      <a:srgbClr val="A9CBEA"/>
                    </a:solidFill>
                  </a:tcPr>
                </a:tc>
                <a:extLst>
                  <a:ext uri="{0D108BD9-81ED-4DB2-BD59-A6C34878D82A}">
                    <a16:rowId xmlns="" xmlns:a16="http://schemas.microsoft.com/office/drawing/2014/main" val="2567080842"/>
                  </a:ext>
                </a:extLst>
              </a:tr>
            </a:tbl>
          </a:graphicData>
        </a:graphic>
      </p:graphicFrame>
      <p:sp>
        <p:nvSpPr>
          <p:cNvPr id="8" name="Rectangle 7">
            <a:extLst>
              <a:ext uri="{FF2B5EF4-FFF2-40B4-BE49-F238E27FC236}">
                <a16:creationId xmlns="" xmlns:a16="http://schemas.microsoft.com/office/drawing/2014/main" id="{92B2B571-C2E8-4B0E-A33A-5AF959CCC995}"/>
              </a:ext>
            </a:extLst>
          </p:cNvPr>
          <p:cNvSpPr/>
          <p:nvPr/>
        </p:nvSpPr>
        <p:spPr>
          <a:xfrm>
            <a:off x="2630094" y="3931817"/>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 xmlns:a16="http://schemas.microsoft.com/office/drawing/2014/main" id="{D5B8636C-67A0-4FBD-B61B-3F3B3FEEFAF4}"/>
              </a:ext>
            </a:extLst>
          </p:cNvPr>
          <p:cNvGraphicFramePr>
            <a:graphicFrameLocks noGrp="1"/>
          </p:cNvGraphicFramePr>
          <p:nvPr>
            <p:extLst>
              <p:ext uri="{D42A27DB-BD31-4B8C-83A1-F6EECF244321}">
                <p14:modId xmlns:p14="http://schemas.microsoft.com/office/powerpoint/2010/main" val="1680226578"/>
              </p:ext>
            </p:extLst>
          </p:nvPr>
        </p:nvGraphicFramePr>
        <p:xfrm>
          <a:off x="6261100" y="1622730"/>
          <a:ext cx="5570116" cy="1712897"/>
        </p:xfrm>
        <a:graphic>
          <a:graphicData uri="http://schemas.openxmlformats.org/drawingml/2006/table">
            <a:tbl>
              <a:tblPr firstRow="1" bandRow="1">
                <a:tableStyleId>{5940675A-B579-460E-94D1-54222C63F5DA}</a:tableStyleId>
              </a:tblPr>
              <a:tblGrid>
                <a:gridCol w="5570116">
                  <a:extLst>
                    <a:ext uri="{9D8B030D-6E8A-4147-A177-3AD203B41FA5}">
                      <a16:colId xmlns="" xmlns:a16="http://schemas.microsoft.com/office/drawing/2014/main" val="1728495146"/>
                    </a:ext>
                  </a:extLst>
                </a:gridCol>
              </a:tblGrid>
              <a:tr h="0">
                <a:tc>
                  <a:txBody>
                    <a:bodyPr/>
                    <a:lstStyle/>
                    <a:p>
                      <a:r>
                        <a:rPr lang="en-US" sz="1400" dirty="0">
                          <a:solidFill>
                            <a:srgbClr val="1C3649"/>
                          </a:solidFill>
                        </a:rPr>
                        <a:t>Business Value</a:t>
                      </a:r>
                    </a:p>
                  </a:txBody>
                  <a:tcPr>
                    <a:solidFill>
                      <a:srgbClr val="EBE8EB"/>
                    </a:solidFill>
                  </a:tcPr>
                </a:tc>
                <a:extLst>
                  <a:ext uri="{0D108BD9-81ED-4DB2-BD59-A6C34878D82A}">
                    <a16:rowId xmlns="" xmlns:a16="http://schemas.microsoft.com/office/drawing/2014/main" val="1136809125"/>
                  </a:ext>
                </a:extLst>
              </a:tr>
              <a:tr h="1408097">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1" u="none" strike="noStrike" cap="none" normalizeH="0" baseline="0" dirty="0" smtClean="0">
                          <a:ln>
                            <a:noFill/>
                          </a:ln>
                          <a:solidFill>
                            <a:srgbClr val="1C3649"/>
                          </a:solidFill>
                          <a:effectLst/>
                          <a:latin typeface="Arial" charset="0"/>
                          <a:ea typeface="SimSun" pitchFamily="2" charset="-122"/>
                          <a:cs typeface="SimSun" pitchFamily="2" charset="-122"/>
                        </a:rPr>
                        <a:t>MDM Server provides business value to large companies, creating the “Single View” of the customer from multiple business lines and channel. But sometimes this business value is not fully exploited, because the “Single View of the Customer” should not only be built and maintained, but also consumed by users. </a:t>
                      </a:r>
                      <a:r>
                        <a:rPr kumimoji="0" lang="en-US" sz="1200" b="0" i="1" u="none" strike="noStrike" cap="none" normalizeH="0" baseline="0" dirty="0" err="1" smtClean="0">
                          <a:ln>
                            <a:noFill/>
                          </a:ln>
                          <a:solidFill>
                            <a:srgbClr val="1C3649"/>
                          </a:solidFill>
                          <a:effectLst/>
                          <a:latin typeface="Arial" charset="0"/>
                          <a:ea typeface="SimSun" pitchFamily="2" charset="-122"/>
                          <a:cs typeface="SimSun" pitchFamily="2" charset="-122"/>
                        </a:rPr>
                        <a:t>iMDM</a:t>
                      </a:r>
                      <a:r>
                        <a:rPr kumimoji="0" lang="en-US" sz="1200" b="0" i="1" u="none" strike="noStrike" cap="none" normalizeH="0" baseline="0" dirty="0" smtClean="0">
                          <a:ln>
                            <a:noFill/>
                          </a:ln>
                          <a:solidFill>
                            <a:srgbClr val="1C3649"/>
                          </a:solidFill>
                          <a:effectLst/>
                          <a:latin typeface="Arial" charset="0"/>
                          <a:ea typeface="SimSun" pitchFamily="2" charset="-122"/>
                          <a:cs typeface="SimSun" pitchFamily="2" charset="-122"/>
                        </a:rPr>
                        <a:t> Explorer make available the Single View of the Customers directly on mobile devices, integrating it with the typical mobile applications (maps, phone calls)</a:t>
                      </a:r>
                      <a:endParaRPr lang="en-US" i="1" dirty="0">
                        <a:solidFill>
                          <a:srgbClr val="1C3649"/>
                        </a:solidFill>
                      </a:endParaRPr>
                    </a:p>
                  </a:txBody>
                  <a:tcPr>
                    <a:solidFill>
                      <a:srgbClr val="A9CBEA"/>
                    </a:solidFill>
                  </a:tcPr>
                </a:tc>
                <a:extLst>
                  <a:ext uri="{0D108BD9-81ED-4DB2-BD59-A6C34878D82A}">
                    <a16:rowId xmlns="" xmlns:a16="http://schemas.microsoft.com/office/drawing/2014/main" val="2567080842"/>
                  </a:ext>
                </a:extLst>
              </a:tr>
            </a:tbl>
          </a:graphicData>
        </a:graphic>
      </p:graphicFrame>
      <p:sp>
        <p:nvSpPr>
          <p:cNvPr id="10" name="Rectangle 9">
            <a:extLst>
              <a:ext uri="{FF2B5EF4-FFF2-40B4-BE49-F238E27FC236}">
                <a16:creationId xmlns="" xmlns:a16="http://schemas.microsoft.com/office/drawing/2014/main" id="{5C9DDF75-3A23-43D2-850B-03AEEEA5649C}"/>
              </a:ext>
            </a:extLst>
          </p:cNvPr>
          <p:cNvSpPr/>
          <p:nvPr/>
        </p:nvSpPr>
        <p:spPr>
          <a:xfrm>
            <a:off x="8517895" y="1251946"/>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 xmlns:a16="http://schemas.microsoft.com/office/drawing/2014/main" id="{4393BAAC-7D25-4128-9204-425EA07BADCB}"/>
              </a:ext>
            </a:extLst>
          </p:cNvPr>
          <p:cNvGraphicFramePr>
            <a:graphicFrameLocks noGrp="1"/>
          </p:cNvGraphicFramePr>
          <p:nvPr>
            <p:extLst>
              <p:ext uri="{D42A27DB-BD31-4B8C-83A1-F6EECF244321}">
                <p14:modId xmlns:p14="http://schemas.microsoft.com/office/powerpoint/2010/main" val="595176163"/>
              </p:ext>
            </p:extLst>
          </p:nvPr>
        </p:nvGraphicFramePr>
        <p:xfrm>
          <a:off x="6261100" y="3861371"/>
          <a:ext cx="5570116" cy="2491486"/>
        </p:xfrm>
        <a:graphic>
          <a:graphicData uri="http://schemas.openxmlformats.org/drawingml/2006/table">
            <a:tbl>
              <a:tblPr firstRow="1" bandRow="1">
                <a:tableStyleId>{5940675A-B579-460E-94D1-54222C63F5DA}</a:tableStyleId>
              </a:tblPr>
              <a:tblGrid>
                <a:gridCol w="5570116">
                  <a:extLst>
                    <a:ext uri="{9D8B030D-6E8A-4147-A177-3AD203B41FA5}">
                      <a16:colId xmlns="" xmlns:a16="http://schemas.microsoft.com/office/drawing/2014/main" val="1728495146"/>
                    </a:ext>
                  </a:extLst>
                </a:gridCol>
              </a:tblGrid>
              <a:tr h="319219">
                <a:tc>
                  <a:txBody>
                    <a:bodyPr/>
                    <a:lstStyle/>
                    <a:p>
                      <a:r>
                        <a:rPr lang="en-US" sz="1400" dirty="0">
                          <a:solidFill>
                            <a:srgbClr val="1C3649"/>
                          </a:solidFill>
                        </a:rPr>
                        <a:t>Implementation</a:t>
                      </a:r>
                    </a:p>
                  </a:txBody>
                  <a:tcPr>
                    <a:solidFill>
                      <a:srgbClr val="EBE8EB"/>
                    </a:solidFill>
                  </a:tcPr>
                </a:tc>
                <a:extLst>
                  <a:ext uri="{0D108BD9-81ED-4DB2-BD59-A6C34878D82A}">
                    <a16:rowId xmlns="" xmlns:a16="http://schemas.microsoft.com/office/drawing/2014/main" val="1136809125"/>
                  </a:ext>
                </a:extLst>
              </a:tr>
              <a:tr h="999764">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kumimoji="0" lang="en-US" sz="1200" b="0" i="1" u="none" strike="noStrike" cap="none" normalizeH="0" baseline="0" dirty="0" smtClean="0">
                          <a:ln>
                            <a:noFill/>
                          </a:ln>
                          <a:solidFill>
                            <a:schemeClr val="bg1"/>
                          </a:solidFill>
                          <a:effectLst/>
                          <a:latin typeface="Arial" charset="0"/>
                          <a:ea typeface="SimSun" pitchFamily="2" charset="-122"/>
                          <a:cs typeface="SimSun" pitchFamily="2" charset="-122"/>
                        </a:rPr>
                        <a:t>The demo covers the typical MDM Server exploration path: search for a Customer, select the customer from a list, look at Single View of the Customer, edit and save customer’s information. When looking at customer information, it is possible to locate an address on a map just tapping on it and start a phone </a:t>
                      </a:r>
                      <a:r>
                        <a:rPr kumimoji="0" lang="en-US" sz="1200" b="0" i="1" u="none" strike="noStrike" cap="none" normalizeH="0" baseline="0" dirty="0" smtClean="0">
                          <a:ln>
                            <a:noFill/>
                          </a:ln>
                          <a:solidFill>
                            <a:schemeClr val="bg1"/>
                          </a:solidFill>
                          <a:effectLst/>
                          <a:latin typeface="Arial" charset="0"/>
                          <a:ea typeface="SimSun" pitchFamily="2" charset="-122"/>
                          <a:cs typeface="SimSun" pitchFamily="2" charset="-122"/>
                        </a:rPr>
                        <a:t>call </a:t>
                      </a:r>
                      <a:r>
                        <a:rPr kumimoji="0" lang="en-US" sz="1200" b="0" i="1" u="none" strike="noStrike" cap="none" normalizeH="0" baseline="0" smtClean="0">
                          <a:ln>
                            <a:noFill/>
                          </a:ln>
                          <a:solidFill>
                            <a:schemeClr val="bg1"/>
                          </a:solidFill>
                          <a:effectLst/>
                          <a:latin typeface="Arial" charset="0"/>
                          <a:ea typeface="SimSun" pitchFamily="2" charset="-122"/>
                          <a:cs typeface="SimSun" pitchFamily="2" charset="-122"/>
                        </a:rPr>
                        <a:t>or sending a SMS  </a:t>
                      </a:r>
                      <a:r>
                        <a:rPr kumimoji="0" lang="en-US" sz="1200" b="0" i="1" u="none" strike="noStrike" cap="none" normalizeH="0" baseline="0" dirty="0" smtClean="0">
                          <a:ln>
                            <a:noFill/>
                          </a:ln>
                          <a:solidFill>
                            <a:schemeClr val="bg1"/>
                          </a:solidFill>
                          <a:effectLst/>
                          <a:latin typeface="Arial" charset="0"/>
                          <a:ea typeface="SimSun" pitchFamily="2" charset="-122"/>
                          <a:cs typeface="SimSun" pitchFamily="2" charset="-122"/>
                        </a:rPr>
                        <a:t>just tapping on the phone number</a:t>
                      </a: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txBody>
                  <a:tcPr>
                    <a:solidFill>
                      <a:srgbClr val="437AAA"/>
                    </a:solidFill>
                  </a:tcPr>
                </a:tc>
                <a:extLst>
                  <a:ext uri="{0D108BD9-81ED-4DB2-BD59-A6C34878D82A}">
                    <a16:rowId xmlns="" xmlns:a16="http://schemas.microsoft.com/office/drawing/2014/main" val="2567080842"/>
                  </a:ext>
                </a:extLst>
              </a:tr>
              <a:tr h="578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kumimoji="0" lang="en-US" sz="1200" b="0" i="1" u="none" strike="noStrike" cap="none" normalizeH="0" baseline="0" dirty="0" err="1" smtClean="0">
                          <a:ln>
                            <a:noFill/>
                          </a:ln>
                          <a:solidFill>
                            <a:schemeClr val="bg1"/>
                          </a:solidFill>
                          <a:effectLst/>
                          <a:latin typeface="Arial" charset="0"/>
                          <a:ea typeface="SimSun" pitchFamily="2" charset="-122"/>
                          <a:cs typeface="SimSun" pitchFamily="2" charset="-122"/>
                        </a:rPr>
                        <a:t>InfoSphere</a:t>
                      </a:r>
                      <a:r>
                        <a:rPr kumimoji="0" lang="en-US" sz="1200" b="0" i="1" u="none" strike="noStrike" cap="none" normalizeH="0" baseline="0" dirty="0" smtClean="0">
                          <a:ln>
                            <a:noFill/>
                          </a:ln>
                          <a:solidFill>
                            <a:schemeClr val="bg1"/>
                          </a:solidFill>
                          <a:effectLst/>
                          <a:latin typeface="Arial" charset="0"/>
                          <a:ea typeface="SimSun" pitchFamily="2" charset="-122"/>
                          <a:cs typeface="SimSun" pitchFamily="2" charset="-122"/>
                        </a:rPr>
                        <a:t> MDM Server Standard Edition, MDM Hosted in Cloud</a:t>
                      </a: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txBody>
                  <a:tcPr>
                    <a:solidFill>
                      <a:srgbClr val="437AAA"/>
                    </a:solidFill>
                  </a:tcPr>
                </a:tc>
                <a:extLst>
                  <a:ext uri="{0D108BD9-81ED-4DB2-BD59-A6C34878D82A}">
                    <a16:rowId xmlns="" xmlns:a16="http://schemas.microsoft.com/office/drawing/2014/main" val="1139742469"/>
                  </a:ext>
                </a:extLst>
              </a:tr>
              <a:tr h="293753">
                <a:tc>
                  <a:txBody>
                    <a:bodyPr/>
                    <a:lstStyle/>
                    <a:p>
                      <a:r>
                        <a:rPr lang="en-US" i="0" dirty="0">
                          <a:solidFill>
                            <a:schemeClr val="bg1"/>
                          </a:solidFill>
                        </a:rPr>
                        <a:t>Author(s):  </a:t>
                      </a:r>
                      <a:r>
                        <a:rPr lang="en-US" b="0" i="1" dirty="0" smtClean="0">
                          <a:solidFill>
                            <a:schemeClr val="bg1"/>
                          </a:solidFill>
                        </a:rPr>
                        <a:t>Fabio Vettore</a:t>
                      </a:r>
                      <a:endParaRPr lang="en-US" b="0" i="1" dirty="0">
                        <a:solidFill>
                          <a:schemeClr val="bg1"/>
                        </a:solidFill>
                      </a:endParaRPr>
                    </a:p>
                  </a:txBody>
                  <a:tcPr>
                    <a:solidFill>
                      <a:srgbClr val="437AAA"/>
                    </a:solidFill>
                  </a:tcPr>
                </a:tc>
                <a:extLst>
                  <a:ext uri="{0D108BD9-81ED-4DB2-BD59-A6C34878D82A}">
                    <a16:rowId xmlns="" xmlns:a16="http://schemas.microsoft.com/office/drawing/2014/main" val="3383373431"/>
                  </a:ext>
                </a:extLst>
              </a:tr>
              <a:tr h="293753">
                <a:tc>
                  <a:txBody>
                    <a:bodyPr/>
                    <a:lstStyle/>
                    <a:p>
                      <a:r>
                        <a:rPr lang="en-US" sz="1200" b="1" i="0" dirty="0">
                          <a:solidFill>
                            <a:schemeClr val="bg1"/>
                          </a:solidFill>
                        </a:rPr>
                        <a:t>Internal</a:t>
                      </a:r>
                      <a:r>
                        <a:rPr lang="en-US" sz="1200" i="1" dirty="0">
                          <a:solidFill>
                            <a:schemeClr val="bg1"/>
                          </a:solidFill>
                        </a:rPr>
                        <a:t>: </a:t>
                      </a:r>
                      <a:r>
                        <a:rPr lang="en-US" sz="1200" b="0" i="1" dirty="0" smtClean="0">
                          <a:solidFill>
                            <a:schemeClr val="bg1"/>
                          </a:solidFill>
                        </a:rPr>
                        <a:t>Yes  </a:t>
                      </a:r>
                      <a:r>
                        <a:rPr lang="en-US" sz="1200" b="1" i="0" baseline="0" dirty="0" smtClean="0">
                          <a:solidFill>
                            <a:schemeClr val="bg1"/>
                          </a:solidFill>
                        </a:rPr>
                        <a:t>  </a:t>
                      </a:r>
                      <a:r>
                        <a:rPr lang="en-US" sz="1200" i="0" dirty="0">
                          <a:solidFill>
                            <a:schemeClr val="bg1"/>
                          </a:solidFill>
                        </a:rPr>
                        <a:t>BP Facing: </a:t>
                      </a:r>
                      <a:r>
                        <a:rPr lang="en-US" sz="1200" b="0" i="1" dirty="0" smtClean="0">
                          <a:solidFill>
                            <a:schemeClr val="bg1"/>
                          </a:solidFill>
                        </a:rPr>
                        <a:t>Yes/</a:t>
                      </a:r>
                      <a:r>
                        <a:rPr lang="en-US" sz="1200" i="0" dirty="0" smtClean="0">
                          <a:solidFill>
                            <a:schemeClr val="bg1"/>
                          </a:solidFill>
                        </a:rPr>
                        <a:t>    </a:t>
                      </a:r>
                      <a:r>
                        <a:rPr lang="en-US" sz="1200" i="0" dirty="0">
                          <a:solidFill>
                            <a:schemeClr val="bg1"/>
                          </a:solidFill>
                        </a:rPr>
                        <a:t>Customer Facing: </a:t>
                      </a:r>
                      <a:r>
                        <a:rPr lang="en-US" sz="1200" b="0" i="1" dirty="0" smtClean="0">
                          <a:solidFill>
                            <a:schemeClr val="bg1"/>
                          </a:solidFill>
                        </a:rPr>
                        <a:t>Yes/</a:t>
                      </a:r>
                      <a:endParaRPr lang="en-US" sz="1200" i="0" dirty="0">
                        <a:solidFill>
                          <a:schemeClr val="bg1"/>
                        </a:solidFill>
                      </a:endParaRPr>
                    </a:p>
                  </a:txBody>
                  <a:tcPr>
                    <a:solidFill>
                      <a:srgbClr val="437AAA"/>
                    </a:solidFill>
                  </a:tcPr>
                </a:tc>
                <a:extLst>
                  <a:ext uri="{0D108BD9-81ED-4DB2-BD59-A6C34878D82A}">
                    <a16:rowId xmlns="" xmlns:a16="http://schemas.microsoft.com/office/drawing/2014/main" val="412830531"/>
                  </a:ext>
                </a:extLst>
              </a:tr>
            </a:tbl>
          </a:graphicData>
        </a:graphic>
      </p:graphicFrame>
      <p:sp>
        <p:nvSpPr>
          <p:cNvPr id="12" name="Rectangle 11">
            <a:extLst>
              <a:ext uri="{FF2B5EF4-FFF2-40B4-BE49-F238E27FC236}">
                <a16:creationId xmlns="" xmlns:a16="http://schemas.microsoft.com/office/drawing/2014/main" id="{444C1DD9-0EDF-47AF-9909-1641C7DA3208}"/>
              </a:ext>
            </a:extLst>
          </p:cNvPr>
          <p:cNvSpPr/>
          <p:nvPr/>
        </p:nvSpPr>
        <p:spPr>
          <a:xfrm>
            <a:off x="8582016" y="3492039"/>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 xmlns:a16="http://schemas.microsoft.com/office/drawing/2014/main"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rgbClr val="1C3649"/>
                </a:solidFill>
                <a:latin typeface="+mn-lt"/>
              </a:rPr>
              <a:t>WOW Card</a:t>
            </a:r>
            <a:endParaRPr lang="en-US" sz="1600" b="1" dirty="0">
              <a:latin typeface="+mn-lt"/>
            </a:endParaRPr>
          </a:p>
        </p:txBody>
      </p:sp>
    </p:spTree>
    <p:extLst>
      <p:ext uri="{BB962C8B-B14F-4D97-AF65-F5344CB8AC3E}">
        <p14:creationId xmlns:p14="http://schemas.microsoft.com/office/powerpoint/2010/main" val="850865198"/>
      </p:ext>
    </p:extLst>
  </p:cSld>
  <p:clrMapOvr>
    <a:masterClrMapping/>
  </p:clrMapOvr>
  <p:transition spd="med"/>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3957</TotalTime>
  <Words>470</Words>
  <Application>Microsoft Macintosh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SimSun</vt:lpstr>
      <vt:lpstr>IBM Cloud 2017</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Microsoft Office User</cp:lastModifiedBy>
  <cp:revision>75</cp:revision>
  <dcterms:modified xsi:type="dcterms:W3CDTF">2017-11-19T09:08:47Z</dcterms:modified>
</cp:coreProperties>
</file>