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3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649"/>
    <a:srgbClr val="437AAA"/>
    <a:srgbClr val="EBE8EB"/>
    <a:srgbClr val="A9CBEA"/>
    <a:srgbClr val="5498D5"/>
    <a:srgbClr val="FF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6E3E3"/>
          </a:solidFill>
        </a:fill>
      </a:tcStyle>
    </a:wholeTbl>
    <a:band2H>
      <a:tcTxStyle/>
      <a:tcStyle>
        <a:tcBdr/>
        <a:fill>
          <a:solidFill>
            <a:srgbClr val="F3F1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CFCF"/>
          </a:solidFill>
        </a:fill>
      </a:tcStyle>
    </a:wholeTbl>
    <a:band2H>
      <a:tcTxStyle/>
      <a:tcStyle>
        <a:tcBdr/>
        <a:fill>
          <a:solidFill>
            <a:srgbClr val="FC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D4F5"/>
          </a:solidFill>
        </a:fill>
      </a:tcStyle>
    </a:wholeTbl>
    <a:band2H>
      <a:tcTxStyle/>
      <a:tcStyle>
        <a:tcBdr/>
        <a:fill>
          <a:solidFill>
            <a:srgbClr val="F1EB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6192" autoAdjust="0"/>
  </p:normalViewPr>
  <p:slideViewPr>
    <p:cSldViewPr snapToGrid="0" snapToObjects="1">
      <p:cViewPr varScale="1">
        <p:scale>
          <a:sx n="109" d="100"/>
          <a:sy n="109" d="100"/>
        </p:scale>
        <p:origin x="11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13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6" name="Shape 38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5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ubtitle 2"/>
          <p:cNvSpPr txBox="1"/>
          <p:nvPr/>
        </p:nvSpPr>
        <p:spPr>
          <a:xfrm>
            <a:off x="126999" y="6491337"/>
            <a:ext cx="1432509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140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IBM </a:t>
            </a:r>
            <a:r>
              <a:rPr b="1"/>
              <a:t>Cloud</a:t>
            </a:r>
          </a:p>
        </p:txBody>
      </p:sp>
      <p:sp>
        <p:nvSpPr>
          <p:cNvPr id="311" name="Subtitle 2"/>
          <p:cNvSpPr txBox="1"/>
          <p:nvPr/>
        </p:nvSpPr>
        <p:spPr>
          <a:xfrm>
            <a:off x="7768907" y="6512414"/>
            <a:ext cx="3643976" cy="264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CACACA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Internal and Business Partner Use Only</a:t>
            </a:r>
          </a:p>
        </p:txBody>
      </p:sp>
      <p:pic>
        <p:nvPicPr>
          <p:cNvPr id="312" name="ibm_logo_dark blue-01.png" descr="ibm_logo_dark blu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11717319" y="6383320"/>
            <a:ext cx="190502" cy="504861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254000" y="254000"/>
            <a:ext cx="4024249" cy="521223"/>
          </a:xfrm>
          <a:prstGeom prst="rect">
            <a:avLst/>
          </a:prstGeom>
        </p:spPr>
        <p:txBody>
          <a:bodyPr lIns="45718" tIns="45718" rIns="45718" bIns="45718"/>
          <a:lstStyle>
            <a:lvl1pPr defTabSz="777240">
              <a:lnSpc>
                <a:spcPct val="90000"/>
              </a:lnSpc>
              <a:defRPr sz="3000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ight Blank">
    <p:bg>
      <p:bgPr>
        <a:solidFill>
          <a:schemeClr val="accent2">
            <a:lumOff val="558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tangle 14"/>
          <p:cNvSpPr/>
          <p:nvPr userDrawn="1"/>
        </p:nvSpPr>
        <p:spPr>
          <a:xfrm>
            <a:off x="-2" y="6413500"/>
            <a:ext cx="12192004" cy="444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323" name="ibm_logo_dark blue-01.png" descr="ibm_logo_dark blu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11717319" y="6383320"/>
            <a:ext cx="190502" cy="504861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Line"/>
          <p:cNvSpPr/>
          <p:nvPr/>
        </p:nvSpPr>
        <p:spPr>
          <a:xfrm>
            <a:off x="-1" y="6394450"/>
            <a:ext cx="12192003" cy="0"/>
          </a:xfrm>
          <a:prstGeom prst="line">
            <a:avLst/>
          </a:prstGeom>
          <a:ln w="25400">
            <a:solidFill>
              <a:schemeClr val="accent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5" name="Subtitle 2"/>
          <p:cNvSpPr txBox="1"/>
          <p:nvPr/>
        </p:nvSpPr>
        <p:spPr>
          <a:xfrm>
            <a:off x="7768907" y="6512414"/>
            <a:ext cx="3643976" cy="264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CACACA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Internal and Business Partner Use Only</a:t>
            </a:r>
          </a:p>
        </p:txBody>
      </p:sp>
      <p:sp>
        <p:nvSpPr>
          <p:cNvPr id="326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254000" y="254000"/>
            <a:ext cx="4024249" cy="521223"/>
          </a:xfrm>
          <a:prstGeom prst="rect">
            <a:avLst/>
          </a:prstGeom>
        </p:spPr>
        <p:txBody>
          <a:bodyPr lIns="45718" tIns="45718" rIns="45718" bIns="45718"/>
          <a:lstStyle>
            <a:lvl1pPr defTabSz="777240">
              <a:lnSpc>
                <a:spcPct val="90000"/>
              </a:lnSpc>
              <a:defRPr sz="3000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27" name="Subtitle 2"/>
          <p:cNvSpPr txBox="1"/>
          <p:nvPr/>
        </p:nvSpPr>
        <p:spPr>
          <a:xfrm>
            <a:off x="126999" y="6491337"/>
            <a:ext cx="1432509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140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IBM </a:t>
            </a:r>
            <a:r>
              <a:rPr b="1"/>
              <a:t>Cloud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/>
        </p:nvSpPr>
        <p:spPr>
          <a:xfrm>
            <a:off x="-2" y="6413500"/>
            <a:ext cx="12192004" cy="444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3" name="ibm_logo_dark blue-01.png" descr="ibm_logo_dark blue-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11717319" y="6383320"/>
            <a:ext cx="190502" cy="50486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ubtitle 2"/>
          <p:cNvSpPr txBox="1"/>
          <p:nvPr/>
        </p:nvSpPr>
        <p:spPr>
          <a:xfrm>
            <a:off x="7768907" y="6512414"/>
            <a:ext cx="3643976" cy="264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CACACA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Internal and Business Partner Use Only</a:t>
            </a:r>
          </a:p>
        </p:txBody>
      </p:sp>
      <p:sp>
        <p:nvSpPr>
          <p:cNvPr id="6" name="Subtitle 2"/>
          <p:cNvSpPr txBox="1"/>
          <p:nvPr/>
        </p:nvSpPr>
        <p:spPr>
          <a:xfrm>
            <a:off x="126999" y="6491337"/>
            <a:ext cx="1432509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140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IBM </a:t>
            </a:r>
            <a:r>
              <a:rPr b="1"/>
              <a:t>Cloud</a:t>
            </a:r>
          </a:p>
        </p:txBody>
      </p:sp>
      <p:sp>
        <p:nvSpPr>
          <p:cNvPr id="10" name="Line"/>
          <p:cNvSpPr/>
          <p:nvPr userDrawn="1"/>
        </p:nvSpPr>
        <p:spPr>
          <a:xfrm>
            <a:off x="-1" y="6394450"/>
            <a:ext cx="12192003" cy="0"/>
          </a:xfrm>
          <a:prstGeom prst="line">
            <a:avLst/>
          </a:prstGeom>
          <a:ln w="25400">
            <a:solidFill>
              <a:schemeClr val="accent5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ransition spd="med"/>
  <p:txStyles>
    <p:titleStyle>
      <a:lvl1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6350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12700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9050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25400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5pPr>
      <a:lvl6pPr marL="3370383" marR="0" indent="-195384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600" b="0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6pPr>
      <a:lvl7pPr marL="4005383" marR="0" indent="-195383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600" b="0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7pPr>
      <a:lvl8pPr marL="4640383" marR="0" indent="-195383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600" b="0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8pPr>
      <a:lvl9pPr marL="5275383" marR="0" indent="-195383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600" b="0" i="0" u="none" strike="noStrike" cap="none" spc="0" baseline="0">
          <a:ln>
            <a:noFill/>
          </a:ln>
          <a:solidFill>
            <a:srgbClr val="1C3549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loud-icons-black-11.png" descr="cloud-icons-black-11.png">
            <a:extLst>
              <a:ext uri="{FF2B5EF4-FFF2-40B4-BE49-F238E27FC236}">
                <a16:creationId xmlns:a16="http://schemas.microsoft.com/office/drawing/2014/main" id="{8B47396E-85E9-4C22-A1FE-A1F9DE13E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83235" y="-22330"/>
            <a:ext cx="1439440" cy="846055"/>
          </a:xfrm>
          <a:prstGeom prst="rect">
            <a:avLst/>
          </a:prstGeom>
          <a:ln w="12700">
            <a:miter lim="400000"/>
          </a:ln>
        </p:spPr>
      </p:pic>
      <p:sp>
        <p:nvSpPr>
          <p:cNvPr id="533" name="Slide title"/>
          <p:cNvSpPr txBox="1">
            <a:spLocks noGrp="1"/>
          </p:cNvSpPr>
          <p:nvPr>
            <p:ph type="body" idx="13"/>
          </p:nvPr>
        </p:nvSpPr>
        <p:spPr>
          <a:xfrm>
            <a:off x="254000" y="186374"/>
            <a:ext cx="10233608" cy="52122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DEMO – </a:t>
            </a:r>
            <a:r>
              <a:rPr lang="en-US" sz="2800" i="1" dirty="0"/>
              <a:t>Predictive </a:t>
            </a:r>
            <a:r>
              <a:rPr lang="en-US" sz="2800" i="1" dirty="0" err="1"/>
              <a:t>Chatbot</a:t>
            </a:r>
            <a:r>
              <a:rPr lang="en-US" sz="2800" i="1" dirty="0"/>
              <a:t> for Fitness Club USA</a:t>
            </a:r>
            <a:endParaRPr sz="28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622C9B-742F-4FEE-BE86-9A06CCCF9897}"/>
              </a:ext>
            </a:extLst>
          </p:cNvPr>
          <p:cNvSpPr txBox="1"/>
          <p:nvPr/>
        </p:nvSpPr>
        <p:spPr>
          <a:xfrm>
            <a:off x="254000" y="646983"/>
            <a:ext cx="11577216" cy="584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FF6400"/>
                </a:solidFill>
                <a:effectLst/>
                <a:uFillTx/>
                <a:latin typeface="+mn-lt"/>
                <a:ea typeface="+mj-ea"/>
                <a:cs typeface="+mj-cs"/>
                <a:sym typeface="Calibri"/>
              </a:rPr>
              <a:t>Use Case: </a:t>
            </a:r>
            <a:r>
              <a:rPr lang="en-US" sz="1600" b="1" i="1" dirty="0"/>
              <a:t>This predictive </a:t>
            </a:r>
            <a:r>
              <a:rPr lang="en-US" sz="1600" b="1" i="1" dirty="0" err="1"/>
              <a:t>chatbot</a:t>
            </a:r>
            <a:r>
              <a:rPr lang="en-US" sz="1600" b="1" i="1" dirty="0"/>
              <a:t> gives personalized fitness class recommendations for members of the gym chain Fitness Club USA. Applications infused with predictive and conversational capabilities provide companies a way to enhance their customer experience. </a:t>
            </a:r>
            <a:endParaRPr kumimoji="0" lang="en-US" sz="1600" b="1" i="1" u="none" strike="noStrike" cap="none" spc="0" normalizeH="0" baseline="0" dirty="0">
              <a:ln>
                <a:noFill/>
              </a:ln>
              <a:solidFill>
                <a:srgbClr val="1C3649"/>
              </a:solidFill>
              <a:effectLst/>
              <a:uFillTx/>
              <a:latin typeface="+mn-lt"/>
              <a:sym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882345-F19C-47BC-AAD1-32F63C459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100423"/>
              </p:ext>
            </p:extLst>
          </p:nvPr>
        </p:nvGraphicFramePr>
        <p:xfrm>
          <a:off x="331113" y="1500894"/>
          <a:ext cx="5673679" cy="2151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7586">
                  <a:extLst>
                    <a:ext uri="{9D8B030D-6E8A-4147-A177-3AD203B41FA5}">
                      <a16:colId xmlns:a16="http://schemas.microsoft.com/office/drawing/2014/main" val="1728495146"/>
                    </a:ext>
                  </a:extLst>
                </a:gridCol>
                <a:gridCol w="3876093">
                  <a:extLst>
                    <a:ext uri="{9D8B030D-6E8A-4147-A177-3AD203B41FA5}">
                      <a16:colId xmlns:a16="http://schemas.microsoft.com/office/drawing/2014/main" val="3127262732"/>
                    </a:ext>
                  </a:extLst>
                </a:gridCol>
              </a:tblGrid>
              <a:tr h="2804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C3649"/>
                          </a:solidFill>
                        </a:rPr>
                        <a:t>Persona(s)</a:t>
                      </a:r>
                    </a:p>
                  </a:txBody>
                  <a:tcPr>
                    <a:solidFill>
                      <a:srgbClr val="EBE8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C3649"/>
                          </a:solidFill>
                        </a:rPr>
                        <a:t>Business Problem Statement(s)</a:t>
                      </a:r>
                    </a:p>
                  </a:txBody>
                  <a:tcPr>
                    <a:solidFill>
                      <a:srgbClr val="EB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809125"/>
                  </a:ext>
                </a:extLst>
              </a:tr>
              <a:tr h="252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Data Scientist</a:t>
                      </a:r>
                    </a:p>
                  </a:txBody>
                  <a:tcPr>
                    <a:solidFill>
                      <a:srgbClr val="A9C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Difficulty building and deploying production-ready ML</a:t>
                      </a:r>
                    </a:p>
                  </a:txBody>
                  <a:tcPr>
                    <a:solidFill>
                      <a:srgbClr val="A9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080842"/>
                  </a:ext>
                </a:extLst>
              </a:tr>
              <a:tr h="42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App Developer</a:t>
                      </a:r>
                    </a:p>
                  </a:txBody>
                  <a:tcPr>
                    <a:solidFill>
                      <a:srgbClr val="A9C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Difficulty building web applications with conversational and ML capabilities</a:t>
                      </a:r>
                    </a:p>
                  </a:txBody>
                  <a:tcPr>
                    <a:solidFill>
                      <a:srgbClr val="A9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7949"/>
                  </a:ext>
                </a:extLst>
              </a:tr>
              <a:tr h="42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Customer Service</a:t>
                      </a:r>
                    </a:p>
                  </a:txBody>
                  <a:tcPr>
                    <a:solidFill>
                      <a:srgbClr val="A9C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Under high pressure handling heavy</a:t>
                      </a:r>
                      <a:r>
                        <a:rPr lang="en-US" sz="1100" b="0" i="1" baseline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volume of customer interactions</a:t>
                      </a:r>
                      <a:endParaRPr lang="en-US" sz="1100" b="0" i="1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A9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922368"/>
                  </a:ext>
                </a:extLst>
              </a:tr>
              <a:tr h="42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Marketing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A9C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Low</a:t>
                      </a:r>
                      <a:r>
                        <a:rPr lang="en-US" sz="1100" b="0" i="1" baseline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promotional offer response due to lack of personalization</a:t>
                      </a:r>
                      <a:endParaRPr lang="en-US" sz="1100" b="0" i="1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A9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565377"/>
                  </a:ext>
                </a:extLst>
              </a:tr>
              <a:tr h="307098">
                <a:tc gridSpan="2">
                  <a:txBody>
                    <a:bodyPr/>
                    <a:lstStyle/>
                    <a:p>
                      <a:r>
                        <a:rPr lang="en-US" sz="1100" i="0" dirty="0">
                          <a:solidFill>
                            <a:srgbClr val="1C3649"/>
                          </a:solidFill>
                        </a:rPr>
                        <a:t>Industry Application: </a:t>
                      </a:r>
                      <a:r>
                        <a:rPr lang="en-US" sz="1100" b="0" i="1" dirty="0">
                          <a:solidFill>
                            <a:srgbClr val="1C3649"/>
                          </a:solidFill>
                        </a:rPr>
                        <a:t>Various, Retail &amp; Distribution</a:t>
                      </a:r>
                    </a:p>
                  </a:txBody>
                  <a:tcPr>
                    <a:solidFill>
                      <a:srgbClr val="A9CB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9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86473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BB2D269-6809-41CC-9433-1259D0B1A978}"/>
              </a:ext>
            </a:extLst>
          </p:cNvPr>
          <p:cNvSpPr/>
          <p:nvPr/>
        </p:nvSpPr>
        <p:spPr>
          <a:xfrm>
            <a:off x="2662153" y="1156817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6400"/>
                </a:solidFill>
                <a:latin typeface="+mn-lt"/>
              </a:rPr>
              <a:t>Who</a:t>
            </a:r>
            <a:endParaRPr lang="en-US" b="1" dirty="0">
              <a:latin typeface="+mn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B0DC4C7-E8F8-4489-B3C7-5BE85D699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217826"/>
              </p:ext>
            </p:extLst>
          </p:nvPr>
        </p:nvGraphicFramePr>
        <p:xfrm>
          <a:off x="331114" y="3971887"/>
          <a:ext cx="5673681" cy="2553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3681">
                  <a:extLst>
                    <a:ext uri="{9D8B030D-6E8A-4147-A177-3AD203B41FA5}">
                      <a16:colId xmlns:a16="http://schemas.microsoft.com/office/drawing/2014/main" val="1728495146"/>
                    </a:ext>
                  </a:extLst>
                </a:gridCol>
              </a:tblGrid>
              <a:tr h="30364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C3649"/>
                          </a:solidFill>
                        </a:rPr>
                        <a:t>Use Case Overview</a:t>
                      </a:r>
                    </a:p>
                  </a:txBody>
                  <a:tcPr>
                    <a:solidFill>
                      <a:srgbClr val="EB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809125"/>
                  </a:ext>
                </a:extLst>
              </a:tr>
              <a:tr h="2248998">
                <a:tc>
                  <a:txBody>
                    <a:bodyPr/>
                    <a:lstStyle/>
                    <a:p>
                      <a:r>
                        <a:rPr lang="en-US" sz="1000" i="1" dirty="0">
                          <a:solidFill>
                            <a:srgbClr val="1C3649"/>
                          </a:solidFill>
                        </a:rPr>
                        <a:t>This</a:t>
                      </a:r>
                      <a:r>
                        <a:rPr lang="en-US" sz="1000" i="1" baseline="0" dirty="0">
                          <a:solidFill>
                            <a:srgbClr val="1C3649"/>
                          </a:solidFill>
                        </a:rPr>
                        <a:t> demo walks through building </a:t>
                      </a:r>
                      <a:r>
                        <a:rPr lang="en-US" sz="1000" i="1" dirty="0">
                          <a:solidFill>
                            <a:srgbClr val="1C3649"/>
                          </a:solidFill>
                        </a:rPr>
                        <a:t>a predictive </a:t>
                      </a:r>
                      <a:r>
                        <a:rPr lang="en-US" sz="1000" i="1" dirty="0" err="1">
                          <a:solidFill>
                            <a:srgbClr val="1C3649"/>
                          </a:solidFill>
                        </a:rPr>
                        <a:t>chatbot</a:t>
                      </a:r>
                      <a:r>
                        <a:rPr lang="en-US" sz="1000" i="1" dirty="0">
                          <a:solidFill>
                            <a:srgbClr val="1C3649"/>
                          </a:solidFill>
                        </a:rPr>
                        <a:t> application on IBM Cloud.</a:t>
                      </a:r>
                    </a:p>
                    <a:p>
                      <a:endParaRPr lang="en-US" sz="500" i="1" baseline="0" dirty="0">
                        <a:solidFill>
                          <a:srgbClr val="1C3649"/>
                        </a:solidFill>
                      </a:endParaRPr>
                    </a:p>
                    <a:p>
                      <a:r>
                        <a:rPr lang="en-US" sz="1000" i="1" baseline="0" dirty="0">
                          <a:solidFill>
                            <a:srgbClr val="1C3649"/>
                          </a:solidFill>
                        </a:rPr>
                        <a:t>The best way to start the demo is by showcasing the end application (for the “wow factor", then walking through how the demo was built.</a:t>
                      </a:r>
                    </a:p>
                    <a:p>
                      <a:endParaRPr lang="en-US" sz="500" i="1" baseline="0" dirty="0">
                        <a:solidFill>
                          <a:srgbClr val="1C3649"/>
                        </a:solidFill>
                      </a:endParaRPr>
                    </a:p>
                    <a:p>
                      <a:r>
                        <a:rPr lang="en-US" sz="1000" i="1" baseline="0" dirty="0">
                          <a:solidFill>
                            <a:srgbClr val="1C3649"/>
                          </a:solidFill>
                        </a:rPr>
                        <a:t>We quickly build a fitness class recommendation predictive model from a dataset with DSX’s model builder, then deploying it to WML to a RESTful API . </a:t>
                      </a:r>
                    </a:p>
                    <a:p>
                      <a:endParaRPr lang="en-US" sz="500" i="1" baseline="0" dirty="0">
                        <a:solidFill>
                          <a:srgbClr val="1C3649"/>
                        </a:solidFill>
                      </a:endParaRPr>
                    </a:p>
                    <a:p>
                      <a:r>
                        <a:rPr lang="en-US" sz="1000" i="1" baseline="0" dirty="0">
                          <a:solidFill>
                            <a:srgbClr val="1C3649"/>
                          </a:solidFill>
                        </a:rPr>
                        <a:t>Then we show how Watson Conversation service can be used to build a conversational flow, also employable via RESTful API.</a:t>
                      </a:r>
                    </a:p>
                    <a:p>
                      <a:endParaRPr lang="en-US" sz="500" i="1" baseline="0" dirty="0">
                        <a:solidFill>
                          <a:srgbClr val="1C3649"/>
                        </a:solidFill>
                      </a:endParaRPr>
                    </a:p>
                    <a:p>
                      <a:r>
                        <a:rPr lang="en-US" sz="1000" i="1" baseline="0" dirty="0">
                          <a:solidFill>
                            <a:srgbClr val="1C3649"/>
                          </a:solidFill>
                        </a:rPr>
                        <a:t>Node-RED is the GUI-based web app “glue” that provides the logic and connects these RESTful services. We enhance the app with two more IBM Cloud Services, Watson Tone Analyzer and the </a:t>
                      </a:r>
                      <a:r>
                        <a:rPr lang="en-US" sz="1000" i="1" baseline="0" dirty="0" err="1">
                          <a:solidFill>
                            <a:srgbClr val="1C3649"/>
                          </a:solidFill>
                        </a:rPr>
                        <a:t>Twilio</a:t>
                      </a:r>
                      <a:r>
                        <a:rPr lang="en-US" sz="1000" i="1" baseline="0" dirty="0">
                          <a:solidFill>
                            <a:srgbClr val="1C3649"/>
                          </a:solidFill>
                        </a:rPr>
                        <a:t> API.</a:t>
                      </a:r>
                      <a:endParaRPr lang="en-US" sz="1000" i="1" dirty="0">
                        <a:solidFill>
                          <a:srgbClr val="1C3649"/>
                        </a:solidFill>
                      </a:endParaRPr>
                    </a:p>
                  </a:txBody>
                  <a:tcPr>
                    <a:solidFill>
                      <a:srgbClr val="A9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08084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2B2B571-C2E8-4B0E-A33A-5AF959CCC995}"/>
              </a:ext>
            </a:extLst>
          </p:cNvPr>
          <p:cNvSpPr/>
          <p:nvPr/>
        </p:nvSpPr>
        <p:spPr>
          <a:xfrm>
            <a:off x="2630092" y="3602554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6400"/>
                </a:solidFill>
                <a:latin typeface="+mn-lt"/>
              </a:rPr>
              <a:t>What</a:t>
            </a:r>
            <a:endParaRPr lang="en-US" b="1" dirty="0">
              <a:latin typeface="+mn-lt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B8636C-67A0-4FBD-B61B-3F3B3FEEF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44158"/>
              </p:ext>
            </p:extLst>
          </p:nvPr>
        </p:nvGraphicFramePr>
        <p:xfrm>
          <a:off x="6261100" y="1502187"/>
          <a:ext cx="5570116" cy="2049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0116">
                  <a:extLst>
                    <a:ext uri="{9D8B030D-6E8A-4147-A177-3AD203B41FA5}">
                      <a16:colId xmlns:a16="http://schemas.microsoft.com/office/drawing/2014/main" val="1728495146"/>
                    </a:ext>
                  </a:extLst>
                </a:gridCol>
              </a:tblGrid>
              <a:tr h="28929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C3649"/>
                          </a:solidFill>
                        </a:rPr>
                        <a:t>Business Value</a:t>
                      </a:r>
                    </a:p>
                  </a:txBody>
                  <a:tcPr>
                    <a:solidFill>
                      <a:srgbClr val="EB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809125"/>
                  </a:ext>
                </a:extLst>
              </a:tr>
              <a:tr h="174483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rgbClr val="1C3649"/>
                          </a:solidFill>
                        </a:rPr>
                        <a:t>Fitness Club USA can</a:t>
                      </a:r>
                      <a:r>
                        <a:rPr lang="en-US" i="1" baseline="0" dirty="0">
                          <a:solidFill>
                            <a:srgbClr val="1C3649"/>
                          </a:solidFill>
                        </a:rPr>
                        <a:t> get achieve ROI quickly by building a Cognitive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i="1" baseline="0" dirty="0">
                          <a:solidFill>
                            <a:srgbClr val="1C3649"/>
                          </a:solidFill>
                        </a:rPr>
                        <a:t>Fitness Buddy on the IBM Cloud platform. This app can drive cross-sell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i="1" baseline="0" dirty="0">
                          <a:solidFill>
                            <a:srgbClr val="1C3649"/>
                          </a:solidFill>
                        </a:rPr>
                        <a:t>opportunities by recommending fitness classes to members, as well as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i="1" baseline="0" dirty="0">
                          <a:solidFill>
                            <a:srgbClr val="1C3649"/>
                          </a:solidFill>
                        </a:rPr>
                        <a:t>enhance the overall customer experience by providing a personalized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i="1" baseline="0" dirty="0">
                          <a:solidFill>
                            <a:srgbClr val="1C3649"/>
                          </a:solidFill>
                        </a:rPr>
                        <a:t>interface for customers across multiple channels of interaction.</a:t>
                      </a:r>
                      <a:endParaRPr lang="en-US" i="1" dirty="0">
                        <a:solidFill>
                          <a:srgbClr val="1C3649"/>
                        </a:solidFill>
                      </a:endParaRPr>
                    </a:p>
                  </a:txBody>
                  <a:tcPr>
                    <a:solidFill>
                      <a:srgbClr val="A9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08084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C9DDF75-3A23-43D2-850B-03AEEEA5649C}"/>
              </a:ext>
            </a:extLst>
          </p:cNvPr>
          <p:cNvSpPr/>
          <p:nvPr/>
        </p:nvSpPr>
        <p:spPr>
          <a:xfrm>
            <a:off x="8517895" y="1156817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6400"/>
                </a:solidFill>
                <a:latin typeface="+mn-lt"/>
              </a:rPr>
              <a:t>WOW</a:t>
            </a:r>
            <a:endParaRPr lang="en-US" b="1" dirty="0">
              <a:latin typeface="+mn-lt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393BAAC-7D25-4128-9204-425EA07BA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083753"/>
              </p:ext>
            </p:extLst>
          </p:nvPr>
        </p:nvGraphicFramePr>
        <p:xfrm>
          <a:off x="6261100" y="3971887"/>
          <a:ext cx="5570116" cy="2552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0116">
                  <a:extLst>
                    <a:ext uri="{9D8B030D-6E8A-4147-A177-3AD203B41FA5}">
                      <a16:colId xmlns:a16="http://schemas.microsoft.com/office/drawing/2014/main" val="1728495146"/>
                    </a:ext>
                  </a:extLst>
                </a:gridCol>
              </a:tblGrid>
              <a:tr h="3263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C3649"/>
                          </a:solidFill>
                        </a:rPr>
                        <a:t>Implementation</a:t>
                      </a:r>
                    </a:p>
                  </a:txBody>
                  <a:tcPr>
                    <a:solidFill>
                      <a:srgbClr val="EB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809125"/>
                  </a:ext>
                </a:extLst>
              </a:tr>
              <a:tr h="1022095">
                <a:tc>
                  <a:txBody>
                    <a:bodyPr/>
                    <a:lstStyle/>
                    <a:p>
                      <a:pPr lvl="0"/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Demo Highlights:</a:t>
                      </a:r>
                      <a:r>
                        <a:rPr kumimoji="0" lang="en-US" sz="12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080842"/>
                  </a:ext>
                </a:extLst>
              </a:tr>
              <a:tr h="6035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SimSun" pitchFamily="2" charset="-122"/>
                        </a:rPr>
                        <a:t>Demo Components: </a:t>
                      </a:r>
                      <a:r>
                        <a:rPr lang="en-US" sz="1100" b="0" i="1" baseline="0" dirty="0">
                          <a:solidFill>
                            <a:schemeClr val="bg1"/>
                          </a:solidFill>
                        </a:rPr>
                        <a:t>Watson Machine Learning, Data Science Experience, Watson Conversation API, </a:t>
                      </a:r>
                      <a:r>
                        <a:rPr lang="en-US" sz="1100" b="0" i="1" baseline="0" dirty="0" err="1">
                          <a:solidFill>
                            <a:schemeClr val="bg1"/>
                          </a:solidFill>
                        </a:rPr>
                        <a:t>Cloudant</a:t>
                      </a:r>
                      <a:r>
                        <a:rPr lang="en-US" sz="1100" b="0" i="1" baseline="0" dirty="0">
                          <a:solidFill>
                            <a:schemeClr val="bg1"/>
                          </a:solidFill>
                        </a:rPr>
                        <a:t>, Watson Tone Analyzer API, Node-RED, </a:t>
                      </a:r>
                      <a:r>
                        <a:rPr lang="en-US" sz="1100" b="0" i="1" baseline="0" dirty="0" err="1">
                          <a:solidFill>
                            <a:schemeClr val="bg1"/>
                          </a:solidFill>
                        </a:rPr>
                        <a:t>Twilio</a:t>
                      </a:r>
                      <a:r>
                        <a:rPr lang="en-US" sz="1100" b="0" i="1" baseline="0" dirty="0">
                          <a:solidFill>
                            <a:schemeClr val="bg1"/>
                          </a:solidFill>
                        </a:rPr>
                        <a:t> API</a:t>
                      </a:r>
                      <a:endParaRPr kumimoji="0" lang="en-US" sz="11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SimSun" pitchFamily="2" charset="-122"/>
                      </a:endParaRPr>
                    </a:p>
                  </a:txBody>
                  <a:tcPr>
                    <a:solidFill>
                      <a:srgbClr val="43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42469"/>
                  </a:ext>
                </a:extLst>
              </a:tr>
              <a:tr h="300314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bg1"/>
                          </a:solidFill>
                        </a:rPr>
                        <a:t>Author(s): </a:t>
                      </a:r>
                      <a:r>
                        <a:rPr lang="en-US" b="0" i="1" dirty="0">
                          <a:solidFill>
                            <a:schemeClr val="bg1"/>
                          </a:solidFill>
                        </a:rPr>
                        <a:t>Sam Ennis</a:t>
                      </a:r>
                    </a:p>
                  </a:txBody>
                  <a:tcPr>
                    <a:solidFill>
                      <a:srgbClr val="43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73431"/>
                  </a:ext>
                </a:extLst>
              </a:tr>
              <a:tr h="300314"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chemeClr val="bg1"/>
                          </a:solidFill>
                        </a:rPr>
                        <a:t>Internal Only </a:t>
                      </a:r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en-US" b="0" i="1" dirty="0">
                          <a:solidFill>
                            <a:schemeClr val="bg1"/>
                          </a:solidFill>
                        </a:rPr>
                        <a:t>Yes   </a:t>
                      </a:r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         </a:t>
                      </a:r>
                      <a:r>
                        <a:rPr lang="en-US" i="0" dirty="0">
                          <a:solidFill>
                            <a:schemeClr val="bg1"/>
                          </a:solidFill>
                        </a:rPr>
                        <a:t>BP Facing: </a:t>
                      </a:r>
                      <a:r>
                        <a:rPr lang="en-US" b="0" i="1" dirty="0">
                          <a:solidFill>
                            <a:schemeClr val="bg1"/>
                          </a:solidFill>
                        </a:rPr>
                        <a:t>Yes </a:t>
                      </a:r>
                      <a:r>
                        <a:rPr lang="en-US" i="0" dirty="0">
                          <a:solidFill>
                            <a:schemeClr val="bg1"/>
                          </a:solidFill>
                        </a:rPr>
                        <a:t>      Customer Facing: </a:t>
                      </a:r>
                      <a:r>
                        <a:rPr lang="en-US" b="0" i="1" dirty="0">
                          <a:solidFill>
                            <a:schemeClr val="bg1"/>
                          </a:solidFill>
                        </a:rPr>
                        <a:t>Yes </a:t>
                      </a:r>
                      <a:endParaRPr lang="en-US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3053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44C1DD9-0EDF-47AF-9909-1641C7DA3208}"/>
              </a:ext>
            </a:extLst>
          </p:cNvPr>
          <p:cNvSpPr/>
          <p:nvPr/>
        </p:nvSpPr>
        <p:spPr>
          <a:xfrm>
            <a:off x="8582016" y="3602555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6400"/>
                </a:solidFill>
                <a:latin typeface="+mn-lt"/>
              </a:rPr>
              <a:t>How</a:t>
            </a:r>
            <a:endParaRPr lang="en-US" b="1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782219-CFC9-46A4-BFFE-1A00658C1971}"/>
              </a:ext>
            </a:extLst>
          </p:cNvPr>
          <p:cNvSpPr/>
          <p:nvPr/>
        </p:nvSpPr>
        <p:spPr>
          <a:xfrm>
            <a:off x="10365313" y="308429"/>
            <a:ext cx="14659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C3649"/>
                </a:solidFill>
                <a:latin typeface="+mn-lt"/>
              </a:rPr>
              <a:t>WOW Card</a:t>
            </a:r>
            <a:endParaRPr lang="en-US" sz="1600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9"/>
          <a:stretch/>
        </p:blipFill>
        <p:spPr>
          <a:xfrm>
            <a:off x="9318114" y="3978329"/>
            <a:ext cx="2513102" cy="1212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491" y="4578040"/>
            <a:ext cx="2998504" cy="612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789252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BM Cloud 2017">
  <a:themeElements>
    <a:clrScheme name="IBM Cloud 2017 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8AEAE"/>
      </a:accent1>
      <a:accent2>
        <a:srgbClr val="E4E1E4"/>
      </a:accent2>
      <a:accent3>
        <a:srgbClr val="F05253"/>
      </a:accent3>
      <a:accent4>
        <a:srgbClr val="1C3649"/>
      </a:accent4>
      <a:accent5>
        <a:srgbClr val="5498D5"/>
      </a:accent5>
      <a:accent6>
        <a:srgbClr val="AC72E6"/>
      </a:accent6>
      <a:hlink>
        <a:srgbClr val="1F92F4"/>
      </a:hlink>
      <a:folHlink>
        <a:srgbClr val="FF00FF"/>
      </a:folHlink>
    </a:clrScheme>
    <a:fontScheme name="IBM Cloud 2017">
      <a:majorFont>
        <a:latin typeface="Calibri"/>
        <a:ea typeface="Calibri"/>
        <a:cs typeface="Calibri"/>
      </a:majorFont>
      <a:minorFont>
        <a:latin typeface="Arial"/>
        <a:ea typeface="Arial"/>
        <a:cs typeface="Arial"/>
      </a:minorFont>
    </a:fontScheme>
    <a:fmtScheme name="IBM Cloud 20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BM Cloud 2017">
  <a:themeElements>
    <a:clrScheme name="IBM Cloud 201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8AEAE"/>
      </a:accent1>
      <a:accent2>
        <a:srgbClr val="E4E1E4"/>
      </a:accent2>
      <a:accent3>
        <a:srgbClr val="F05253"/>
      </a:accent3>
      <a:accent4>
        <a:srgbClr val="1C3649"/>
      </a:accent4>
      <a:accent5>
        <a:srgbClr val="5498D5"/>
      </a:accent5>
      <a:accent6>
        <a:srgbClr val="AC72E6"/>
      </a:accent6>
      <a:hlink>
        <a:srgbClr val="0000FF"/>
      </a:hlink>
      <a:folHlink>
        <a:srgbClr val="FF00FF"/>
      </a:folHlink>
    </a:clrScheme>
    <a:fontScheme name="IBM Cloud 2017">
      <a:majorFont>
        <a:latin typeface="Calibri"/>
        <a:ea typeface="Calibri"/>
        <a:cs typeface="Calibri"/>
      </a:majorFont>
      <a:minorFont>
        <a:latin typeface="Arial"/>
        <a:ea typeface="Arial"/>
        <a:cs typeface="Arial"/>
      </a:minorFont>
    </a:fontScheme>
    <a:fmtScheme name="IBM Cloud 20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4087</TotalTime>
  <Words>336</Words>
  <Application>Microsoft Office PowerPoint</Application>
  <PresentationFormat>Widescreen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SimSun</vt:lpstr>
      <vt:lpstr>Arial</vt:lpstr>
      <vt:lpstr>Calibri</vt:lpstr>
      <vt:lpstr>IBM Cloud 2017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Kristen</dc:creator>
  <cp:lastModifiedBy>PAM McTiernan</cp:lastModifiedBy>
  <cp:revision>83</cp:revision>
  <dcterms:modified xsi:type="dcterms:W3CDTF">2017-11-20T19:37:59Z</dcterms:modified>
</cp:coreProperties>
</file>